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65" r:id="rId4"/>
    <p:sldId id="263" r:id="rId5"/>
    <p:sldId id="268" r:id="rId6"/>
    <p:sldId id="264" r:id="rId7"/>
    <p:sldId id="258" r:id="rId8"/>
    <p:sldId id="259" r:id="rId9"/>
    <p:sldId id="271" r:id="rId10"/>
    <p:sldId id="272" r:id="rId11"/>
    <p:sldId id="277" r:id="rId12"/>
    <p:sldId id="273" r:id="rId13"/>
    <p:sldId id="275" r:id="rId14"/>
    <p:sldId id="276" r:id="rId15"/>
    <p:sldId id="260" r:id="rId16"/>
    <p:sldId id="261" r:id="rId17"/>
    <p:sldId id="270" r:id="rId18"/>
    <p:sldId id="274" r:id="rId19"/>
    <p:sldId id="269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4"/>
    <p:restoredTop sz="94655"/>
  </p:normalViewPr>
  <p:slideViewPr>
    <p:cSldViewPr snapToGrid="0" snapToObjects="1">
      <p:cViewPr varScale="1">
        <p:scale>
          <a:sx n="62" d="100"/>
          <a:sy n="62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586380"/>
            <a:ext cx="7958331" cy="107722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981" y="1751818"/>
            <a:ext cx="7796540" cy="39978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9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5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A34DE39-8910-D246-A417-9A1ACFC10643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B85C-61B7-C241-A75D-107887C93D6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909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60F-18D9-0C95-865D-87FCFE029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9050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Motor phase amplitude modulations during imagined movements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0E9CA-B45E-6A23-8113-86A12D4C0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394579"/>
            <a:ext cx="7315200" cy="1562876"/>
          </a:xfrm>
        </p:spPr>
        <p:txBody>
          <a:bodyPr>
            <a:normAutofit/>
          </a:bodyPr>
          <a:lstStyle/>
          <a:p>
            <a:r>
              <a:rPr lang="en-US" sz="2200" dirty="0"/>
              <a:t>Neuromatch 2022</a:t>
            </a:r>
          </a:p>
          <a:p>
            <a:r>
              <a:rPr lang="en-US" dirty="0"/>
              <a:t>Brenda Liu | Jessica Alexander | Juan Pablo Botero</a:t>
            </a:r>
            <a:br>
              <a:rPr lang="en-US" dirty="0"/>
            </a:br>
            <a:r>
              <a:rPr lang="en-US" dirty="0"/>
              <a:t>Kurt Lehner | Lavanya Mysuru Krishnamurthy</a:t>
            </a:r>
          </a:p>
        </p:txBody>
      </p:sp>
    </p:spTree>
    <p:extLst>
      <p:ext uri="{BB962C8B-B14F-4D97-AF65-F5344CB8AC3E}">
        <p14:creationId xmlns:p14="http://schemas.microsoft.com/office/powerpoint/2010/main" val="181608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2E817-AEC2-51A4-20EE-22708813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1663609"/>
            <a:ext cx="6567055" cy="41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8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ERD/ERS</a:t>
            </a:r>
            <a:br>
              <a:rPr lang="en-US" dirty="0"/>
            </a:br>
            <a:r>
              <a:rPr lang="en-US" sz="2400" dirty="0"/>
              <a:t>S1 Hand, Electrode 27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1145434" y="5809955"/>
            <a:ext cx="990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 (light -&gt; dark) indicates time course over epoch windows (-1000 to 3000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vertical marker indicates 250 </a:t>
            </a:r>
            <a:r>
              <a:rPr lang="en-US" dirty="0" err="1"/>
              <a:t>ms</a:t>
            </a:r>
            <a:r>
              <a:rPr lang="en-US" dirty="0"/>
              <a:t> after onset of visual stimulus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26E81-4CE1-0E31-149E-C8B96238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7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ERD/ERS</a:t>
            </a:r>
            <a:br>
              <a:rPr lang="en-US" dirty="0"/>
            </a:br>
            <a:r>
              <a:rPr lang="en-US" sz="2400" dirty="0"/>
              <a:t>S1 Hand, Electrode 27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1145434" y="5809955"/>
            <a:ext cx="990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 (light -&gt; dark) indicates time course over epoch windows (-1000 to 3000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vertical marker indicates 250 </a:t>
            </a:r>
            <a:r>
              <a:rPr lang="en-US" dirty="0" err="1"/>
              <a:t>ms</a:t>
            </a:r>
            <a:r>
              <a:rPr lang="en-US" dirty="0"/>
              <a:t> after onset of visual 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CB207-3173-5F02-F7A8-C4CD65ACD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7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</a:t>
            </a:r>
            <a:br>
              <a:rPr lang="en-US" dirty="0"/>
            </a:br>
            <a:r>
              <a:rPr lang="en-US" sz="2400" dirty="0"/>
              <a:t>S1 Hand, Electrode 27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0BE21-137E-FF77-D0C6-A8348685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67475"/>
            <a:ext cx="6456218" cy="43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9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</a:t>
            </a:r>
            <a:br>
              <a:rPr lang="en-US" dirty="0"/>
            </a:br>
            <a:r>
              <a:rPr lang="en-US" sz="2400" dirty="0"/>
              <a:t>S1 Hand, Electrode 27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94110-3322-1FA2-42F8-007CF23E7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2" y="1891144"/>
            <a:ext cx="6570713" cy="438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7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stats to demonstrate similarity between conditions?</a:t>
            </a:r>
          </a:p>
          <a:p>
            <a:r>
              <a:rPr lang="en-US" dirty="0"/>
              <a:t>motor planning? </a:t>
            </a:r>
            <a:r>
              <a:rPr lang="en-US" dirty="0" err="1"/>
              <a:t>Nakayashiki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40CE4-0C54-66F3-10EA-A0B36D205FC8}"/>
              </a:ext>
            </a:extLst>
          </p:cNvPr>
          <p:cNvSpPr txBox="1"/>
          <p:nvPr/>
        </p:nvSpPr>
        <p:spPr>
          <a:xfrm rot="19966124">
            <a:off x="2197611" y="2969708"/>
            <a:ext cx="7465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1981167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specific subject population reduces generalizability of findings</a:t>
            </a:r>
          </a:p>
          <a:p>
            <a:r>
              <a:rPr lang="en-US" dirty="0"/>
              <a:t>project time constraints led us to simplify our preprocessing:</a:t>
            </a:r>
          </a:p>
          <a:p>
            <a:pPr lvl="1"/>
            <a:r>
              <a:rPr lang="en-US" dirty="0"/>
              <a:t>did not re-reference data to the average</a:t>
            </a:r>
          </a:p>
          <a:p>
            <a:pPr lvl="1"/>
            <a:r>
              <a:rPr lang="en-US" dirty="0"/>
              <a:t>did not perform ICA or other methods to identify and remove noisy (or epileptic) epochs in the channels we analyzed</a:t>
            </a:r>
          </a:p>
          <a:p>
            <a:r>
              <a:rPr lang="en-US" dirty="0"/>
              <a:t>project time constraints led us to simplify our analyses:</a:t>
            </a:r>
          </a:p>
          <a:p>
            <a:pPr lvl="1"/>
            <a:r>
              <a:rPr lang="en-US" dirty="0"/>
              <a:t>did not z-score across subjects before classification</a:t>
            </a:r>
          </a:p>
          <a:p>
            <a:pPr lvl="1"/>
            <a:r>
              <a:rPr lang="en-US" dirty="0"/>
              <a:t>single randomized split for training/test (no thorough cross-validation)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else would we do if we had more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487467" cy="3997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/jessb0t/</a:t>
            </a:r>
            <a:r>
              <a:rPr lang="en-US" sz="4000" dirty="0" err="1"/>
              <a:t>motorImagery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706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9378285" cy="4519802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 err="1"/>
              <a:t>Gramfort</a:t>
            </a:r>
            <a:r>
              <a:rPr lang="en-US" sz="1400" dirty="0"/>
              <a:t>, A., </a:t>
            </a:r>
            <a:r>
              <a:rPr lang="en-US" sz="1400" dirty="0" err="1"/>
              <a:t>Luessi</a:t>
            </a:r>
            <a:r>
              <a:rPr lang="en-US" sz="1400" dirty="0"/>
              <a:t>, M., Larson, E., </a:t>
            </a:r>
            <a:r>
              <a:rPr lang="en-US" sz="1400" dirty="0" err="1"/>
              <a:t>Engemann</a:t>
            </a:r>
            <a:r>
              <a:rPr lang="en-US" sz="1400" dirty="0"/>
              <a:t>, D. A., </a:t>
            </a:r>
            <a:r>
              <a:rPr lang="en-US" sz="1400" dirty="0" err="1"/>
              <a:t>Strohmeier</a:t>
            </a:r>
            <a:r>
              <a:rPr lang="en-US" sz="1400" dirty="0"/>
              <a:t>, D., </a:t>
            </a:r>
            <a:r>
              <a:rPr lang="en-US" sz="1400" dirty="0" err="1"/>
              <a:t>Brodbeck</a:t>
            </a:r>
            <a:r>
              <a:rPr lang="en-US" sz="1400" dirty="0"/>
              <a:t>, C., </a:t>
            </a:r>
            <a:r>
              <a:rPr lang="en-US" sz="1400" dirty="0" err="1"/>
              <a:t>Goj</a:t>
            </a:r>
            <a:r>
              <a:rPr lang="en-US" sz="1400" dirty="0"/>
              <a:t>, R., Jas, M., Brooks, T., </a:t>
            </a:r>
            <a:r>
              <a:rPr lang="en-US" sz="1400" dirty="0" err="1"/>
              <a:t>Parkkonen</a:t>
            </a:r>
            <a:r>
              <a:rPr lang="en-US" sz="1400" dirty="0"/>
              <a:t>, L., &amp; </a:t>
            </a:r>
            <a:r>
              <a:rPr lang="en-US" sz="1400" dirty="0" err="1"/>
              <a:t>Hämäläinen</a:t>
            </a:r>
            <a:r>
              <a:rPr lang="en-US" sz="1400" dirty="0"/>
              <a:t>, M. S. (2013). MEG and EEG data analysis with MNE-Python. </a:t>
            </a:r>
            <a:r>
              <a:rPr lang="en-US" sz="1400" i="1" dirty="0"/>
              <a:t>Frontiers in Neuroscience</a:t>
            </a:r>
            <a:r>
              <a:rPr lang="en-US" sz="1400" dirty="0"/>
              <a:t>, 7(267):1–13.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Harris, C.R., Millman, K.J., van der Walt, S.J. et al. (2020). Array programming with NumPy. </a:t>
            </a:r>
            <a:r>
              <a:rPr lang="en-US" sz="1400" i="1" dirty="0"/>
              <a:t>Nature</a:t>
            </a:r>
            <a:r>
              <a:rPr lang="en-US" sz="1400" dirty="0"/>
              <a:t> 585, 357–362.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Hunter, J.D. (2007). Matplotlib: A 2D Graphics Environment, </a:t>
            </a:r>
            <a:r>
              <a:rPr lang="en-US" sz="1400" i="1" dirty="0"/>
              <a:t>Computing in Science &amp; Engineering</a:t>
            </a:r>
            <a:r>
              <a:rPr lang="en-US" sz="1400" dirty="0"/>
              <a:t>, 9(3):90-95.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Miller, K. J., Schalk, G., </a:t>
            </a:r>
            <a:r>
              <a:rPr lang="en-US" sz="1400" dirty="0" err="1"/>
              <a:t>Fetz</a:t>
            </a:r>
            <a:r>
              <a:rPr lang="en-US" sz="1400" dirty="0"/>
              <a:t>, E. E., den </a:t>
            </a:r>
            <a:r>
              <a:rPr lang="en-US" sz="1400" dirty="0" err="1"/>
              <a:t>Nijs</a:t>
            </a:r>
            <a:r>
              <a:rPr lang="en-US" sz="1400" dirty="0"/>
              <a:t>, M., </a:t>
            </a:r>
            <a:r>
              <a:rPr lang="en-US" sz="1400" dirty="0" err="1"/>
              <a:t>Ojemann</a:t>
            </a:r>
            <a:r>
              <a:rPr lang="en-US" sz="1400" dirty="0"/>
              <a:t>, J. G., &amp; Rao, R. P. N. (2010). Cortical activity during motor execution, motor imagery, and imagery-based online feedback. </a:t>
            </a:r>
            <a:r>
              <a:rPr lang="en-US" sz="1400" i="1" dirty="0"/>
              <a:t>PNAS</a:t>
            </a:r>
            <a:r>
              <a:rPr lang="en-US" sz="1400" dirty="0"/>
              <a:t>, </a:t>
            </a:r>
            <a:r>
              <a:rPr lang="en-US" sz="1400" i="1" dirty="0"/>
              <a:t>107</a:t>
            </a:r>
            <a:r>
              <a:rPr lang="en-US" sz="1400" dirty="0"/>
              <a:t>(9), 4430–4435.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Miller KJ. A library of human electrocorticographic data and analyses. </a:t>
            </a:r>
            <a:r>
              <a:rPr lang="en-US" sz="1400" i="1" dirty="0"/>
              <a:t>Nat Hum </a:t>
            </a:r>
            <a:r>
              <a:rPr lang="en-US" sz="1400" i="1" dirty="0" err="1"/>
              <a:t>Behav</a:t>
            </a:r>
            <a:r>
              <a:rPr lang="en-US" sz="1400" dirty="0"/>
              <a:t>. 2019 Nov;3(11):1225-1235.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Unterweger, J., </a:t>
            </a:r>
            <a:r>
              <a:rPr lang="en-US" sz="1400" dirty="0" err="1"/>
              <a:t>Seeber</a:t>
            </a:r>
            <a:r>
              <a:rPr lang="en-US" sz="1400" dirty="0"/>
              <a:t>, M., </a:t>
            </a:r>
            <a:r>
              <a:rPr lang="en-US" sz="1400" dirty="0" err="1"/>
              <a:t>Zanos</a:t>
            </a:r>
            <a:r>
              <a:rPr lang="en-US" sz="1400" dirty="0"/>
              <a:t>, S., </a:t>
            </a:r>
            <a:r>
              <a:rPr lang="en-US" sz="1400" dirty="0" err="1"/>
              <a:t>Ojemann</a:t>
            </a:r>
            <a:r>
              <a:rPr lang="en-US" sz="1400" dirty="0"/>
              <a:t>, J. G., &amp; Scherer, R. (2020). </a:t>
            </a:r>
            <a:r>
              <a:rPr lang="en-US" sz="1400" dirty="0" err="1"/>
              <a:t>ECoG</a:t>
            </a:r>
            <a:r>
              <a:rPr lang="en-US" sz="1400" dirty="0"/>
              <a:t> Beta Suppression and Modulation During Finger Extension and Flexion. </a:t>
            </a:r>
            <a:r>
              <a:rPr lang="en-US" sz="1400" i="1" dirty="0"/>
              <a:t>Frontiers in Neuroscience</a:t>
            </a:r>
            <a:r>
              <a:rPr lang="en-US" sz="1400" dirty="0"/>
              <a:t>, </a:t>
            </a:r>
            <a:r>
              <a:rPr lang="en-US" sz="1400" i="1" dirty="0"/>
              <a:t>14</a:t>
            </a:r>
            <a:r>
              <a:rPr lang="en-US" sz="1400" dirty="0"/>
              <a:t>, 35.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4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400" dirty="0"/>
              <a:t>Code for creation of the GFP graphics based on the detailed example provided here:</a:t>
            </a: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mne.tools</a:t>
            </a:r>
            <a:r>
              <a:rPr lang="en-US" sz="1400" dirty="0"/>
              <a:t>/stable/</a:t>
            </a:r>
            <a:r>
              <a:rPr lang="en-US" sz="1400" dirty="0" err="1"/>
              <a:t>auto_examples</a:t>
            </a:r>
            <a:r>
              <a:rPr lang="en-US" sz="1400" dirty="0"/>
              <a:t>/</a:t>
            </a:r>
            <a:r>
              <a:rPr lang="en-US" sz="1400" dirty="0" err="1"/>
              <a:t>time_frequency</a:t>
            </a:r>
            <a:r>
              <a:rPr lang="en-US" sz="1400" dirty="0"/>
              <a:t>/</a:t>
            </a:r>
            <a:r>
              <a:rPr lang="en-US" sz="1400" dirty="0" err="1"/>
              <a:t>time_frequency_global_field_power.html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4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FBF65-2CBB-2A91-A3C4-3843FB13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86" y="3080022"/>
            <a:ext cx="4863974" cy="2914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884D6-3D08-4AC8-8271-4E19D5E764F5}"/>
              </a:ext>
            </a:extLst>
          </p:cNvPr>
          <p:cNvSpPr txBox="1"/>
          <p:nvPr/>
        </p:nvSpPr>
        <p:spPr>
          <a:xfrm>
            <a:off x="9482021" y="5994621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4FF12-BEF8-3DD4-B8EF-8092B36F3033}"/>
              </a:ext>
            </a:extLst>
          </p:cNvPr>
          <p:cNvSpPr txBox="1">
            <a:spLocks/>
          </p:cNvSpPr>
          <p:nvPr/>
        </p:nvSpPr>
        <p:spPr>
          <a:xfrm>
            <a:off x="1498982" y="1751818"/>
            <a:ext cx="4383204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relative power in </a:t>
            </a:r>
            <a:r>
              <a:rPr lang="en-US" b="1" dirty="0"/>
              <a:t>beta</a:t>
            </a:r>
            <a:r>
              <a:rPr lang="en-US" dirty="0"/>
              <a:t> frequency </a:t>
            </a:r>
            <a:r>
              <a:rPr lang="en-US" u="sng" dirty="0"/>
              <a:t>decreases</a:t>
            </a:r>
            <a:r>
              <a:rPr lang="en-US" dirty="0"/>
              <a:t> within motor cortex during movement (event related desynchronization, ERD)</a:t>
            </a:r>
          </a:p>
          <a:p>
            <a:r>
              <a:rPr lang="en-US" dirty="0"/>
              <a:t>relative power in </a:t>
            </a:r>
            <a:r>
              <a:rPr lang="en-US" b="1" dirty="0"/>
              <a:t>high gamma </a:t>
            </a:r>
            <a:r>
              <a:rPr lang="en-US" dirty="0"/>
              <a:t>frequency </a:t>
            </a:r>
            <a:r>
              <a:rPr lang="en-US" u="sng" dirty="0"/>
              <a:t>increases</a:t>
            </a:r>
            <a:r>
              <a:rPr lang="en-US" dirty="0"/>
              <a:t> during movement (event related synchronization, ERS)</a:t>
            </a:r>
          </a:p>
        </p:txBody>
      </p:sp>
    </p:spTree>
    <p:extLst>
      <p:ext uri="{BB962C8B-B14F-4D97-AF65-F5344CB8AC3E}">
        <p14:creationId xmlns:p14="http://schemas.microsoft.com/office/powerpoint/2010/main" val="483844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487" y="4104264"/>
            <a:ext cx="2857499" cy="5206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Anis Zahedifard, Pod TA</a:t>
            </a:r>
          </a:p>
        </p:txBody>
      </p:sp>
      <p:pic>
        <p:nvPicPr>
          <p:cNvPr id="1028" name="Picture 4" descr="Anis zahedifard (@AZahedifard) / Twitter">
            <a:extLst>
              <a:ext uri="{FF2B5EF4-FFF2-40B4-BE49-F238E27FC236}">
                <a16:creationId xmlns:a16="http://schemas.microsoft.com/office/drawing/2014/main" id="{9A8EE917-01A1-09F1-3545-6D13B2FC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99" y="134275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sé Biurrun Manresa — Aalborg University's Research Portal">
            <a:extLst>
              <a:ext uri="{FF2B5EF4-FFF2-40B4-BE49-F238E27FC236}">
                <a16:creationId xmlns:a16="http://schemas.microsoft.com/office/drawing/2014/main" id="{0A17B536-548C-FD62-6615-2A8847547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22" y="327989"/>
            <a:ext cx="2199669" cy="319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son Ritt | Center for Research in Sensory Communication &amp; Emerging Neural  Technology">
            <a:extLst>
              <a:ext uri="{FF2B5EF4-FFF2-40B4-BE49-F238E27FC236}">
                <a16:creationId xmlns:a16="http://schemas.microsoft.com/office/drawing/2014/main" id="{29109AA5-6B98-EF13-E2DA-99CFD7AF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87" y="4020136"/>
            <a:ext cx="2456205" cy="24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uromatch Academy | LinkedIn">
            <a:extLst>
              <a:ext uri="{FF2B5EF4-FFF2-40B4-BE49-F238E27FC236}">
                <a16:creationId xmlns:a16="http://schemas.microsoft.com/office/drawing/2014/main" id="{E4F1703E-768F-53FD-FF20-8E810FAE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823" y="3981437"/>
            <a:ext cx="1368612" cy="13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2D776-DE25-F549-083D-52586A2E05B5}"/>
              </a:ext>
            </a:extLst>
          </p:cNvPr>
          <p:cNvSpPr txBox="1">
            <a:spLocks/>
          </p:cNvSpPr>
          <p:nvPr/>
        </p:nvSpPr>
        <p:spPr>
          <a:xfrm>
            <a:off x="3730391" y="2186510"/>
            <a:ext cx="1428749" cy="1481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José Biurrun Manresa, Project 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8C926A-7144-0FDB-D4F5-02F845879311}"/>
              </a:ext>
            </a:extLst>
          </p:cNvPr>
          <p:cNvSpPr txBox="1">
            <a:spLocks/>
          </p:cNvSpPr>
          <p:nvPr/>
        </p:nvSpPr>
        <p:spPr>
          <a:xfrm>
            <a:off x="4734392" y="5955739"/>
            <a:ext cx="3288927" cy="520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Dr. Jason Ritt,</a:t>
            </a:r>
            <a:br>
              <a:rPr lang="en-US" dirty="0"/>
            </a:br>
            <a:r>
              <a:rPr lang="en-US" dirty="0"/>
              <a:t>Project Mentor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ED427C-C52E-4368-D8ED-B628DE4EBDF4}"/>
              </a:ext>
            </a:extLst>
          </p:cNvPr>
          <p:cNvSpPr txBox="1">
            <a:spLocks/>
          </p:cNvSpPr>
          <p:nvPr/>
        </p:nvSpPr>
        <p:spPr>
          <a:xfrm>
            <a:off x="9160694" y="4864096"/>
            <a:ext cx="1980080" cy="1974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/>
              <a:t>Neuromatch Organizers and Volunteers</a:t>
            </a:r>
          </a:p>
        </p:txBody>
      </p:sp>
    </p:spTree>
    <p:extLst>
      <p:ext uri="{BB962C8B-B14F-4D97-AF65-F5344CB8AC3E}">
        <p14:creationId xmlns:p14="http://schemas.microsoft.com/office/powerpoint/2010/main" val="378132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82" y="1571952"/>
            <a:ext cx="4404817" cy="5120640"/>
          </a:xfrm>
        </p:spPr>
        <p:txBody>
          <a:bodyPr anchor="t">
            <a:normAutofit/>
          </a:bodyPr>
          <a:lstStyle/>
          <a:p>
            <a:r>
              <a:rPr lang="en-US" dirty="0"/>
              <a:t>power </a:t>
            </a:r>
            <a:r>
              <a:rPr lang="en-US" u="sng" dirty="0"/>
              <a:t>increases</a:t>
            </a:r>
            <a:r>
              <a:rPr lang="en-US" dirty="0"/>
              <a:t> in </a:t>
            </a:r>
            <a:r>
              <a:rPr lang="en-US" b="1" dirty="0"/>
              <a:t>high gamma </a:t>
            </a:r>
            <a:r>
              <a:rPr lang="en-US" dirty="0"/>
              <a:t>correlate with dynamic movement features (movement related amplitude modulation, MAM)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3B0C8B-9172-B745-F068-06E46FFE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201" y="3429000"/>
            <a:ext cx="5561716" cy="2329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B45C60-0C29-9A19-A4CD-7724D2DEFF44}"/>
              </a:ext>
            </a:extLst>
          </p:cNvPr>
          <p:cNvSpPr txBox="1"/>
          <p:nvPr/>
        </p:nvSpPr>
        <p:spPr>
          <a:xfrm>
            <a:off x="3537568" y="5481095"/>
            <a:ext cx="190569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Unterweger et al. (2020)</a:t>
            </a:r>
          </a:p>
        </p:txBody>
      </p:sp>
    </p:spTree>
    <p:extLst>
      <p:ext uri="{BB962C8B-B14F-4D97-AF65-F5344CB8AC3E}">
        <p14:creationId xmlns:p14="http://schemas.microsoft.com/office/powerpoint/2010/main" val="156223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1" y="1751818"/>
            <a:ext cx="8477532" cy="4519802"/>
          </a:xfrm>
        </p:spPr>
        <p:txBody>
          <a:bodyPr anchor="t"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Replicate prior ERD/ERS findings with the Miller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Investigate how power profiles across frequency bands during </a:t>
            </a:r>
            <a:r>
              <a:rPr lang="en-US" u="sng" dirty="0"/>
              <a:t>imagined</a:t>
            </a:r>
            <a:r>
              <a:rPr lang="en-US" dirty="0"/>
              <a:t> movements differ from prior findings in </a:t>
            </a:r>
            <a:r>
              <a:rPr lang="en-US" u="sng" dirty="0"/>
              <a:t>actual</a:t>
            </a:r>
            <a:r>
              <a:rPr lang="en-US" dirty="0"/>
              <a:t> movements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ability of XXXX classifier to identify actual and imagined movements when trained on beta only, gamma only, and </a:t>
            </a:r>
            <a:r>
              <a:rPr lang="en-US" dirty="0" err="1"/>
              <a:t>beta+gamma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Hypotheses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Similar ERD in beta frequency between actual and imagined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Attenuated changes in high gamma frequency for imagined movements in comparison with actual movements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Beta only models will significantly underperform in the discrimination task</a:t>
            </a:r>
          </a:p>
        </p:txBody>
      </p:sp>
    </p:spTree>
    <p:extLst>
      <p:ext uri="{BB962C8B-B14F-4D97-AF65-F5344CB8AC3E}">
        <p14:creationId xmlns:p14="http://schemas.microsoft.com/office/powerpoint/2010/main" val="190504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ECoG</a:t>
            </a:r>
            <a:r>
              <a:rPr lang="en-US" dirty="0"/>
              <a:t> recordings from subjects undergoing treatment for medically refractory epilepsy</a:t>
            </a:r>
          </a:p>
          <a:p>
            <a:pPr>
              <a:spcAft>
                <a:spcPts val="0"/>
              </a:spcAft>
            </a:pPr>
            <a:r>
              <a:rPr lang="en-US" dirty="0"/>
              <a:t>Two interleaved tasks at rate of once per second (1 Hz), alternating between task and rest, on-screen cue: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hand (synchronous flexion/extension of all fingers)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tongue (protrusion/retraction of tongue with mouth open)</a:t>
            </a:r>
          </a:p>
          <a:p>
            <a:r>
              <a:rPr lang="en-US" dirty="0"/>
              <a:t>Two conditions: real movement, imagined movement</a:t>
            </a:r>
          </a:p>
          <a:p>
            <a:r>
              <a:rPr lang="en-US" dirty="0" err="1"/>
              <a:t>Dataglove</a:t>
            </a:r>
            <a:r>
              <a:rPr lang="en-US" dirty="0"/>
              <a:t> or EMG to verify absence of movement during imagined condition</a:t>
            </a:r>
          </a:p>
        </p:txBody>
      </p:sp>
    </p:spTree>
    <p:extLst>
      <p:ext uri="{BB962C8B-B14F-4D97-AF65-F5344CB8AC3E}">
        <p14:creationId xmlns:p14="http://schemas.microsoft.com/office/powerpoint/2010/main" val="281092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1422-D7D4-F653-7016-761FE044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980" y="1751818"/>
            <a:ext cx="4597019" cy="3997828"/>
          </a:xfrm>
        </p:spPr>
        <p:txBody>
          <a:bodyPr anchor="t"/>
          <a:lstStyle/>
          <a:p>
            <a:r>
              <a:rPr lang="en-US" dirty="0"/>
              <a:t>Electrocortical mapping for five participants (for clinical purposes)</a:t>
            </a:r>
          </a:p>
          <a:p>
            <a:r>
              <a:rPr lang="en-US" dirty="0"/>
              <a:t>Provides indication of electrodes where stimulation causes movement</a:t>
            </a:r>
          </a:p>
          <a:p>
            <a:r>
              <a:rPr lang="en-US" dirty="0"/>
              <a:t>Analyzed S1, S3, and S4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46172-EBBD-0561-DA82-E165F839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19" y="2092046"/>
            <a:ext cx="42545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A59E3-F362-3043-DF83-7647E68FEAB3}"/>
              </a:ext>
            </a:extLst>
          </p:cNvPr>
          <p:cNvSpPr txBox="1"/>
          <p:nvPr/>
        </p:nvSpPr>
        <p:spPr>
          <a:xfrm>
            <a:off x="9278773" y="5745157"/>
            <a:ext cx="141424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Miller et al. (2010)</a:t>
            </a:r>
          </a:p>
        </p:txBody>
      </p:sp>
    </p:spTree>
    <p:extLst>
      <p:ext uri="{BB962C8B-B14F-4D97-AF65-F5344CB8AC3E}">
        <p14:creationId xmlns:p14="http://schemas.microsoft.com/office/powerpoint/2010/main" val="195379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0CFF42-5C74-97C5-32CC-CEB19D782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73" y="1540681"/>
            <a:ext cx="8805166" cy="5097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3916B4-083B-6EC1-E81C-6A242C8968F8}"/>
              </a:ext>
            </a:extLst>
          </p:cNvPr>
          <p:cNvSpPr txBox="1"/>
          <p:nvPr/>
        </p:nvSpPr>
        <p:spPr>
          <a:xfrm rot="19966124">
            <a:off x="2197611" y="2969708"/>
            <a:ext cx="74653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35285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ERD/ERS</a:t>
            </a:r>
            <a:br>
              <a:rPr lang="en-US" dirty="0"/>
            </a:br>
            <a:r>
              <a:rPr lang="en-US" sz="2400" dirty="0"/>
              <a:t>S1 Hand, Electrode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FD5B5-967C-0842-9C32-2FF021B335AF}"/>
              </a:ext>
            </a:extLst>
          </p:cNvPr>
          <p:cNvSpPr txBox="1"/>
          <p:nvPr/>
        </p:nvSpPr>
        <p:spPr>
          <a:xfrm>
            <a:off x="1708727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actual movement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6696363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imagined movement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8E5F1-2B9E-2564-DCE2-DDCBF99A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27" y="2566729"/>
            <a:ext cx="4357481" cy="29233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F9AB2-9563-2816-F34F-F4B0AF05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59" y="2566729"/>
            <a:ext cx="4361515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9146-3FFE-7BBC-BD99-EA8A1D0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| ERD/ERS</a:t>
            </a:r>
            <a:br>
              <a:rPr lang="en-US" dirty="0"/>
            </a:br>
            <a:r>
              <a:rPr lang="en-US" sz="2400" dirty="0"/>
              <a:t>S1 Hand, Electrode 35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FD5B5-967C-0842-9C32-2FF021B335AF}"/>
              </a:ext>
            </a:extLst>
          </p:cNvPr>
          <p:cNvSpPr txBox="1"/>
          <p:nvPr/>
        </p:nvSpPr>
        <p:spPr>
          <a:xfrm>
            <a:off x="1708727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actual movement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C672F-5F1C-145B-D2AA-0489F3EE2464}"/>
              </a:ext>
            </a:extLst>
          </p:cNvPr>
          <p:cNvSpPr txBox="1"/>
          <p:nvPr/>
        </p:nvSpPr>
        <p:spPr>
          <a:xfrm>
            <a:off x="6696363" y="1898073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imagined movement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6629F-6595-4D55-1F45-69F3ABF7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27" y="2566729"/>
            <a:ext cx="4416725" cy="2926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B4234D-3E81-BD8D-05AA-A0399F8A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743" y="2566729"/>
            <a:ext cx="441672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34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{ADB2EC7B-C9B1-DC40-B65C-955D400323CE}tf16401378</Template>
  <TotalTime>2311</TotalTime>
  <Words>860</Words>
  <Application>Microsoft Macintosh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MS Shell Dlg 2</vt:lpstr>
      <vt:lpstr>Arial</vt:lpstr>
      <vt:lpstr>Wingdings</vt:lpstr>
      <vt:lpstr>Wingdings 2</vt:lpstr>
      <vt:lpstr>Wingdings 3</vt:lpstr>
      <vt:lpstr>Madison</vt:lpstr>
      <vt:lpstr>Motor phase amplitude modulations during imagined movements</vt:lpstr>
      <vt:lpstr>Background</vt:lpstr>
      <vt:lpstr>Background</vt:lpstr>
      <vt:lpstr>Aims</vt:lpstr>
      <vt:lpstr>Data</vt:lpstr>
      <vt:lpstr>Data</vt:lpstr>
      <vt:lpstr>Methods</vt:lpstr>
      <vt:lpstr>Results | ERD/ERS S1 Hand, Electrode 27</vt:lpstr>
      <vt:lpstr>Results | ERD/ERS S1 Hand, Electrode 35</vt:lpstr>
      <vt:lpstr>sample</vt:lpstr>
      <vt:lpstr>Results | ERD/ERS S1 Hand, Electrode 27</vt:lpstr>
      <vt:lpstr>Results | ERD/ERS S1 Hand, Electrode 27</vt:lpstr>
      <vt:lpstr>Results | ERD S1 Hand, Electrode 27</vt:lpstr>
      <vt:lpstr>Results | ERD S1 Hand, Electrode 27</vt:lpstr>
      <vt:lpstr>Conclusions</vt:lpstr>
      <vt:lpstr>Limitations</vt:lpstr>
      <vt:lpstr>Future Directions</vt:lpstr>
      <vt:lpstr>Code Availability</vt:lpstr>
      <vt:lpstr>References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imagery</dc:title>
  <dc:creator>Jess Alexander</dc:creator>
  <cp:lastModifiedBy>Jess Alexander</cp:lastModifiedBy>
  <cp:revision>35</cp:revision>
  <dcterms:created xsi:type="dcterms:W3CDTF">2022-07-21T15:26:54Z</dcterms:created>
  <dcterms:modified xsi:type="dcterms:W3CDTF">2022-07-28T18:33:11Z</dcterms:modified>
</cp:coreProperties>
</file>