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2"/>
  </p:notesMasterIdLst>
  <p:sldIdLst>
    <p:sldId id="256" r:id="rId2"/>
    <p:sldId id="286" r:id="rId3"/>
    <p:sldId id="263" r:id="rId4"/>
    <p:sldId id="282" r:id="rId5"/>
    <p:sldId id="268" r:id="rId6"/>
    <p:sldId id="290" r:id="rId7"/>
    <p:sldId id="264" r:id="rId8"/>
    <p:sldId id="258" r:id="rId9"/>
    <p:sldId id="289" r:id="rId10"/>
    <p:sldId id="287" r:id="rId11"/>
    <p:sldId id="278" r:id="rId12"/>
    <p:sldId id="279" r:id="rId13"/>
    <p:sldId id="284" r:id="rId14"/>
    <p:sldId id="285" r:id="rId15"/>
    <p:sldId id="281" r:id="rId16"/>
    <p:sldId id="283" r:id="rId17"/>
    <p:sldId id="261" r:id="rId18"/>
    <p:sldId id="274" r:id="rId19"/>
    <p:sldId id="29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71"/>
    <p:restoredTop sz="94646"/>
  </p:normalViewPr>
  <p:slideViewPr>
    <p:cSldViewPr snapToGrid="0" snapToObjects="1">
      <p:cViewPr varScale="1">
        <p:scale>
          <a:sx n="55" d="100"/>
          <a:sy n="55" d="100"/>
        </p:scale>
        <p:origin x="216"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E8C1B-65A7-8D4E-B988-7069687071D0}"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3637D-10BC-D041-AA0E-B3FD8FD60727}" type="slidenum">
              <a:rPr lang="en-US" smtClean="0"/>
              <a:t>‹#›</a:t>
            </a:fld>
            <a:endParaRPr lang="en-US"/>
          </a:p>
        </p:txBody>
      </p:sp>
    </p:spTree>
    <p:extLst>
      <p:ext uri="{BB962C8B-B14F-4D97-AF65-F5344CB8AC3E}">
        <p14:creationId xmlns:p14="http://schemas.microsoft.com/office/powerpoint/2010/main" val="182923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17</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a:t>
            </a:r>
            <a:r>
              <a:rPr lang="en-US"/>
              <a:t>EMG were used </a:t>
            </a:r>
            <a:r>
              <a:rPr lang="en-US" dirty="0"/>
              <a:t>to verify absence of movement during </a:t>
            </a:r>
            <a:r>
              <a:rPr lang="en-US"/>
              <a:t>imagined condition.</a:t>
            </a:r>
            <a:endParaRPr lang="en-US" dirty="0"/>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375793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11833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12</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13</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14</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238793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297735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a:t>
            </a:r>
            <a:r>
              <a:rPr lang="en-US"/>
              <a:t>Qiu</a:t>
            </a:r>
            <a:r>
              <a:rPr lang="en-US" dirty="0"/>
              <a:t>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pic>
        <p:nvPicPr>
          <p:cNvPr id="3" name="Picture 2">
            <a:extLst>
              <a:ext uri="{FF2B5EF4-FFF2-40B4-BE49-F238E27FC236}">
                <a16:creationId xmlns:a16="http://schemas.microsoft.com/office/drawing/2014/main" id="{E4F042F2-6004-A3A8-E3CB-3FD75104DDB3}"/>
              </a:ext>
            </a:extLst>
          </p:cNvPr>
          <p:cNvPicPr>
            <a:picLocks noChangeAspect="1"/>
          </p:cNvPicPr>
          <p:nvPr/>
        </p:nvPicPr>
        <p:blipFill>
          <a:blip r:embed="rId3"/>
          <a:stretch>
            <a:fillRect/>
          </a:stretch>
        </p:blipFill>
        <p:spPr>
          <a:xfrm>
            <a:off x="1396583" y="3486273"/>
            <a:ext cx="4817595" cy="1856848"/>
          </a:xfrm>
          <a:prstGeom prst="rect">
            <a:avLst/>
          </a:prstGeom>
        </p:spPr>
      </p:pic>
      <p:pic>
        <p:nvPicPr>
          <p:cNvPr id="4" name="Picture 3">
            <a:extLst>
              <a:ext uri="{FF2B5EF4-FFF2-40B4-BE49-F238E27FC236}">
                <a16:creationId xmlns:a16="http://schemas.microsoft.com/office/drawing/2014/main" id="{00DE9700-BC3E-C639-A536-63813BADA8EB}"/>
              </a:ext>
            </a:extLst>
          </p:cNvPr>
          <p:cNvPicPr>
            <a:picLocks noChangeAspect="1"/>
          </p:cNvPicPr>
          <p:nvPr/>
        </p:nvPicPr>
        <p:blipFill>
          <a:blip r:embed="rId4"/>
          <a:stretch>
            <a:fillRect/>
          </a:stretch>
        </p:blipFill>
        <p:spPr>
          <a:xfrm>
            <a:off x="6385017" y="3496122"/>
            <a:ext cx="4815997" cy="1856232"/>
          </a:xfrm>
          <a:prstGeom prst="rect">
            <a:avLst/>
          </a:prstGeom>
        </p:spPr>
      </p:pic>
      <p:sp>
        <p:nvSpPr>
          <p:cNvPr id="6" name="TextBox 5">
            <a:extLst>
              <a:ext uri="{FF2B5EF4-FFF2-40B4-BE49-F238E27FC236}">
                <a16:creationId xmlns:a16="http://schemas.microsoft.com/office/drawing/2014/main" id="{7A6EBEF5-7601-5732-7903-F8D4D36157EC}"/>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291B37A3-7F18-9B00-8A1F-C7755F246D4F}"/>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sp>
        <p:nvSpPr>
          <p:cNvPr id="8" name="TextBox 7">
            <a:extLst>
              <a:ext uri="{FF2B5EF4-FFF2-40B4-BE49-F238E27FC236}">
                <a16:creationId xmlns:a16="http://schemas.microsoft.com/office/drawing/2014/main" id="{130192BF-4456-4CCB-1167-B68004C417B1}"/>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
        <p:nvSpPr>
          <p:cNvPr id="9" name="TextBox 8">
            <a:extLst>
              <a:ext uri="{FF2B5EF4-FFF2-40B4-BE49-F238E27FC236}">
                <a16:creationId xmlns:a16="http://schemas.microsoft.com/office/drawing/2014/main" id="{86B3E965-6C4A-4880-C770-E237FAAFF26F}"/>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Tree>
    <p:extLst>
      <p:ext uri="{BB962C8B-B14F-4D97-AF65-F5344CB8AC3E}">
        <p14:creationId xmlns:p14="http://schemas.microsoft.com/office/powerpoint/2010/main" val="379390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spTree>
    <p:extLst>
      <p:ext uri="{BB962C8B-B14F-4D97-AF65-F5344CB8AC3E}">
        <p14:creationId xmlns:p14="http://schemas.microsoft.com/office/powerpoint/2010/main" val="323405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940992" y="1790597"/>
            <a:ext cx="5838554" cy="3892369"/>
          </a:xfrm>
          <a:prstGeom prst="rect">
            <a:avLst/>
          </a:prstGeom>
        </p:spPr>
      </p:pic>
      <p:sp>
        <p:nvSpPr>
          <p:cNvPr id="3" name="TextBox 2">
            <a:extLst>
              <a:ext uri="{FF2B5EF4-FFF2-40B4-BE49-F238E27FC236}">
                <a16:creationId xmlns:a16="http://schemas.microsoft.com/office/drawing/2014/main" id="{AC5CF86C-1082-C5A1-B7FB-FD29C3CC792C}"/>
              </a:ext>
            </a:extLst>
          </p:cNvPr>
          <p:cNvSpPr txBox="1"/>
          <p:nvPr/>
        </p:nvSpPr>
        <p:spPr>
          <a:xfrm>
            <a:off x="1145434" y="6010852"/>
            <a:ext cx="9901131" cy="369332"/>
          </a:xfrm>
          <a:prstGeom prst="rect">
            <a:avLst/>
          </a:prstGeom>
          <a:noFill/>
        </p:spPr>
        <p:txBody>
          <a:bodyPr wrap="square" rtlCol="0">
            <a:spAutoFit/>
          </a:bodyPr>
          <a:lstStyle/>
          <a:p>
            <a:pPr algn="ctr"/>
            <a:r>
              <a:rPr lang="en-US" dirty="0"/>
              <a:t>color (light &gt; dark) indicates time course over epoch window (-1000 to 3000 </a:t>
            </a:r>
            <a:r>
              <a:rPr lang="en-US" dirty="0" err="1"/>
              <a:t>ms</a:t>
            </a:r>
            <a:r>
              <a:rPr lang="en-US" dirty="0"/>
              <a:t>)</a:t>
            </a:r>
          </a:p>
        </p:txBody>
      </p:sp>
    </p:spTree>
    <p:extLst>
      <p:ext uri="{BB962C8B-B14F-4D97-AF65-F5344CB8AC3E}">
        <p14:creationId xmlns:p14="http://schemas.microsoft.com/office/powerpoint/2010/main" val="97137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54A48-B67A-ECFC-5E0F-6C955C78441E}"/>
              </a:ext>
            </a:extLst>
          </p:cNvPr>
          <p:cNvPicPr>
            <a:picLocks noChangeAspect="1"/>
          </p:cNvPicPr>
          <p:nvPr/>
        </p:nvPicPr>
        <p:blipFill>
          <a:blip r:embed="rId3"/>
          <a:stretch>
            <a:fillRect/>
          </a:stretch>
        </p:blipFill>
        <p:spPr>
          <a:xfrm>
            <a:off x="2796036" y="2529104"/>
            <a:ext cx="7006326" cy="405629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a:t>
            </a:r>
            <a:r>
              <a:rPr lang="en-US" sz="2400"/>
              <a:t>imagined movement?</a:t>
            </a:r>
            <a:endParaRPr lang="en-US" sz="2400" dirty="0"/>
          </a:p>
        </p:txBody>
      </p:sp>
      <p:sp>
        <p:nvSpPr>
          <p:cNvPr id="6" name="TextBox 5">
            <a:extLst>
              <a:ext uri="{FF2B5EF4-FFF2-40B4-BE49-F238E27FC236}">
                <a16:creationId xmlns:a16="http://schemas.microsoft.com/office/drawing/2014/main" id="{513FE371-C63F-50BD-4AFA-58AA72E033F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2796708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2" y="0"/>
            <a:ext cx="48238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6" name="5-Point Star 5">
            <a:extLst>
              <a:ext uri="{FF2B5EF4-FFF2-40B4-BE49-F238E27FC236}">
                <a16:creationId xmlns:a16="http://schemas.microsoft.com/office/drawing/2014/main" id="{22630759-5F38-B1D9-144D-249840FDC614}"/>
              </a:ext>
            </a:extLst>
          </p:cNvPr>
          <p:cNvSpPr/>
          <p:nvPr/>
        </p:nvSpPr>
        <p:spPr>
          <a:xfrm>
            <a:off x="5219658" y="1244079"/>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1D7750-484A-B6F8-DDF5-0308E5D499B5}"/>
              </a:ext>
            </a:extLst>
          </p:cNvPr>
          <p:cNvSpPr/>
          <p:nvPr/>
        </p:nvSpPr>
        <p:spPr>
          <a:xfrm>
            <a:off x="5828115" y="1523817"/>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lnSpcReduction="10000"/>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a:p>
            <a:endParaRPr lang="en-US" dirty="0"/>
          </a:p>
        </p:txBody>
      </p:sp>
    </p:spTree>
    <p:extLst>
      <p:ext uri="{BB962C8B-B14F-4D97-AF65-F5344CB8AC3E}">
        <p14:creationId xmlns:p14="http://schemas.microsoft.com/office/powerpoint/2010/main" val="11657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NumPy.</a:t>
            </a:r>
            <a:br>
              <a:rPr lang="en-US" sz="1400" dirty="0"/>
            </a:br>
            <a:r>
              <a:rPr lang="en-US" sz="1400" i="1" dirty="0"/>
              <a:t>Nature</a:t>
            </a:r>
            <a:r>
              <a:rPr lang="en-US" sz="1400" dirty="0"/>
              <a:t> 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(2019). A library of human electrocorticographic data and analyses. </a:t>
            </a:r>
            <a:r>
              <a:rPr lang="en-US" sz="1400" i="1" dirty="0"/>
              <a:t>Nat Hum </a:t>
            </a:r>
            <a:r>
              <a:rPr lang="en-US" sz="1400" i="1" dirty="0" err="1"/>
              <a:t>Behav</a:t>
            </a:r>
            <a:r>
              <a:rPr lang="en-US" sz="1400" i="1"/>
              <a:t>, </a:t>
            </a:r>
            <a:r>
              <a:rPr lang="en-US" sz="1400"/>
              <a:t>3(11):1225-1235.</a:t>
            </a:r>
          </a:p>
          <a:p>
            <a:pPr>
              <a:spcBef>
                <a:spcPts val="400"/>
              </a:spcBef>
              <a:spcAft>
                <a:spcPts val="400"/>
              </a:spcAft>
            </a:pPr>
            <a:r>
              <a:rPr lang="en-US" sz="1400"/>
              <a:t>Schalk</a:t>
            </a:r>
            <a:r>
              <a:rPr lang="en-US" sz="1400" dirty="0"/>
              <a:t>, G. and E. C. </a:t>
            </a:r>
            <a:r>
              <a:rPr lang="en-US" sz="1400" dirty="0" err="1"/>
              <a:t>Leuthardt</a:t>
            </a:r>
            <a:r>
              <a:rPr lang="en-US" sz="1400" dirty="0"/>
              <a:t>, E.C. (2011). Brain-Computer Interfaces Using Electrocorticographic Signals, </a:t>
            </a:r>
            <a:r>
              <a:rPr lang="en-US" sz="1400" i="1" dirty="0"/>
              <a:t>IEEE Reviews in Biomedical Engineering</a:t>
            </a:r>
            <a:r>
              <a:rPr lang="en-US" sz="1400" dirty="0"/>
              <a:t>, 4:140-154.</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26800284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b="1" dirty="0"/>
              <a:t>Replicate</a:t>
            </a:r>
            <a:r>
              <a:rPr lang="en-US" sz="2400" dirty="0"/>
              <a:t> prior ERD/ERS findings</a:t>
            </a:r>
          </a:p>
          <a:p>
            <a:pPr marL="457200" indent="-457200">
              <a:buFont typeface="+mj-lt"/>
              <a:buAutoNum type="arabicPeriod"/>
            </a:pPr>
            <a:r>
              <a:rPr lang="en-US" sz="2400" b="1" dirty="0"/>
              <a:t>Investigate</a:t>
            </a:r>
            <a:r>
              <a:rPr lang="en-US" sz="2400" dirty="0"/>
              <a:t> how power profiles during </a:t>
            </a:r>
            <a:r>
              <a:rPr lang="en-US" sz="2400" u="sng" dirty="0"/>
              <a:t>imagined</a:t>
            </a:r>
            <a:r>
              <a:rPr lang="en-US" sz="2400" dirty="0"/>
              <a:t> and </a:t>
            </a:r>
            <a:r>
              <a:rPr lang="en-US" sz="2400" u="sng" dirty="0"/>
              <a:t>actual</a:t>
            </a:r>
            <a:r>
              <a:rPr lang="en-US" sz="2400" dirty="0"/>
              <a:t> movements differ</a:t>
            </a:r>
          </a:p>
          <a:p>
            <a:pPr marL="457200" indent="-457200">
              <a:buFont typeface="+mj-lt"/>
              <a:buAutoNum type="arabicPeriod"/>
            </a:pPr>
            <a:r>
              <a:rPr lang="en-US" sz="2400" b="1" dirty="0"/>
              <a:t>Design and build </a:t>
            </a:r>
            <a:r>
              <a:rPr lang="en-US" sz="2400" dirty="0"/>
              <a:t>ML pipeline to classify actual and imagined movements, with and without high gammas</a:t>
            </a:r>
          </a:p>
        </p:txBody>
      </p:sp>
    </p:spTree>
    <p:extLst>
      <p:ext uri="{BB962C8B-B14F-4D97-AF65-F5344CB8AC3E}">
        <p14:creationId xmlns:p14="http://schemas.microsoft.com/office/powerpoint/2010/main" val="190504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lphaUcPeriod"/>
            </a:pPr>
            <a:r>
              <a:rPr lang="en-US" sz="2400" dirty="0"/>
              <a:t>Similar ERD in beta frequency between actual and imagined</a:t>
            </a:r>
          </a:p>
          <a:p>
            <a:pPr marL="457200" indent="-457200">
              <a:buFont typeface="+mj-lt"/>
              <a:buAutoNum type="alphaUcPeriod"/>
            </a:pPr>
            <a:r>
              <a:rPr lang="en-US" sz="2400" dirty="0"/>
              <a:t>Attenuated changes in high gamma frequency for imagined movements in comparison with actual movements</a:t>
            </a:r>
          </a:p>
          <a:p>
            <a:pPr marL="457200" indent="-457200">
              <a:buFont typeface="+mj-lt"/>
              <a:buAutoNum type="alphaUcPeriod"/>
            </a:pPr>
            <a:r>
              <a:rPr lang="en-US" sz="2400" dirty="0"/>
              <a:t>Models without high gamma input will significantly underperform in the discrimination task</a:t>
            </a:r>
          </a:p>
        </p:txBody>
      </p:sp>
    </p:spTree>
    <p:extLst>
      <p:ext uri="{BB962C8B-B14F-4D97-AF65-F5344CB8AC3E}">
        <p14:creationId xmlns:p14="http://schemas.microsoft.com/office/powerpoint/2010/main" val="90952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chor="t"/>
          <a:lstStyle/>
          <a:p>
            <a:r>
              <a:rPr lang="en-US" dirty="0" err="1"/>
              <a:t>ECoG</a:t>
            </a:r>
            <a:r>
              <a:rPr lang="en-US" dirty="0"/>
              <a:t> recordings from subjects undergoing treatment for medically refractory epilepsy</a:t>
            </a:r>
          </a:p>
          <a:p>
            <a:pPr>
              <a:spcAft>
                <a:spcPts val="0"/>
              </a:spcAft>
            </a:pPr>
            <a:r>
              <a:rPr lang="en-US" dirty="0"/>
              <a:t>Two interleaved tasks at rate of once per second (1 Hz), alternating between task and rest, on-screen cue:</a:t>
            </a:r>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a:p>
            <a:r>
              <a:rPr lang="en-US" dirty="0" err="1"/>
              <a:t>Dataglove</a:t>
            </a:r>
            <a:r>
              <a:rPr lang="en-US" dirty="0"/>
              <a:t> or EMG to verify absence of movement during imagined condition</a:t>
            </a:r>
          </a:p>
        </p:txBody>
      </p:sp>
    </p:spTree>
    <p:extLst>
      <p:ext uri="{BB962C8B-B14F-4D97-AF65-F5344CB8AC3E}">
        <p14:creationId xmlns:p14="http://schemas.microsoft.com/office/powerpoint/2010/main" val="281092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4597019" cy="3997828"/>
          </a:xfrm>
        </p:spPr>
        <p:txBody>
          <a:bodyPr anchor="t"/>
          <a:lstStyle/>
          <a:p>
            <a:r>
              <a:rPr lang="en-US" dirty="0"/>
              <a:t>Electrocortical mapping for five participants (for clinical purposes)</a:t>
            </a:r>
          </a:p>
          <a:p>
            <a:r>
              <a:rPr lang="en-US" dirty="0"/>
              <a:t>Provides indication of electrodes where stimulation causes movement</a:t>
            </a:r>
          </a:p>
          <a:p>
            <a:r>
              <a:rPr lang="en-US" dirty="0"/>
              <a:t>Analyzed S1</a:t>
            </a:r>
          </a:p>
        </p:txBody>
      </p:sp>
      <p:pic>
        <p:nvPicPr>
          <p:cNvPr id="4" name="Picture 3">
            <a:extLst>
              <a:ext uri="{FF2B5EF4-FFF2-40B4-BE49-F238E27FC236}">
                <a16:creationId xmlns:a16="http://schemas.microsoft.com/office/drawing/2014/main" id="{57146172-EBBD-0561-DA82-E165F8390A0F}"/>
              </a:ext>
            </a:extLst>
          </p:cNvPr>
          <p:cNvPicPr>
            <a:picLocks noChangeAspect="1"/>
          </p:cNvPicPr>
          <p:nvPr/>
        </p:nvPicPr>
        <p:blipFill>
          <a:blip r:embed="rId2"/>
          <a:stretch>
            <a:fillRect/>
          </a:stretch>
        </p:blipFill>
        <p:spPr>
          <a:xfrm>
            <a:off x="6438519" y="2092046"/>
            <a:ext cx="4254500" cy="3657600"/>
          </a:xfrm>
          <a:prstGeom prst="rect">
            <a:avLst/>
          </a:prstGeom>
        </p:spPr>
      </p:pic>
      <p:sp>
        <p:nvSpPr>
          <p:cNvPr id="5" name="TextBox 4">
            <a:extLst>
              <a:ext uri="{FF2B5EF4-FFF2-40B4-BE49-F238E27FC236}">
                <a16:creationId xmlns:a16="http://schemas.microsoft.com/office/drawing/2014/main" id="{0AAA59E3-F362-3043-DF83-7647E68FEAB3}"/>
              </a:ext>
            </a:extLst>
          </p:cNvPr>
          <p:cNvSpPr txBox="1"/>
          <p:nvPr/>
        </p:nvSpPr>
        <p:spPr>
          <a:xfrm>
            <a:off x="9278773" y="5745157"/>
            <a:ext cx="1414246" cy="276999"/>
          </a:xfrm>
          <a:prstGeom prst="rect">
            <a:avLst/>
          </a:prstGeom>
          <a:noFill/>
        </p:spPr>
        <p:txBody>
          <a:bodyPr vert="horz" wrap="square" rtlCol="0">
            <a:spAutoFit/>
          </a:bodyPr>
          <a:lstStyle/>
          <a:p>
            <a:r>
              <a:rPr lang="en-US" sz="1200" dirty="0"/>
              <a:t>Miller et al. (2010)</a:t>
            </a:r>
          </a:p>
        </p:txBody>
      </p:sp>
    </p:spTree>
    <p:extLst>
      <p:ext uri="{BB962C8B-B14F-4D97-AF65-F5344CB8AC3E}">
        <p14:creationId xmlns:p14="http://schemas.microsoft.com/office/powerpoint/2010/main" val="195379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B7DC9-04A1-A0BA-CA33-2E07033CE588}"/>
              </a:ext>
            </a:extLst>
          </p:cNvPr>
          <p:cNvPicPr>
            <a:picLocks noChangeAspect="1"/>
          </p:cNvPicPr>
          <p:nvPr/>
        </p:nvPicPr>
        <p:blipFill>
          <a:blip r:embed="rId2"/>
          <a:stretch>
            <a:fillRect/>
          </a:stretch>
        </p:blipFill>
        <p:spPr>
          <a:xfrm>
            <a:off x="1891584" y="158883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5285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050A21-F96C-AF30-9005-EE423B69D7E6}"/>
              </a:ext>
            </a:extLst>
          </p:cNvPr>
          <p:cNvPicPr>
            <a:picLocks noChangeAspect="1"/>
          </p:cNvPicPr>
          <p:nvPr/>
        </p:nvPicPr>
        <p:blipFill>
          <a:blip r:embed="rId2"/>
          <a:stretch>
            <a:fillRect/>
          </a:stretch>
        </p:blipFill>
        <p:spPr>
          <a:xfrm>
            <a:off x="1891583" y="1588837"/>
            <a:ext cx="6627619" cy="309288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Exploratory</a:t>
            </a:r>
            <a:br>
              <a:rPr lang="en-US" dirty="0"/>
            </a:br>
            <a:r>
              <a:rPr lang="en-US" sz="2400" dirty="0"/>
              <a:t>Aims 1 and 2</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12591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2506</TotalTime>
  <Words>1233</Words>
  <Application>Microsoft Macintosh PowerPoint</Application>
  <PresentationFormat>Widescreen</PresentationFormat>
  <Paragraphs>99</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Aims</vt:lpstr>
      <vt:lpstr>Hypotheses</vt:lpstr>
      <vt:lpstr>Data</vt:lpstr>
      <vt:lpstr>Data</vt:lpstr>
      <vt:lpstr>Data</vt:lpstr>
      <vt:lpstr>Methods</vt:lpstr>
      <vt:lpstr>Exploratory Aims 1 and 2</vt:lpstr>
      <vt:lpstr>Aim 1: Replicate prior ERD/ERS findings</vt:lpstr>
      <vt:lpstr>Aim 1: Replicate prior ERD/ERS findings</vt:lpstr>
      <vt:lpstr>Aim 2: Investigate real v. imagined power  </vt:lpstr>
      <vt:lpstr>Aim 3 </vt:lpstr>
      <vt:lpstr>Aim 3: Classify without high gamma </vt:lpstr>
      <vt:lpstr>Aim 3: Classify without high gamma </vt:lpstr>
      <vt:lpstr>Conclusions</vt:lpstr>
      <vt:lpstr>Limitations</vt:lpstr>
      <vt:lpstr>Code Availability</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54</cp:revision>
  <dcterms:created xsi:type="dcterms:W3CDTF">2022-07-21T15:26:54Z</dcterms:created>
  <dcterms:modified xsi:type="dcterms:W3CDTF">2022-07-29T13:57:41Z</dcterms:modified>
</cp:coreProperties>
</file>