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0"/>
  </p:notesMasterIdLst>
  <p:sldIdLst>
    <p:sldId id="256" r:id="rId2"/>
    <p:sldId id="286" r:id="rId3"/>
    <p:sldId id="287" r:id="rId4"/>
    <p:sldId id="263" r:id="rId5"/>
    <p:sldId id="285" r:id="rId6"/>
    <p:sldId id="277" r:id="rId7"/>
    <p:sldId id="278" r:id="rId8"/>
    <p:sldId id="284" r:id="rId9"/>
    <p:sldId id="280" r:id="rId10"/>
    <p:sldId id="282" r:id="rId11"/>
    <p:sldId id="261" r:id="rId12"/>
    <p:sldId id="274" r:id="rId13"/>
    <p:sldId id="269" r:id="rId14"/>
    <p:sldId id="262" r:id="rId15"/>
    <p:sldId id="258" r:id="rId16"/>
    <p:sldId id="283"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1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1"/>
    <p:restoredTop sz="77265"/>
  </p:normalViewPr>
  <p:slideViewPr>
    <p:cSldViewPr snapToGrid="0" snapToObjects="1">
      <p:cViewPr varScale="1">
        <p:scale>
          <a:sx n="75" d="100"/>
          <a:sy n="75" d="100"/>
        </p:scale>
        <p:origin x="123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2196E-C02A-E443-B7E9-38C675B774EA}"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90A-4A1F-C748-A4F9-730867261A9F}" type="slidenum">
              <a:rPr lang="en-US" smtClean="0"/>
              <a:t>‹#›</a:t>
            </a:fld>
            <a:endParaRPr lang="en-US"/>
          </a:p>
        </p:txBody>
      </p:sp>
    </p:spTree>
    <p:extLst>
      <p:ext uri="{BB962C8B-B14F-4D97-AF65-F5344CB8AC3E}">
        <p14:creationId xmlns:p14="http://schemas.microsoft.com/office/powerpoint/2010/main" val="27786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a:t>
            </a:fld>
            <a:endParaRPr lang="en-US"/>
          </a:p>
        </p:txBody>
      </p:sp>
    </p:spTree>
    <p:extLst>
      <p:ext uri="{BB962C8B-B14F-4D97-AF65-F5344CB8AC3E}">
        <p14:creationId xmlns:p14="http://schemas.microsoft.com/office/powerpoint/2010/main" val="283815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297735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16424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65472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18</a:t>
            </a:fld>
            <a:endParaRPr lang="en-US"/>
          </a:p>
        </p:txBody>
      </p:sp>
    </p:spTree>
    <p:extLst>
      <p:ext uri="{BB962C8B-B14F-4D97-AF65-F5344CB8AC3E}">
        <p14:creationId xmlns:p14="http://schemas.microsoft.com/office/powerpoint/2010/main" val="42133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EMG were used to verify absence of movement during imagined condition.</a:t>
            </a:r>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3</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Hypotheses</a:t>
            </a:r>
          </a:p>
          <a:p>
            <a:pPr marL="457200" indent="-457200">
              <a:buFont typeface="+mj-lt"/>
              <a:buAutoNum type="alphaUcPeriod"/>
            </a:pPr>
            <a:r>
              <a:rPr lang="en-US" dirty="0"/>
              <a:t>Similar ERD in beta frequency between actual and imagined</a:t>
            </a:r>
          </a:p>
          <a:p>
            <a:pPr marL="457200" indent="-457200">
              <a:buFont typeface="+mj-lt"/>
              <a:buAutoNum type="alphaUcPeriod"/>
            </a:pPr>
            <a:r>
              <a:rPr lang="en-US" dirty="0"/>
              <a:t>Attenuated changes in high gamma frequency for imagined movements in comparison with actual movements</a:t>
            </a:r>
          </a:p>
          <a:p>
            <a:pPr marL="457200" marR="0" lvl="0" indent="-457200" algn="l" defTabSz="914400" rtl="0" eaLnBrk="1" fontAlgn="auto" latinLnBrk="0" hangingPunct="1">
              <a:lnSpc>
                <a:spcPct val="100000"/>
              </a:lnSpc>
              <a:spcBef>
                <a:spcPts val="0"/>
              </a:spcBef>
              <a:spcAft>
                <a:spcPts val="0"/>
              </a:spcAft>
              <a:buClrTx/>
              <a:buSzTx/>
              <a:buFont typeface="+mj-lt"/>
              <a:buAutoNum type="alphaUcPeriod"/>
              <a:tabLst/>
              <a:defRPr/>
            </a:pPr>
            <a:r>
              <a:rPr lang="en-US" sz="1200" dirty="0"/>
              <a:t>(with and without high gamma) </a:t>
            </a:r>
            <a:r>
              <a:rPr lang="en-US" dirty="0"/>
              <a:t>Low frequency only models will significantly underperform in the discrimination task</a:t>
            </a:r>
          </a:p>
        </p:txBody>
      </p:sp>
      <p:sp>
        <p:nvSpPr>
          <p:cNvPr id="4" name="Slide Number Placeholder 3"/>
          <p:cNvSpPr>
            <a:spLocks noGrp="1"/>
          </p:cNvSpPr>
          <p:nvPr>
            <p:ph type="sldNum" sz="quarter" idx="5"/>
          </p:nvPr>
        </p:nvSpPr>
        <p:spPr/>
        <p:txBody>
          <a:bodyPr/>
          <a:lstStyle/>
          <a:p>
            <a:fld id="{82B4990A-4A1F-C748-A4F9-730867261A9F}" type="slidenum">
              <a:rPr lang="en-US" smtClean="0"/>
              <a:t>4</a:t>
            </a:fld>
            <a:endParaRPr lang="en-US"/>
          </a:p>
        </p:txBody>
      </p:sp>
    </p:spTree>
    <p:extLst>
      <p:ext uri="{BB962C8B-B14F-4D97-AF65-F5344CB8AC3E}">
        <p14:creationId xmlns:p14="http://schemas.microsoft.com/office/powerpoint/2010/main" val="240152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5</a:t>
            </a:fld>
            <a:endParaRPr lang="en-US"/>
          </a:p>
        </p:txBody>
      </p:sp>
    </p:spTree>
    <p:extLst>
      <p:ext uri="{BB962C8B-B14F-4D97-AF65-F5344CB8AC3E}">
        <p14:creationId xmlns:p14="http://schemas.microsoft.com/office/powerpoint/2010/main" val="37241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S1 Hand, Electrode 27</a:t>
            </a:r>
          </a:p>
          <a:p>
            <a:pPr algn="l"/>
            <a:r>
              <a:rPr lang="en-US" dirty="0"/>
              <a:t>color (light -&gt; dark) indicates time course over epoch windows (-1000 to 3000 </a:t>
            </a:r>
            <a:r>
              <a:rPr lang="en-US" dirty="0" err="1"/>
              <a:t>ms</a:t>
            </a:r>
            <a:r>
              <a:rPr lang="en-US" dirty="0"/>
              <a:t>)</a:t>
            </a:r>
          </a:p>
          <a:p>
            <a:pPr algn="l"/>
            <a:r>
              <a:rPr lang="en-US" dirty="0"/>
              <a:t>vertical marker indicates 250 </a:t>
            </a:r>
            <a:r>
              <a:rPr lang="en-US" dirty="0" err="1"/>
              <a:t>ms</a:t>
            </a:r>
            <a:r>
              <a:rPr lang="en-US" dirty="0"/>
              <a:t> after onset of visual stimulus</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7</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8</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9</a:t>
            </a:fld>
            <a:endParaRPr lang="en-US"/>
          </a:p>
        </p:txBody>
      </p:sp>
    </p:spTree>
    <p:extLst>
      <p:ext uri="{BB962C8B-B14F-4D97-AF65-F5344CB8AC3E}">
        <p14:creationId xmlns:p14="http://schemas.microsoft.com/office/powerpoint/2010/main" val="238793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Qiu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0" dur="1000" fill="hold"/>
                                        <p:tgtEl>
                                          <p:spTgt spid="8"/>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6" dur="1000" fill="hold"/>
                                        <p:tgtEl>
                                          <p:spTgt spid="7"/>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a:bodyPr>
          <a:lstStyle/>
          <a:p>
            <a:r>
              <a:rPr lang="en-US" sz="2400" dirty="0"/>
              <a:t>generalizability of findings: single epileptic subject</a:t>
            </a:r>
          </a:p>
          <a:p>
            <a:r>
              <a:rPr lang="en-US" sz="2400" dirty="0"/>
              <a:t>time constraints: simplified preprocessing, incomplete analysis/validation</a:t>
            </a:r>
          </a:p>
        </p:txBody>
      </p:sp>
    </p:spTree>
    <p:extLst>
      <p:ext uri="{BB962C8B-B14F-4D97-AF65-F5344CB8AC3E}">
        <p14:creationId xmlns:p14="http://schemas.microsoft.com/office/powerpoint/2010/main" val="1165709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NumPy.</a:t>
            </a:r>
            <a:br>
              <a:rPr lang="en-US" sz="1400" dirty="0"/>
            </a:br>
            <a:r>
              <a:rPr lang="en-US" sz="1400" i="1" dirty="0"/>
              <a:t>Nature</a:t>
            </a:r>
            <a:r>
              <a:rPr lang="en-US" sz="1400" dirty="0"/>
              <a:t> 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(2019). A library of human electrocorticographic data and analyses. </a:t>
            </a:r>
            <a:r>
              <a:rPr lang="en-US" sz="1400" i="1" dirty="0"/>
              <a:t>Nat Hum </a:t>
            </a:r>
            <a:r>
              <a:rPr lang="en-US" sz="1400" i="1" dirty="0" err="1"/>
              <a:t>Behav</a:t>
            </a:r>
            <a:r>
              <a:rPr lang="en-US" sz="1400" i="1" dirty="0"/>
              <a:t>, </a:t>
            </a:r>
            <a:r>
              <a:rPr lang="en-US" sz="1400" dirty="0"/>
              <a:t>3(11):1225-1235.</a:t>
            </a:r>
          </a:p>
          <a:p>
            <a:pPr>
              <a:spcBef>
                <a:spcPts val="400"/>
              </a:spcBef>
              <a:spcAft>
                <a:spcPts val="400"/>
              </a:spcAft>
            </a:pPr>
            <a:r>
              <a:rPr lang="en-US" sz="1400" dirty="0"/>
              <a:t>Schalk, G. and E. C. </a:t>
            </a:r>
            <a:r>
              <a:rPr lang="en-US" sz="1400" dirty="0" err="1"/>
              <a:t>Leuthardt</a:t>
            </a:r>
            <a:r>
              <a:rPr lang="en-US" sz="1400" dirty="0"/>
              <a:t>, E.C. (2011). Brain-Computer Interfaces Using Electrocorticographic Signals, </a:t>
            </a:r>
            <a:r>
              <a:rPr lang="en-US" sz="1400" i="1" dirty="0"/>
              <a:t>IEEE Reviews in Biomedical Engineering</a:t>
            </a:r>
            <a:r>
              <a:rPr lang="en-US" sz="1400" dirty="0"/>
              <a:t>, 4:140-154.</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marL="0" indent="0">
              <a:spcBef>
                <a:spcPts val="400"/>
              </a:spcBef>
              <a:spcAft>
                <a:spcPts val="400"/>
              </a:spcAft>
              <a:buNone/>
            </a:pPr>
            <a:endParaRPr lang="en-US" sz="1400" dirty="0"/>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110488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2916608" y="3196230"/>
            <a:ext cx="7958331" cy="1077229"/>
          </a:xfrm>
        </p:spPr>
        <p:txBody>
          <a:bodyPr/>
          <a:lstStyle/>
          <a:p>
            <a:r>
              <a:rPr lang="en-US" dirty="0"/>
              <a:t>Supplemental Slides</a:t>
            </a:r>
          </a:p>
        </p:txBody>
      </p:sp>
    </p:spTree>
    <p:extLst>
      <p:ext uri="{BB962C8B-B14F-4D97-AF65-F5344CB8AC3E}">
        <p14:creationId xmlns:p14="http://schemas.microsoft.com/office/powerpoint/2010/main" val="35285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957F1B-D533-623E-2A28-8A6E982D47C8}"/>
              </a:ext>
            </a:extLst>
          </p:cNvPr>
          <p:cNvPicPr>
            <a:picLocks noChangeAspect="1"/>
          </p:cNvPicPr>
          <p:nvPr/>
        </p:nvPicPr>
        <p:blipFill>
          <a:blip r:embed="rId3"/>
          <a:stretch>
            <a:fillRect/>
          </a:stretch>
        </p:blipFill>
        <p:spPr>
          <a:xfrm>
            <a:off x="1891584" y="1663608"/>
            <a:ext cx="8408829" cy="486826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sp>
        <p:nvSpPr>
          <p:cNvPr id="5" name="TextBox 4">
            <a:extLst>
              <a:ext uri="{FF2B5EF4-FFF2-40B4-BE49-F238E27FC236}">
                <a16:creationId xmlns:a16="http://schemas.microsoft.com/office/drawing/2014/main" id="{289DD80E-DF59-D74D-F260-DDFDE1A79BD3}"/>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3723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Sample ROC AUC</a:t>
            </a:r>
            <a:endParaRPr lang="en-US" sz="2400" dirty="0"/>
          </a:p>
        </p:txBody>
      </p:sp>
      <p:pic>
        <p:nvPicPr>
          <p:cNvPr id="3" name="Picture 2">
            <a:extLst>
              <a:ext uri="{FF2B5EF4-FFF2-40B4-BE49-F238E27FC236}">
                <a16:creationId xmlns:a16="http://schemas.microsoft.com/office/drawing/2014/main" id="{ABA2E817-AEC2-51A4-20EE-227088132B42}"/>
              </a:ext>
            </a:extLst>
          </p:cNvPr>
          <p:cNvPicPr>
            <a:picLocks noChangeAspect="1"/>
          </p:cNvPicPr>
          <p:nvPr/>
        </p:nvPicPr>
        <p:blipFill>
          <a:blip r:embed="rId2"/>
          <a:stretch>
            <a:fillRect/>
          </a:stretch>
        </p:blipFill>
        <p:spPr>
          <a:xfrm>
            <a:off x="2611808" y="1663609"/>
            <a:ext cx="6567055" cy="4182589"/>
          </a:xfrm>
          <a:prstGeom prst="rect">
            <a:avLst/>
          </a:prstGeom>
        </p:spPr>
      </p:pic>
    </p:spTree>
    <p:extLst>
      <p:ext uri="{BB962C8B-B14F-4D97-AF65-F5344CB8AC3E}">
        <p14:creationId xmlns:p14="http://schemas.microsoft.com/office/powerpoint/2010/main" val="154978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endParaRPr lang="en-US" sz="2400" dirty="0"/>
          </a:p>
        </p:txBody>
      </p:sp>
      <p:pic>
        <p:nvPicPr>
          <p:cNvPr id="4" name="Picture 3">
            <a:extLst>
              <a:ext uri="{FF2B5EF4-FFF2-40B4-BE49-F238E27FC236}">
                <a16:creationId xmlns:a16="http://schemas.microsoft.com/office/drawing/2014/main" id="{7B00BE21-137E-FF77-D0C6-A83486857C02}"/>
              </a:ext>
            </a:extLst>
          </p:cNvPr>
          <p:cNvPicPr>
            <a:picLocks noChangeAspect="1"/>
          </p:cNvPicPr>
          <p:nvPr/>
        </p:nvPicPr>
        <p:blipFill>
          <a:blip r:embed="rId3"/>
          <a:stretch>
            <a:fillRect/>
          </a:stretch>
        </p:blipFill>
        <p:spPr>
          <a:xfrm>
            <a:off x="2438400" y="1967475"/>
            <a:ext cx="6456218" cy="4304145"/>
          </a:xfrm>
          <a:prstGeom prst="rect">
            <a:avLst/>
          </a:prstGeom>
        </p:spPr>
      </p:pic>
    </p:spTree>
    <p:extLst>
      <p:ext uri="{BB962C8B-B14F-4D97-AF65-F5344CB8AC3E}">
        <p14:creationId xmlns:p14="http://schemas.microsoft.com/office/powerpoint/2010/main" val="1939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27740166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3323624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800" b="1" dirty="0"/>
              <a:t>Replicate</a:t>
            </a:r>
            <a:r>
              <a:rPr lang="en-US" sz="2800" dirty="0"/>
              <a:t> prior ERD/ERS findings</a:t>
            </a:r>
          </a:p>
          <a:p>
            <a:pPr marL="457200" indent="-457200">
              <a:buFont typeface="+mj-lt"/>
              <a:buAutoNum type="arabicPeriod"/>
            </a:pPr>
            <a:r>
              <a:rPr lang="en-US" sz="2800" b="1" dirty="0"/>
              <a:t>Investigate</a:t>
            </a:r>
            <a:r>
              <a:rPr lang="en-US" sz="2800" dirty="0"/>
              <a:t> how power profiles during </a:t>
            </a:r>
            <a:r>
              <a:rPr lang="en-US" sz="2800" u="sng" dirty="0"/>
              <a:t>imagined</a:t>
            </a:r>
            <a:r>
              <a:rPr lang="en-US" sz="2800" dirty="0"/>
              <a:t> and </a:t>
            </a:r>
            <a:r>
              <a:rPr lang="en-US" sz="2800" u="sng" dirty="0"/>
              <a:t>actual</a:t>
            </a:r>
            <a:r>
              <a:rPr lang="en-US" sz="2800" dirty="0"/>
              <a:t> movements differ</a:t>
            </a:r>
          </a:p>
          <a:p>
            <a:pPr marL="457200" indent="-457200">
              <a:buFont typeface="+mj-lt"/>
              <a:buAutoNum type="arabicPeriod"/>
            </a:pPr>
            <a:r>
              <a:rPr lang="en-US" sz="2800" b="1" dirty="0"/>
              <a:t>Design and build </a:t>
            </a:r>
            <a:r>
              <a:rPr lang="en-US" sz="2800" dirty="0"/>
              <a:t>ML pipeline to classify actual and imagined movements</a:t>
            </a:r>
          </a:p>
        </p:txBody>
      </p:sp>
    </p:spTree>
    <p:extLst>
      <p:ext uri="{BB962C8B-B14F-4D97-AF65-F5344CB8AC3E}">
        <p14:creationId xmlns:p14="http://schemas.microsoft.com/office/powerpoint/2010/main" val="19050461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grpSp>
        <p:nvGrpSpPr>
          <p:cNvPr id="12" name="Group 11">
            <a:extLst>
              <a:ext uri="{FF2B5EF4-FFF2-40B4-BE49-F238E27FC236}">
                <a16:creationId xmlns:a16="http://schemas.microsoft.com/office/drawing/2014/main" id="{D8C911FA-F9A2-D023-933D-4DC9C35A999A}"/>
              </a:ext>
            </a:extLst>
          </p:cNvPr>
          <p:cNvGrpSpPr/>
          <p:nvPr/>
        </p:nvGrpSpPr>
        <p:grpSpPr>
          <a:xfrm>
            <a:off x="1396583" y="3486273"/>
            <a:ext cx="4857397" cy="1883014"/>
            <a:chOff x="1396583" y="3486273"/>
            <a:chExt cx="4857397" cy="1883014"/>
          </a:xfrm>
        </p:grpSpPr>
        <p:pic>
          <p:nvPicPr>
            <p:cNvPr id="8" name="Picture 7">
              <a:extLst>
                <a:ext uri="{FF2B5EF4-FFF2-40B4-BE49-F238E27FC236}">
                  <a16:creationId xmlns:a16="http://schemas.microsoft.com/office/drawing/2014/main" id="{127021E7-62D4-AEC9-F2B0-C8470C8E8DE3}"/>
                </a:ext>
              </a:extLst>
            </p:cNvPr>
            <p:cNvPicPr>
              <a:picLocks noChangeAspect="1"/>
            </p:cNvPicPr>
            <p:nvPr/>
          </p:nvPicPr>
          <p:blipFill>
            <a:blip r:embed="rId5"/>
            <a:stretch>
              <a:fillRect/>
            </a:stretch>
          </p:blipFill>
          <p:spPr>
            <a:xfrm>
              <a:off x="1396583" y="3486273"/>
              <a:ext cx="4817595" cy="1856848"/>
            </a:xfrm>
            <a:prstGeom prst="rect">
              <a:avLst/>
            </a:prstGeom>
          </p:spPr>
        </p:pic>
        <p:sp>
          <p:nvSpPr>
            <p:cNvPr id="10" name="TextBox 9">
              <a:extLst>
                <a:ext uri="{FF2B5EF4-FFF2-40B4-BE49-F238E27FC236}">
                  <a16:creationId xmlns:a16="http://schemas.microsoft.com/office/drawing/2014/main" id="{03B021EA-0CE4-9B82-D490-4C7E22F194D7}"/>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grpSp>
        <p:nvGrpSpPr>
          <p:cNvPr id="13" name="Group 12">
            <a:extLst>
              <a:ext uri="{FF2B5EF4-FFF2-40B4-BE49-F238E27FC236}">
                <a16:creationId xmlns:a16="http://schemas.microsoft.com/office/drawing/2014/main" id="{FEA09E9A-887C-508E-D252-E741C8F75B84}"/>
              </a:ext>
            </a:extLst>
          </p:cNvPr>
          <p:cNvGrpSpPr/>
          <p:nvPr/>
        </p:nvGrpSpPr>
        <p:grpSpPr>
          <a:xfrm>
            <a:off x="6385017" y="3496122"/>
            <a:ext cx="4878928" cy="1890098"/>
            <a:chOff x="6385017" y="3496122"/>
            <a:chExt cx="4878928" cy="1890098"/>
          </a:xfrm>
        </p:grpSpPr>
        <p:pic>
          <p:nvPicPr>
            <p:cNvPr id="9" name="Picture 8">
              <a:extLst>
                <a:ext uri="{FF2B5EF4-FFF2-40B4-BE49-F238E27FC236}">
                  <a16:creationId xmlns:a16="http://schemas.microsoft.com/office/drawing/2014/main" id="{70B9228F-164C-9EAA-0C23-CEDDB06CAE45}"/>
                </a:ext>
              </a:extLst>
            </p:cNvPr>
            <p:cNvPicPr>
              <a:picLocks noChangeAspect="1"/>
            </p:cNvPicPr>
            <p:nvPr/>
          </p:nvPicPr>
          <p:blipFill>
            <a:blip r:embed="rId6"/>
            <a:stretch>
              <a:fillRect/>
            </a:stretch>
          </p:blipFill>
          <p:spPr>
            <a:xfrm>
              <a:off x="6385017" y="3496122"/>
              <a:ext cx="4815997" cy="1856232"/>
            </a:xfrm>
            <a:prstGeom prst="rect">
              <a:avLst/>
            </a:prstGeom>
          </p:spPr>
        </p:pic>
        <p:sp>
          <p:nvSpPr>
            <p:cNvPr id="11" name="TextBox 10">
              <a:extLst>
                <a:ext uri="{FF2B5EF4-FFF2-40B4-BE49-F238E27FC236}">
                  <a16:creationId xmlns:a16="http://schemas.microsoft.com/office/drawing/2014/main" id="{B5168AC8-2482-352D-B820-171FDF3E0502}"/>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spTree>
    <p:extLst>
      <p:ext uri="{BB962C8B-B14F-4D97-AF65-F5344CB8AC3E}">
        <p14:creationId xmlns:p14="http://schemas.microsoft.com/office/powerpoint/2010/main" val="2975692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xit" presetSubtype="0" fill="hold" nodeType="withEffect">
                                  <p:stCondLst>
                                    <p:cond delay="0"/>
                                  </p:stCondLst>
                                  <p:childTnLst>
                                    <p:animEffect transition="out" filter="dissolv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611808" y="1839814"/>
            <a:ext cx="6647710" cy="4431806"/>
          </a:xfrm>
          <a:prstGeom prst="rect">
            <a:avLst/>
          </a:prstGeom>
        </p:spPr>
      </p:pic>
    </p:spTree>
    <p:extLst>
      <p:ext uri="{BB962C8B-B14F-4D97-AF65-F5344CB8AC3E}">
        <p14:creationId xmlns:p14="http://schemas.microsoft.com/office/powerpoint/2010/main" val="35314775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6EC2BC-AE77-8A1C-6EED-655AFF42A68E}"/>
              </a:ext>
            </a:extLst>
          </p:cNvPr>
          <p:cNvPicPr>
            <a:picLocks noChangeAspect="1"/>
          </p:cNvPicPr>
          <p:nvPr/>
        </p:nvPicPr>
        <p:blipFill>
          <a:blip r:embed="rId3"/>
          <a:stretch>
            <a:fillRect/>
          </a:stretch>
        </p:blipFill>
        <p:spPr>
          <a:xfrm>
            <a:off x="2796036" y="2503364"/>
            <a:ext cx="7006326" cy="4056294"/>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975138" y="1451875"/>
            <a:ext cx="8241723" cy="830997"/>
          </a:xfrm>
          <a:prstGeom prst="rect">
            <a:avLst/>
          </a:prstGeom>
          <a:noFill/>
        </p:spPr>
        <p:txBody>
          <a:bodyPr wrap="square" rtlCol="0">
            <a:spAutoFit/>
          </a:bodyPr>
          <a:lstStyle/>
          <a:p>
            <a:pPr algn="ctr"/>
            <a:r>
              <a:rPr lang="en-US" sz="2400" dirty="0"/>
              <a:t>To what extent do lower frequency bands distinguish actual versus imagined movement?</a:t>
            </a:r>
          </a:p>
        </p:txBody>
      </p:sp>
      <p:pic>
        <p:nvPicPr>
          <p:cNvPr id="11" name="Picture 10">
            <a:extLst>
              <a:ext uri="{FF2B5EF4-FFF2-40B4-BE49-F238E27FC236}">
                <a16:creationId xmlns:a16="http://schemas.microsoft.com/office/drawing/2014/main" id="{0E4E12B8-AFBE-63C7-F2EB-DDA6070D5F8E}"/>
              </a:ext>
            </a:extLst>
          </p:cNvPr>
          <p:cNvPicPr>
            <a:picLocks noChangeAspect="1"/>
          </p:cNvPicPr>
          <p:nvPr/>
        </p:nvPicPr>
        <p:blipFill>
          <a:blip r:embed="rId4"/>
          <a:stretch>
            <a:fillRect/>
          </a:stretch>
        </p:blipFill>
        <p:spPr>
          <a:xfrm>
            <a:off x="1311693" y="3370964"/>
            <a:ext cx="2155889" cy="1853421"/>
          </a:xfrm>
          <a:prstGeom prst="rect">
            <a:avLst/>
          </a:prstGeom>
        </p:spPr>
      </p:pic>
      <p:sp>
        <p:nvSpPr>
          <p:cNvPr id="12" name="TextBox 11">
            <a:extLst>
              <a:ext uri="{FF2B5EF4-FFF2-40B4-BE49-F238E27FC236}">
                <a16:creationId xmlns:a16="http://schemas.microsoft.com/office/drawing/2014/main" id="{4FE1524C-CBDC-DACD-BD1B-3F70BB278770}"/>
              </a:ext>
            </a:extLst>
          </p:cNvPr>
          <p:cNvSpPr txBox="1"/>
          <p:nvPr/>
        </p:nvSpPr>
        <p:spPr>
          <a:xfrm>
            <a:off x="2088913" y="5194567"/>
            <a:ext cx="1414246" cy="276999"/>
          </a:xfrm>
          <a:prstGeom prst="rect">
            <a:avLst/>
          </a:prstGeom>
          <a:noFill/>
        </p:spPr>
        <p:txBody>
          <a:bodyPr vert="horz" wrap="square" rtlCol="0">
            <a:spAutoFit/>
          </a:bodyPr>
          <a:lstStyle/>
          <a:p>
            <a:r>
              <a:rPr lang="en-US" sz="1200" dirty="0"/>
              <a:t>Miller et al. (2010)</a:t>
            </a:r>
          </a:p>
        </p:txBody>
      </p:sp>
      <p:sp>
        <p:nvSpPr>
          <p:cNvPr id="15" name="TextBox 14">
            <a:extLst>
              <a:ext uri="{FF2B5EF4-FFF2-40B4-BE49-F238E27FC236}">
                <a16:creationId xmlns:a16="http://schemas.microsoft.com/office/drawing/2014/main" id="{0E16D26A-19E7-7D72-91BA-6D33862D0BA1}"/>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460677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1" y="0"/>
            <a:ext cx="506091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Classification without high gamma</a:t>
            </a:r>
            <a:br>
              <a:rPr lang="en-US" dirty="0"/>
            </a:br>
            <a:endParaRPr lang="en-US" sz="2400" dirty="0"/>
          </a:p>
        </p:txBody>
      </p:sp>
      <p:sp>
        <p:nvSpPr>
          <p:cNvPr id="17" name="5-Point Star 16">
            <a:extLst>
              <a:ext uri="{FF2B5EF4-FFF2-40B4-BE49-F238E27FC236}">
                <a16:creationId xmlns:a16="http://schemas.microsoft.com/office/drawing/2014/main" id="{F4B090D7-6D01-91CD-7B80-966A69278EED}"/>
              </a:ext>
            </a:extLst>
          </p:cNvPr>
          <p:cNvSpPr/>
          <p:nvPr/>
        </p:nvSpPr>
        <p:spPr>
          <a:xfrm>
            <a:off x="5816601" y="1536608"/>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4D55454B-C345-7A80-2A83-924159D9BEB4}"/>
              </a:ext>
            </a:extLst>
          </p:cNvPr>
          <p:cNvSpPr/>
          <p:nvPr/>
        </p:nvSpPr>
        <p:spPr>
          <a:xfrm>
            <a:off x="5167314" y="1274143"/>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2557</TotalTime>
  <Words>1147</Words>
  <Application>Microsoft Macintosh PowerPoint</Application>
  <PresentationFormat>Widescreen</PresentationFormat>
  <Paragraphs>93</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Shell Dlg 2</vt:lpstr>
      <vt:lpstr>Arial</vt:lpstr>
      <vt:lpstr>Calibri</vt:lpstr>
      <vt:lpstr>Wingdings</vt:lpstr>
      <vt:lpstr>Wingdings 2</vt:lpstr>
      <vt:lpstr>Wingdings 3</vt:lpstr>
      <vt:lpstr>Madison</vt:lpstr>
      <vt:lpstr>Motor power modulations during imagined movements</vt:lpstr>
      <vt:lpstr>Background</vt:lpstr>
      <vt:lpstr>Data</vt:lpstr>
      <vt:lpstr>Aims</vt:lpstr>
      <vt:lpstr>Aim 1: Replicate prior ERD/ERS findings</vt:lpstr>
      <vt:lpstr>Aim 2: Investigate real v. imagined power  </vt:lpstr>
      <vt:lpstr>Aim 3 </vt:lpstr>
      <vt:lpstr>Aim 3: Classify without high gamma </vt:lpstr>
      <vt:lpstr>Aim 3: Classification without high gamma </vt:lpstr>
      <vt:lpstr>Conclusions</vt:lpstr>
      <vt:lpstr>Limitations</vt:lpstr>
      <vt:lpstr>Code Availability</vt:lpstr>
      <vt:lpstr>References</vt:lpstr>
      <vt:lpstr>Thanks!</vt:lpstr>
      <vt:lpstr>Supplemental Slides</vt:lpstr>
      <vt:lpstr>Methods</vt:lpstr>
      <vt:lpstr>Sample ROC AUC</vt:lpstr>
      <vt:lpstr>Aim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Jess Alexander</cp:lastModifiedBy>
  <cp:revision>61</cp:revision>
  <dcterms:created xsi:type="dcterms:W3CDTF">2022-07-21T15:26:54Z</dcterms:created>
  <dcterms:modified xsi:type="dcterms:W3CDTF">2022-07-29T13:56:54Z</dcterms:modified>
</cp:coreProperties>
</file>