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1"/>
  </p:notesMasterIdLst>
  <p:sldIdLst>
    <p:sldId id="256" r:id="rId2"/>
    <p:sldId id="257" r:id="rId3"/>
    <p:sldId id="263" r:id="rId4"/>
    <p:sldId id="282" r:id="rId5"/>
    <p:sldId id="268" r:id="rId6"/>
    <p:sldId id="264" r:id="rId7"/>
    <p:sldId id="258" r:id="rId8"/>
    <p:sldId id="289" r:id="rId9"/>
    <p:sldId id="287" r:id="rId10"/>
    <p:sldId id="278" r:id="rId11"/>
    <p:sldId id="279" r:id="rId12"/>
    <p:sldId id="284" r:id="rId13"/>
    <p:sldId id="285" r:id="rId14"/>
    <p:sldId id="281" r:id="rId15"/>
    <p:sldId id="283" r:id="rId16"/>
    <p:sldId id="261" r:id="rId17"/>
    <p:sldId id="274" r:id="rId18"/>
    <p:sldId id="26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4655"/>
  </p:normalViewPr>
  <p:slideViewPr>
    <p:cSldViewPr snapToGrid="0" snapToObjects="1">
      <p:cViewPr>
        <p:scale>
          <a:sx n="70" d="100"/>
          <a:sy n="70" d="100"/>
        </p:scale>
        <p:origin x="-32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E8C1B-65A7-8D4E-B988-7069687071D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3637D-10BC-D041-AA0E-B3FD8FD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3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S1 Hand, Electrode 27</a:t>
            </a:r>
          </a:p>
          <a:p>
            <a:pPr algn="l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power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Liu | Jessica Alexander</a:t>
            </a:r>
            <a:br>
              <a:rPr lang="en-US" dirty="0"/>
            </a:br>
            <a:r>
              <a:rPr lang="en-US" dirty="0"/>
              <a:t>Juan Pablo Botero | Kurt Lehner | Lavanya M K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27" y="308107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59" y="3081079"/>
            <a:ext cx="436151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2:</a:t>
            </a:r>
            <a:br>
              <a:rPr lang="en-US" dirty="0"/>
            </a:br>
            <a:r>
              <a:rPr lang="en-US" sz="2700" dirty="0"/>
              <a:t>Investigate real v. imagined power</a:t>
            </a:r>
            <a:br>
              <a:rPr lang="en-US" sz="3600" dirty="0"/>
            </a:br>
            <a:br>
              <a:rPr lang="en-US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92" y="1790597"/>
            <a:ext cx="5838554" cy="3892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CF86C-1082-C5A1-B7FB-FD29C3CC792C}"/>
              </a:ext>
            </a:extLst>
          </p:cNvPr>
          <p:cNvSpPr txBox="1"/>
          <p:nvPr/>
        </p:nvSpPr>
        <p:spPr>
          <a:xfrm>
            <a:off x="1145434" y="6010852"/>
            <a:ext cx="99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37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81FE4-8BCF-99C6-88B4-E38B20080945}"/>
              </a:ext>
            </a:extLst>
          </p:cNvPr>
          <p:cNvSpPr txBox="1"/>
          <p:nvPr/>
        </p:nvSpPr>
        <p:spPr>
          <a:xfrm>
            <a:off x="1975138" y="1451875"/>
            <a:ext cx="824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what extent do lower frequency bands distinguish actual versus imagined movement (without high gamma)?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C6974-0C57-ED76-569D-04DD0DE8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36" y="2503364"/>
            <a:ext cx="7006326" cy="40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708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3038A8-493B-488A-0646-30B060F3FBD8}"/>
              </a:ext>
            </a:extLst>
          </p:cNvPr>
          <p:cNvSpPr/>
          <p:nvPr/>
        </p:nvSpPr>
        <p:spPr>
          <a:xfrm>
            <a:off x="5667939" y="2346924"/>
            <a:ext cx="5066322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0BBB4-0A5B-6620-26A9-416240115C0B}"/>
              </a:ext>
            </a:extLst>
          </p:cNvPr>
          <p:cNvSpPr/>
          <p:nvPr/>
        </p:nvSpPr>
        <p:spPr>
          <a:xfrm>
            <a:off x="1273865" y="2346924"/>
            <a:ext cx="4038600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130C4-340C-C8E4-F85D-FD9EB5AD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5" y="2346924"/>
            <a:ext cx="4038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C6566-18C4-0F26-605B-73EBA2F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39" y="2346924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59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995606-C8C5-DEBA-61C0-1D3485D3D01E}"/>
              </a:ext>
            </a:extLst>
          </p:cNvPr>
          <p:cNvSpPr/>
          <p:nvPr/>
        </p:nvSpPr>
        <p:spPr>
          <a:xfrm>
            <a:off x="1272152" y="0"/>
            <a:ext cx="48238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5" y="586380"/>
            <a:ext cx="3454964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7582B-1A20-55CC-28B4-8A255A6F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53" y="0"/>
            <a:ext cx="4823847" cy="6858000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22630759-5F38-B1D9-144D-249840FDC614}"/>
              </a:ext>
            </a:extLst>
          </p:cNvPr>
          <p:cNvSpPr/>
          <p:nvPr/>
        </p:nvSpPr>
        <p:spPr>
          <a:xfrm>
            <a:off x="5219658" y="1244079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B91D7750-484A-B6F8-DDF5-0308E5D499B5}"/>
              </a:ext>
            </a:extLst>
          </p:cNvPr>
          <p:cNvSpPr/>
          <p:nvPr/>
        </p:nvSpPr>
        <p:spPr>
          <a:xfrm>
            <a:off x="5828115" y="1523817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Low frequency only models will significantly underperform in the discrimination task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7835788-09CB-53C9-3B45-F6D46CFE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1808968"/>
            <a:ext cx="914400" cy="914400"/>
          </a:xfrm>
          <a:prstGeom prst="rect">
            <a:avLst/>
          </a:prstGeom>
        </p:spPr>
      </p:pic>
      <p:pic>
        <p:nvPicPr>
          <p:cNvPr id="7" name="Graphic 6" descr="Back RTL">
            <a:extLst>
              <a:ext uri="{FF2B5EF4-FFF2-40B4-BE49-F238E27FC236}">
                <a16:creationId xmlns:a16="http://schemas.microsoft.com/office/drawing/2014/main" id="{B59E0CEB-659A-D073-1C70-B1856ACB8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4506" y="4880970"/>
            <a:ext cx="914400" cy="9144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16B29A-635B-A898-675E-F4CEACD0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307044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B851B-3640-F18C-F485-3545A02E5CE0}"/>
              </a:ext>
            </a:extLst>
          </p:cNvPr>
          <p:cNvSpPr txBox="1"/>
          <p:nvPr/>
        </p:nvSpPr>
        <p:spPr>
          <a:xfrm>
            <a:off x="6378905" y="5162550"/>
            <a:ext cx="396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performance than anticipated (but models with high gamma still perform better...)</a:t>
            </a:r>
          </a:p>
        </p:txBody>
      </p:sp>
    </p:spTree>
    <p:extLst>
      <p:ext uri="{BB962C8B-B14F-4D97-AF65-F5344CB8AC3E}">
        <p14:creationId xmlns:p14="http://schemas.microsoft.com/office/powerpoint/2010/main" val="333276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trials within bands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NumPy. </a:t>
            </a:r>
            <a:r>
              <a:rPr lang="en-US" sz="1400" i="1" dirty="0"/>
              <a:t>Nature</a:t>
            </a:r>
            <a:r>
              <a:rPr lang="en-US" sz="1400" dirty="0"/>
              <a:t> 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Replicate prior ERD/ERS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Investigate how power profiles during </a:t>
            </a:r>
            <a:r>
              <a:rPr lang="en-US" sz="2400" u="sng" dirty="0"/>
              <a:t>imagined</a:t>
            </a:r>
            <a:r>
              <a:rPr lang="en-US" sz="2400" dirty="0"/>
              <a:t> and </a:t>
            </a:r>
            <a:r>
              <a:rPr lang="en-US" sz="2400" u="sng" dirty="0"/>
              <a:t>actual</a:t>
            </a:r>
            <a:r>
              <a:rPr lang="en-US" sz="2400" dirty="0"/>
              <a:t> movements differ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Design and build ML pipeline to classify actual and imagined movements, with and without high gammas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Models without high gamma input will significantly underperform in the discrimination task</a:t>
            </a:r>
          </a:p>
        </p:txBody>
      </p:sp>
    </p:spTree>
    <p:extLst>
      <p:ext uri="{BB962C8B-B14F-4D97-AF65-F5344CB8AC3E}">
        <p14:creationId xmlns:p14="http://schemas.microsoft.com/office/powerpoint/2010/main" val="9095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4597019" cy="3997828"/>
          </a:xfrm>
        </p:spPr>
        <p:txBody>
          <a:bodyPr anchor="t"/>
          <a:lstStyle/>
          <a:p>
            <a:r>
              <a:rPr lang="en-US" dirty="0"/>
              <a:t>Electrocortical mapping for five participants (for clinical purposes)</a:t>
            </a:r>
          </a:p>
          <a:p>
            <a:r>
              <a:rPr lang="en-US" dirty="0"/>
              <a:t>Provides indication of electrodes where stimulation causes movement</a:t>
            </a:r>
          </a:p>
          <a:p>
            <a:r>
              <a:rPr lang="en-US" dirty="0"/>
              <a:t>Analyzed 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6172-EBBD-0561-DA82-E165F839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19" y="2092046"/>
            <a:ext cx="4254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59E3-F362-3043-DF83-7647E68FEAB3}"/>
              </a:ext>
            </a:extLst>
          </p:cNvPr>
          <p:cNvSpPr txBox="1"/>
          <p:nvPr/>
        </p:nvSpPr>
        <p:spPr>
          <a:xfrm>
            <a:off x="9278773" y="574515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</p:spTree>
    <p:extLst>
      <p:ext uri="{BB962C8B-B14F-4D97-AF65-F5344CB8AC3E}">
        <p14:creationId xmlns:p14="http://schemas.microsoft.com/office/powerpoint/2010/main" val="19537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2917-0F63-C6E5-6711-5C98DE8FA392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AA7B4-AF43-2F65-43C5-3C68516A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85" y="1588839"/>
            <a:ext cx="8408830" cy="48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</a:t>
            </a:r>
            <a:br>
              <a:rPr lang="en-US" dirty="0"/>
            </a:br>
            <a:r>
              <a:rPr lang="en-US" sz="2400" dirty="0"/>
              <a:t>Aims 1 and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2917-0F63-C6E5-6711-5C98DE8FA392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85EE2-882B-9B99-CBD0-C705855F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84" y="1588838"/>
            <a:ext cx="6627619" cy="30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FF96A-1E85-D47F-7D95-0323B4B4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74" y="2308752"/>
            <a:ext cx="9588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2502</TotalTime>
  <Words>873</Words>
  <Application>Microsoft Macintosh PowerPoint</Application>
  <PresentationFormat>Widescreen</PresentationFormat>
  <Paragraphs>83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Shell Dlg 2</vt:lpstr>
      <vt:lpstr>Arial</vt:lpstr>
      <vt:lpstr>Calibri</vt:lpstr>
      <vt:lpstr>Wingdings</vt:lpstr>
      <vt:lpstr>Wingdings 2</vt:lpstr>
      <vt:lpstr>Wingdings 3</vt:lpstr>
      <vt:lpstr>Madison</vt:lpstr>
      <vt:lpstr>Motor power modulations during imagined movements</vt:lpstr>
      <vt:lpstr>Background</vt:lpstr>
      <vt:lpstr>Aims</vt:lpstr>
      <vt:lpstr>Hypotheses</vt:lpstr>
      <vt:lpstr>Data</vt:lpstr>
      <vt:lpstr>Data</vt:lpstr>
      <vt:lpstr>Methods</vt:lpstr>
      <vt:lpstr>Exploratory Aims 1 and 2</vt:lpstr>
      <vt:lpstr>Aim 1: Replicate prior ERD/ERS findings</vt:lpstr>
      <vt:lpstr>Aim 1: Replicate prior ERD/ERS findings</vt:lpstr>
      <vt:lpstr>Aim 2: Investigate real v. imagined power  </vt:lpstr>
      <vt:lpstr>Aim 3 </vt:lpstr>
      <vt:lpstr>Aim 3: Classify without high gamma </vt:lpstr>
      <vt:lpstr>Aim 3: Classify without high gamma </vt:lpstr>
      <vt:lpstr>Conclusions</vt:lpstr>
      <vt:lpstr>Limitations</vt:lpstr>
      <vt:lpstr>Code Availability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41</cp:revision>
  <dcterms:created xsi:type="dcterms:W3CDTF">2022-07-21T15:26:54Z</dcterms:created>
  <dcterms:modified xsi:type="dcterms:W3CDTF">2022-07-28T22:05:58Z</dcterms:modified>
</cp:coreProperties>
</file>