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65" r:id="rId4"/>
    <p:sldId id="263" r:id="rId5"/>
    <p:sldId id="268" r:id="rId6"/>
    <p:sldId id="264" r:id="rId7"/>
    <p:sldId id="258" r:id="rId8"/>
    <p:sldId id="259" r:id="rId9"/>
    <p:sldId id="267" r:id="rId10"/>
    <p:sldId id="260" r:id="rId11"/>
    <p:sldId id="261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86380"/>
            <a:ext cx="7958331" cy="107722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981" y="1751818"/>
            <a:ext cx="7796540" cy="3997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5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34DE39-8910-D246-A417-9A1ACFC10643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0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60F-18D9-0C95-865D-87FCFE02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9050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Motor phase amplitude modulations during imagined movements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E9CA-B45E-6A23-8113-86A12D4C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394579"/>
            <a:ext cx="7315200" cy="1562876"/>
          </a:xfrm>
        </p:spPr>
        <p:txBody>
          <a:bodyPr>
            <a:normAutofit/>
          </a:bodyPr>
          <a:lstStyle/>
          <a:p>
            <a:r>
              <a:rPr lang="en-US" sz="2200" dirty="0"/>
              <a:t>Neuromatch 2022</a:t>
            </a:r>
          </a:p>
          <a:p>
            <a:r>
              <a:rPr lang="en-US" dirty="0"/>
              <a:t>Brenda Liu | Jessica Alexander | Juan Pablo Botero</a:t>
            </a:r>
            <a:br>
              <a:rPr lang="en-US" dirty="0"/>
            </a:br>
            <a:r>
              <a:rPr lang="en-US" dirty="0"/>
              <a:t>Kurt Lehner | Lavanya Mysuru Krishnamurthy</a:t>
            </a:r>
          </a:p>
        </p:txBody>
      </p:sp>
    </p:spTree>
    <p:extLst>
      <p:ext uri="{BB962C8B-B14F-4D97-AF65-F5344CB8AC3E}">
        <p14:creationId xmlns:p14="http://schemas.microsoft.com/office/powerpoint/2010/main" val="181608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stats to demonstrate similarity between conditions?</a:t>
            </a:r>
          </a:p>
          <a:p>
            <a:r>
              <a:rPr lang="en-US" dirty="0"/>
              <a:t>motor planning? </a:t>
            </a:r>
            <a:r>
              <a:rPr lang="en-US" dirty="0" err="1"/>
              <a:t>Nakayashiki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40CE4-0C54-66F3-10EA-A0B36D205FC8}"/>
              </a:ext>
            </a:extLst>
          </p:cNvPr>
          <p:cNvSpPr txBox="1"/>
          <p:nvPr/>
        </p:nvSpPr>
        <p:spPr>
          <a:xfrm rot="19966124">
            <a:off x="2197611" y="2969708"/>
            <a:ext cx="7465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198116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constraints (other analyses to perform? data cleaning?)</a:t>
            </a:r>
          </a:p>
          <a:p>
            <a:r>
              <a:rPr lang="en-US" dirty="0"/>
              <a:t>specific subject population reduces generalizability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2FEBB-3E31-C40C-84C5-59555F1970B4}"/>
              </a:ext>
            </a:extLst>
          </p:cNvPr>
          <p:cNvSpPr txBox="1"/>
          <p:nvPr/>
        </p:nvSpPr>
        <p:spPr>
          <a:xfrm rot="19966124">
            <a:off x="2197611" y="2969708"/>
            <a:ext cx="7465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11657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9071158" cy="3997828"/>
          </a:xfrm>
        </p:spPr>
        <p:txBody>
          <a:bodyPr>
            <a:normAutofit/>
          </a:bodyPr>
          <a:lstStyle/>
          <a:p>
            <a:r>
              <a:rPr lang="en-US" dirty="0"/>
              <a:t>Miller, K. J., Schalk, G., </a:t>
            </a:r>
            <a:r>
              <a:rPr lang="en-US" dirty="0" err="1"/>
              <a:t>Fetz</a:t>
            </a:r>
            <a:r>
              <a:rPr lang="en-US" dirty="0"/>
              <a:t>, E. E., den </a:t>
            </a:r>
            <a:r>
              <a:rPr lang="en-US" dirty="0" err="1"/>
              <a:t>Nijs</a:t>
            </a:r>
            <a:r>
              <a:rPr lang="en-US" dirty="0"/>
              <a:t>, M., </a:t>
            </a:r>
            <a:r>
              <a:rPr lang="en-US" dirty="0" err="1"/>
              <a:t>Ojemann</a:t>
            </a:r>
            <a:r>
              <a:rPr lang="en-US" dirty="0"/>
              <a:t>, J. G., &amp; Rao, R. P. N. (2010). Cortical activity during motor execution, motor imagery, and imagery-based online feedback. </a:t>
            </a:r>
            <a:r>
              <a:rPr lang="en-US" i="1" dirty="0"/>
              <a:t>PNAS</a:t>
            </a:r>
            <a:r>
              <a:rPr lang="en-US" dirty="0"/>
              <a:t>, </a:t>
            </a:r>
            <a:r>
              <a:rPr lang="en-US" i="1" dirty="0"/>
              <a:t>107</a:t>
            </a:r>
            <a:r>
              <a:rPr lang="en-US" dirty="0"/>
              <a:t>(9), 4430–4435.</a:t>
            </a:r>
          </a:p>
          <a:p>
            <a:r>
              <a:rPr lang="en-US" dirty="0"/>
              <a:t>Miller KJ. A library of human electrocorticographic data and analyses. </a:t>
            </a:r>
            <a:r>
              <a:rPr lang="en-US" i="1" dirty="0"/>
              <a:t>Nat Hum </a:t>
            </a:r>
            <a:r>
              <a:rPr lang="en-US" i="1" dirty="0" err="1"/>
              <a:t>Behav</a:t>
            </a:r>
            <a:r>
              <a:rPr lang="en-US" dirty="0"/>
              <a:t>. 2019 Nov;3(11):1225-1235.</a:t>
            </a:r>
          </a:p>
          <a:p>
            <a:r>
              <a:rPr lang="en-US" dirty="0"/>
              <a:t>Unterweger, J., </a:t>
            </a:r>
            <a:r>
              <a:rPr lang="en-US" dirty="0" err="1"/>
              <a:t>Seeber</a:t>
            </a:r>
            <a:r>
              <a:rPr lang="en-US" dirty="0"/>
              <a:t>, M., </a:t>
            </a:r>
            <a:r>
              <a:rPr lang="en-US" dirty="0" err="1"/>
              <a:t>Zanos</a:t>
            </a:r>
            <a:r>
              <a:rPr lang="en-US" dirty="0"/>
              <a:t>, S., </a:t>
            </a:r>
            <a:r>
              <a:rPr lang="en-US" dirty="0" err="1"/>
              <a:t>Ojemann</a:t>
            </a:r>
            <a:r>
              <a:rPr lang="en-US" dirty="0"/>
              <a:t>, J. G., &amp; Scherer, R. (2020). </a:t>
            </a:r>
            <a:r>
              <a:rPr lang="en-US" dirty="0" err="1"/>
              <a:t>ECoG</a:t>
            </a:r>
            <a:r>
              <a:rPr lang="en-US" dirty="0"/>
              <a:t> Beta Suppression and Modulation During Finger Extension and Flexion. </a:t>
            </a:r>
            <a:r>
              <a:rPr lang="en-US" i="1" dirty="0"/>
              <a:t>Frontiers in Neuroscience</a:t>
            </a:r>
            <a:r>
              <a:rPr lang="en-US" dirty="0"/>
              <a:t>, </a:t>
            </a:r>
            <a:r>
              <a:rPr lang="en-US" i="1" dirty="0"/>
              <a:t>14</a:t>
            </a:r>
            <a:r>
              <a:rPr lang="en-US" dirty="0"/>
              <a:t>, 35.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487" y="4104264"/>
            <a:ext cx="2857499" cy="520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Anis Zahedifard, Pod TA</a:t>
            </a:r>
          </a:p>
        </p:txBody>
      </p:sp>
      <p:pic>
        <p:nvPicPr>
          <p:cNvPr id="1028" name="Picture 4" descr="Anis zahedifard (@AZahedifard) / Twitter">
            <a:extLst>
              <a:ext uri="{FF2B5EF4-FFF2-40B4-BE49-F238E27FC236}">
                <a16:creationId xmlns:a16="http://schemas.microsoft.com/office/drawing/2014/main" id="{9A8EE917-01A1-09F1-3545-6D13B2FC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99" y="13427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sé Biurrun Manresa — Aalborg University's Research Portal">
            <a:extLst>
              <a:ext uri="{FF2B5EF4-FFF2-40B4-BE49-F238E27FC236}">
                <a16:creationId xmlns:a16="http://schemas.microsoft.com/office/drawing/2014/main" id="{0A17B536-548C-FD62-6615-2A884754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22" y="327989"/>
            <a:ext cx="2199669" cy="31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son Ritt | Center for Research in Sensory Communication &amp; Emerging Neural  Technology">
            <a:extLst>
              <a:ext uri="{FF2B5EF4-FFF2-40B4-BE49-F238E27FC236}">
                <a16:creationId xmlns:a16="http://schemas.microsoft.com/office/drawing/2014/main" id="{29109AA5-6B98-EF13-E2DA-99CFD7AF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87" y="4020136"/>
            <a:ext cx="2456205" cy="24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uromatch Academy | LinkedIn">
            <a:extLst>
              <a:ext uri="{FF2B5EF4-FFF2-40B4-BE49-F238E27FC236}">
                <a16:creationId xmlns:a16="http://schemas.microsoft.com/office/drawing/2014/main" id="{E4F1703E-768F-53FD-FF20-8E810FAE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23" y="3981437"/>
            <a:ext cx="1368612" cy="13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2D776-DE25-F549-083D-52586A2E05B5}"/>
              </a:ext>
            </a:extLst>
          </p:cNvPr>
          <p:cNvSpPr txBox="1">
            <a:spLocks/>
          </p:cNvSpPr>
          <p:nvPr/>
        </p:nvSpPr>
        <p:spPr>
          <a:xfrm>
            <a:off x="3730391" y="2186510"/>
            <a:ext cx="1428749" cy="1481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José Biurrun Manresa, Project 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C926A-7144-0FDB-D4F5-02F845879311}"/>
              </a:ext>
            </a:extLst>
          </p:cNvPr>
          <p:cNvSpPr txBox="1">
            <a:spLocks/>
          </p:cNvSpPr>
          <p:nvPr/>
        </p:nvSpPr>
        <p:spPr>
          <a:xfrm>
            <a:off x="4734392" y="5955739"/>
            <a:ext cx="3288927" cy="520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Jason Ritt,</a:t>
            </a:r>
            <a:br>
              <a:rPr lang="en-US" dirty="0"/>
            </a:br>
            <a:r>
              <a:rPr lang="en-US" dirty="0"/>
              <a:t>Project Mentor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ED427C-C52E-4368-D8ED-B628DE4EBDF4}"/>
              </a:ext>
            </a:extLst>
          </p:cNvPr>
          <p:cNvSpPr txBox="1">
            <a:spLocks/>
          </p:cNvSpPr>
          <p:nvPr/>
        </p:nvSpPr>
        <p:spPr>
          <a:xfrm>
            <a:off x="9160694" y="4864096"/>
            <a:ext cx="1980080" cy="1974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Neuromatch Organizers and Volunteers</a:t>
            </a:r>
          </a:p>
        </p:txBody>
      </p:sp>
    </p:spTree>
    <p:extLst>
      <p:ext uri="{BB962C8B-B14F-4D97-AF65-F5344CB8AC3E}">
        <p14:creationId xmlns:p14="http://schemas.microsoft.com/office/powerpoint/2010/main" val="378132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FBF65-2CBB-2A91-A3C4-3843FB13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107" y="3357021"/>
            <a:ext cx="4863974" cy="2914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884D6-3D08-4AC8-8271-4E19D5E764F5}"/>
              </a:ext>
            </a:extLst>
          </p:cNvPr>
          <p:cNvSpPr txBox="1"/>
          <p:nvPr/>
        </p:nvSpPr>
        <p:spPr>
          <a:xfrm>
            <a:off x="9567081" y="5994621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4FF12-BEF8-3DD4-B8EF-8092B36F3033}"/>
              </a:ext>
            </a:extLst>
          </p:cNvPr>
          <p:cNvSpPr txBox="1">
            <a:spLocks/>
          </p:cNvSpPr>
          <p:nvPr/>
        </p:nvSpPr>
        <p:spPr>
          <a:xfrm>
            <a:off x="1498982" y="1751818"/>
            <a:ext cx="4383204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relative power in </a:t>
            </a:r>
            <a:r>
              <a:rPr lang="en-US" b="1" dirty="0"/>
              <a:t>beta</a:t>
            </a:r>
            <a:r>
              <a:rPr lang="en-US" dirty="0"/>
              <a:t> frequency </a:t>
            </a:r>
            <a:r>
              <a:rPr lang="en-US" u="sng" dirty="0"/>
              <a:t>decreases</a:t>
            </a:r>
            <a:r>
              <a:rPr lang="en-US" dirty="0"/>
              <a:t> within motor cortex during movement (event related desynchronization, ERD)</a:t>
            </a:r>
          </a:p>
        </p:txBody>
      </p:sp>
    </p:spTree>
    <p:extLst>
      <p:ext uri="{BB962C8B-B14F-4D97-AF65-F5344CB8AC3E}">
        <p14:creationId xmlns:p14="http://schemas.microsoft.com/office/powerpoint/2010/main" val="48384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83" y="1571952"/>
            <a:ext cx="4086118" cy="5120640"/>
          </a:xfrm>
        </p:spPr>
        <p:txBody>
          <a:bodyPr anchor="t">
            <a:normAutofit/>
          </a:bodyPr>
          <a:lstStyle/>
          <a:p>
            <a:r>
              <a:rPr lang="en-US" dirty="0"/>
              <a:t>relative power </a:t>
            </a:r>
            <a:r>
              <a:rPr lang="en-US" u="sng" dirty="0"/>
              <a:t>increases</a:t>
            </a:r>
            <a:r>
              <a:rPr lang="en-US" dirty="0"/>
              <a:t> in </a:t>
            </a:r>
            <a:r>
              <a:rPr lang="en-US" b="1" dirty="0"/>
              <a:t>high gamma </a:t>
            </a:r>
            <a:r>
              <a:rPr lang="en-US" dirty="0"/>
              <a:t>correlate with dynamic movement features (movement related amplitude modulation, MAM)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3B0C8B-9172-B745-F068-06E46FFE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943" y="3599223"/>
            <a:ext cx="5561716" cy="2329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B45C60-0C29-9A19-A4CD-7724D2DEFF44}"/>
              </a:ext>
            </a:extLst>
          </p:cNvPr>
          <p:cNvSpPr txBox="1"/>
          <p:nvPr/>
        </p:nvSpPr>
        <p:spPr>
          <a:xfrm>
            <a:off x="9614659" y="5678614"/>
            <a:ext cx="190569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Unterweger et al. (2020)</a:t>
            </a:r>
          </a:p>
        </p:txBody>
      </p:sp>
    </p:spTree>
    <p:extLst>
      <p:ext uri="{BB962C8B-B14F-4D97-AF65-F5344CB8AC3E}">
        <p14:creationId xmlns:p14="http://schemas.microsoft.com/office/powerpoint/2010/main" val="156223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Replicate prior ERD and MAM findings with the Miller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Investigate how power modulations during imagined movement differ with prior findings in actual movements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Hypotheses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Similar ERD in beta frequency between actual and imagined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Attenuated MAM in high gamma frequency between actual and imagined</a:t>
            </a:r>
          </a:p>
        </p:txBody>
      </p:sp>
    </p:spTree>
    <p:extLst>
      <p:ext uri="{BB962C8B-B14F-4D97-AF65-F5344CB8AC3E}">
        <p14:creationId xmlns:p14="http://schemas.microsoft.com/office/powerpoint/2010/main" val="19050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ECoG</a:t>
            </a:r>
            <a:r>
              <a:rPr lang="en-US" dirty="0"/>
              <a:t> recordings from subjects undergoing treatment for medically refractory epilepsy</a:t>
            </a:r>
          </a:p>
          <a:p>
            <a:pPr>
              <a:spcAft>
                <a:spcPts val="0"/>
              </a:spcAft>
            </a:pPr>
            <a:r>
              <a:rPr lang="en-US" dirty="0"/>
              <a:t>Two interleaved tasks at rate of once per second (1 Hz), alternating between task and rest, on-screen cue: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hand (synchronous flexion/extension of all fingers)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tongue (protrusion/retraction of tongue with mouth open)</a:t>
            </a:r>
          </a:p>
          <a:p>
            <a:r>
              <a:rPr lang="en-US" dirty="0"/>
              <a:t>Two conditions: real movement, imagined movement</a:t>
            </a:r>
          </a:p>
          <a:p>
            <a:r>
              <a:rPr lang="en-US" dirty="0" err="1"/>
              <a:t>Dataglove</a:t>
            </a:r>
            <a:r>
              <a:rPr lang="en-US" dirty="0"/>
              <a:t> or EMG to verify absence of movement during imagined condition</a:t>
            </a:r>
          </a:p>
        </p:txBody>
      </p:sp>
    </p:spTree>
    <p:extLst>
      <p:ext uri="{BB962C8B-B14F-4D97-AF65-F5344CB8AC3E}">
        <p14:creationId xmlns:p14="http://schemas.microsoft.com/office/powerpoint/2010/main" val="281092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4597019" cy="3997828"/>
          </a:xfrm>
        </p:spPr>
        <p:txBody>
          <a:bodyPr anchor="t"/>
          <a:lstStyle/>
          <a:p>
            <a:r>
              <a:rPr lang="en-US" dirty="0"/>
              <a:t>Electrocortical mapping for five participants (for clinical purposes)</a:t>
            </a:r>
          </a:p>
          <a:p>
            <a:r>
              <a:rPr lang="en-US" dirty="0"/>
              <a:t>Provides indication of electrodes where stimulation causes movement</a:t>
            </a:r>
          </a:p>
          <a:p>
            <a:r>
              <a:rPr lang="en-US" dirty="0"/>
              <a:t>Analyzed S1, S3, and S4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46172-EBBD-0561-DA82-E165F839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19" y="2092046"/>
            <a:ext cx="42545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A59E3-F362-3043-DF83-7647E68FEAB3}"/>
              </a:ext>
            </a:extLst>
          </p:cNvPr>
          <p:cNvSpPr txBox="1"/>
          <p:nvPr/>
        </p:nvSpPr>
        <p:spPr>
          <a:xfrm>
            <a:off x="9278773" y="5745157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</p:spTree>
    <p:extLst>
      <p:ext uri="{BB962C8B-B14F-4D97-AF65-F5344CB8AC3E}">
        <p14:creationId xmlns:p14="http://schemas.microsoft.com/office/powerpoint/2010/main" val="195379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0CFF42-5C74-97C5-32CC-CEB19D78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73" y="1540681"/>
            <a:ext cx="8805166" cy="5097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3916B4-083B-6EC1-E81C-6A242C8968F8}"/>
              </a:ext>
            </a:extLst>
          </p:cNvPr>
          <p:cNvSpPr txBox="1"/>
          <p:nvPr/>
        </p:nvSpPr>
        <p:spPr>
          <a:xfrm rot="19966124">
            <a:off x="2197611" y="2969708"/>
            <a:ext cx="7465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35285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</a:t>
            </a:r>
            <a:br>
              <a:rPr lang="en-US" dirty="0"/>
            </a:br>
            <a:r>
              <a:rPr lang="en-US" sz="2400" dirty="0"/>
              <a:t>S1 Hand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A4A0E-1861-6CA0-3055-988CB5C2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40" y="2559173"/>
            <a:ext cx="3951082" cy="2648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FD5B5-967C-0842-9C32-2FF021B335AF}"/>
              </a:ext>
            </a:extLst>
          </p:cNvPr>
          <p:cNvSpPr txBox="1"/>
          <p:nvPr/>
        </p:nvSpPr>
        <p:spPr>
          <a:xfrm>
            <a:off x="1708727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6696363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83A5F-159B-0C16-795B-47AE26B58808}"/>
              </a:ext>
            </a:extLst>
          </p:cNvPr>
          <p:cNvSpPr txBox="1"/>
          <p:nvPr/>
        </p:nvSpPr>
        <p:spPr>
          <a:xfrm>
            <a:off x="3613744" y="6093898"/>
            <a:ext cx="517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slides: S4 hand, S1 tongue, S3 tongue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5620BC-A0DC-E7FE-B03E-C329F9ED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63" y="2656982"/>
            <a:ext cx="3951082" cy="2648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FD5389-D7A7-2EC6-5234-5AE362F8CA13}"/>
              </a:ext>
            </a:extLst>
          </p:cNvPr>
          <p:cNvSpPr txBox="1"/>
          <p:nvPr/>
        </p:nvSpPr>
        <p:spPr>
          <a:xfrm rot="19966124">
            <a:off x="2197611" y="2969708"/>
            <a:ext cx="7465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tx1">
                    <a:lumMod val="50000"/>
                  </a:schemeClr>
                </a:solidFill>
              </a:rPr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375068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MAM</a:t>
            </a:r>
            <a:br>
              <a:rPr lang="en-US" dirty="0"/>
            </a:br>
            <a:r>
              <a:rPr lang="en-US" sz="2400" dirty="0"/>
              <a:t>S1 Hand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FD5B5-967C-0842-9C32-2FF021B335AF}"/>
              </a:ext>
            </a:extLst>
          </p:cNvPr>
          <p:cNvSpPr txBox="1"/>
          <p:nvPr/>
        </p:nvSpPr>
        <p:spPr>
          <a:xfrm>
            <a:off x="1708727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6696363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83A5F-159B-0C16-795B-47AE26B58808}"/>
              </a:ext>
            </a:extLst>
          </p:cNvPr>
          <p:cNvSpPr txBox="1"/>
          <p:nvPr/>
        </p:nvSpPr>
        <p:spPr>
          <a:xfrm>
            <a:off x="1937982" y="6103265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slides: S4 hand, S1 tongue, S3 tongue</a:t>
            </a:r>
          </a:p>
          <a:p>
            <a:pPr algn="ctr"/>
            <a:r>
              <a:rPr lang="en-US" dirty="0"/>
              <a:t>maybe better way to compare between actual and imagined?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A3763-A7A1-6DC0-ECDE-B84967C9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7" y="2504552"/>
            <a:ext cx="4350982" cy="28491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3DABD9-7B4F-5744-09A9-8CAB08175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73" y="2504552"/>
            <a:ext cx="4350982" cy="2849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6DAEED-5189-AAC2-01A9-4E898DB176E3}"/>
              </a:ext>
            </a:extLst>
          </p:cNvPr>
          <p:cNvSpPr txBox="1"/>
          <p:nvPr/>
        </p:nvSpPr>
        <p:spPr>
          <a:xfrm rot="19966124">
            <a:off x="2197611" y="2969708"/>
            <a:ext cx="7465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tx1">
                    <a:lumMod val="50000"/>
                  </a:schemeClr>
                </a:solidFill>
              </a:rPr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183727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{ADB2EC7B-C9B1-DC40-B65C-955D400323CE}tf16401378</Template>
  <TotalTime>1824</TotalTime>
  <Words>482</Words>
  <Application>Microsoft Macintosh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Shell Dlg 2</vt:lpstr>
      <vt:lpstr>Arial</vt:lpstr>
      <vt:lpstr>Wingdings</vt:lpstr>
      <vt:lpstr>Wingdings 2</vt:lpstr>
      <vt:lpstr>Wingdings 3</vt:lpstr>
      <vt:lpstr>Madison</vt:lpstr>
      <vt:lpstr>Motor phase amplitude modulations during imagined movements</vt:lpstr>
      <vt:lpstr>Background</vt:lpstr>
      <vt:lpstr>Background</vt:lpstr>
      <vt:lpstr>Aims</vt:lpstr>
      <vt:lpstr>Data</vt:lpstr>
      <vt:lpstr>Data</vt:lpstr>
      <vt:lpstr>Methods</vt:lpstr>
      <vt:lpstr>Results | ERD S1 Hand</vt:lpstr>
      <vt:lpstr>Results | MAM S1 Hand</vt:lpstr>
      <vt:lpstr>Conclusions</vt:lpstr>
      <vt:lpstr>Limitations</vt:lpstr>
      <vt:lpstr>References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imagery</dc:title>
  <dc:creator>Jess Alexander</dc:creator>
  <cp:lastModifiedBy>Jess Alexander</cp:lastModifiedBy>
  <cp:revision>24</cp:revision>
  <dcterms:created xsi:type="dcterms:W3CDTF">2022-07-21T15:26:54Z</dcterms:created>
  <dcterms:modified xsi:type="dcterms:W3CDTF">2022-07-24T15:59:28Z</dcterms:modified>
</cp:coreProperties>
</file>