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316" r:id="rId3"/>
    <p:sldId id="325" r:id="rId4"/>
    <p:sldId id="32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7" r:id="rId14"/>
    <p:sldId id="328" r:id="rId15"/>
    <p:sldId id="329" r:id="rId16"/>
    <p:sldId id="314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6ADF8-60EC-4087-8A69-1E75B3E8808D}" v="41" dt="2019-07-13T02:19:52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28" autoAdjust="0"/>
  </p:normalViewPr>
  <p:slideViewPr>
    <p:cSldViewPr snapToGrid="0">
      <p:cViewPr varScale="1">
        <p:scale>
          <a:sx n="47" d="100"/>
          <a:sy n="47" d="100"/>
        </p:scale>
        <p:origin x="78" y="312"/>
      </p:cViewPr>
      <p:guideLst/>
    </p:cSldViewPr>
  </p:slideViewPr>
  <p:outlineViewPr>
    <p:cViewPr>
      <p:scale>
        <a:sx n="33" d="100"/>
        <a:sy n="33" d="100"/>
      </p:scale>
      <p:origin x="0" y="-79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7363-4EA7-4D16-9559-0E6037336B1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8D40F-9A50-415E-8ABE-0E078E3F0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6F0A8-3459-4D5D-82BA-BEC4F799B8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6F0A8-3459-4D5D-82BA-BEC4F799B8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3BBA-42A6-4606-81BF-D58A6E8C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09EC-975A-4A81-88BA-125031842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6E48-5AC3-47E8-A720-54811CF2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AD90-7143-43A3-B730-B4148E99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A822-EBC1-404E-93CD-ECCE118A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D3EF-8D9F-4D8D-9D64-79953D29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3747-ABB6-4966-AC37-E8D035CAC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F2C2-1940-4DD3-90C5-4CDA019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8ABD-4564-4804-9A85-B9FC1F39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6799-4345-4221-A4D7-5C26C2A7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29632-B1DA-4D2B-9D34-A0B4922E2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1A3B1-0B70-46EB-8A92-455326D0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7ACD6-720E-412F-A574-C3624156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3A93-F9C9-4BD5-B15D-987C370F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9327-8AA5-4ECC-A581-8BE047D4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CFFA-3C3A-482D-9A30-F530F2B3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6A61-9391-40AA-BB6E-821619F5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AEC2-089C-4781-9353-CAF3D26B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01E8-1699-440A-B3C0-BE252A28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9CDA-C253-44EB-842F-AA25805C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36E8-4B0D-430D-A80B-C6F46FA9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91AC-CD67-4C09-B37E-8A516B0B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8D7D1-9C11-47E7-A680-2FC7BDDD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E470-C28E-4EE7-A8A1-EA9235CD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07FD-633A-4A9A-BBB6-C80465B4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F260-0B2C-4D67-9AD5-17C282D2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F5C2-EFC8-4031-BC2C-BEA113991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33DA-F391-44EA-A9D7-9564F0040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C6F5A-DAC7-48F2-ACB3-870E77C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C5B27-1339-42FA-A7B4-8DEA62B9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175C5-67A5-4E61-BD11-683A3305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7397-99ED-41F5-98B5-8C6FA3C7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C5C1-8391-4226-9034-A2F10EDE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DADA-7780-477C-A4A2-05673927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335E5-7832-4886-9994-0A62AD834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8CF2-C0FC-432E-AC79-8BBE3C206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7018A-50AA-4091-A295-90B11FDF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0DFC4-5BF1-4CE4-97F8-41DB8A9F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C012A-19EA-4906-8FA7-106A14B2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F182-B1A6-4DD4-A68B-3327AB69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F27A8-4041-4D5F-8B68-12DDEE26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C3F69-5028-4383-A64E-BF083E02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99C0F-672B-4B68-9C9F-02AFB5F8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38005-109A-41DA-9A72-E1A62EDF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89E75-D0D6-482A-A634-EB175C0C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A9FD-5F3D-4E0C-92DC-84402CF7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4A63-BF26-4D92-BBC2-623D3F6D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AD56-470E-4EC8-8A3A-B7A592DF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747BB-F39A-4C39-9E56-4029800AF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CD8A8-A247-46A0-8441-125A5EC2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6E289-378B-4D6E-BAEA-E56542DE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3C5A-BA04-442F-BD53-366C8CA9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8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75B5-A958-495A-8659-761388C5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F396B-C341-4A4C-8F3A-41600CA12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DF06-3D57-4DB7-9537-3856E37A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D2754-06C0-4DD3-AD4B-558532F8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340FA-7363-46CC-9BE5-D7B07757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08C3F-387D-4E89-A871-2C54ABE0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E6EFB-AF9C-4427-A05D-E2C7C214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D08EB-CE67-437D-870F-5368BBAA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E476-14E9-4FDE-ABF6-722A5A73D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163A-9B00-4381-9FB3-29A64A0A977B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E639-8F59-4080-B01A-BDA41760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E4AA1-7C07-41EF-8668-FFC38EACF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8A90-00B6-4920-B4C9-9880C384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22695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Correlating situational context and language </a:t>
            </a:r>
            <a:r>
              <a:rPr lang="en-US" dirty="0" smtClean="0"/>
              <a:t>use </a:t>
            </a:r>
            <a:br>
              <a:rPr lang="en-US" dirty="0" smtClean="0"/>
            </a:br>
            <a:r>
              <a:rPr lang="en-US" sz="2000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New </a:t>
            </a:r>
            <a:r>
              <a:rPr lang="en-US" sz="4000" dirty="0"/>
              <a:t>methods for an evolving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theory </a:t>
            </a:r>
            <a:r>
              <a:rPr lang="en-US" sz="4000" dirty="0"/>
              <a:t>of </a:t>
            </a:r>
            <a:r>
              <a:rPr lang="en-US" sz="4000" dirty="0" smtClean="0"/>
              <a:t>register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9658" y="4386808"/>
            <a:ext cx="6215342" cy="2132365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Jesse Egbert, </a:t>
            </a:r>
            <a:r>
              <a:rPr lang="en-US" sz="2200" dirty="0"/>
              <a:t>Northern Arizona University</a:t>
            </a:r>
          </a:p>
          <a:p>
            <a:pPr algn="l"/>
            <a:r>
              <a:rPr lang="en-US" sz="2900" dirty="0" smtClean="0"/>
              <a:t>Douglas </a:t>
            </a:r>
            <a:r>
              <a:rPr lang="en-US" sz="2900" dirty="0" err="1" smtClean="0"/>
              <a:t>Biber</a:t>
            </a:r>
            <a:r>
              <a:rPr lang="en-US" sz="2900" dirty="0" smtClean="0"/>
              <a:t>, </a:t>
            </a:r>
            <a:r>
              <a:rPr lang="en-US" sz="2200" dirty="0"/>
              <a:t>Northern Arizona University</a:t>
            </a:r>
            <a:endParaRPr lang="en-US" sz="2900" dirty="0"/>
          </a:p>
          <a:p>
            <a:pPr algn="l"/>
            <a:r>
              <a:rPr lang="en-US" sz="2900" dirty="0"/>
              <a:t>Daniel Keller, </a:t>
            </a:r>
            <a:r>
              <a:rPr lang="en-US" sz="2200" dirty="0"/>
              <a:t>Northern Arizona University</a:t>
            </a:r>
            <a:endParaRPr lang="en-US" sz="2900" dirty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96" y="4995321"/>
            <a:ext cx="2193758" cy="15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n</a:t>
            </a:r>
            <a:r>
              <a:rPr lang="en-US" i="1" dirty="0" smtClean="0"/>
              <a:t> </a:t>
            </a:r>
            <a:r>
              <a:rPr lang="en-US" dirty="0" smtClean="0"/>
              <a:t>= 849 texts randomly sampled from the Corpus of Online Registers of English</a:t>
            </a:r>
          </a:p>
          <a:p>
            <a:r>
              <a:rPr lang="en-US" dirty="0" smtClean="0"/>
              <a:t>Linguistic analysis</a:t>
            </a:r>
          </a:p>
          <a:p>
            <a:pPr lvl="1"/>
            <a:r>
              <a:rPr lang="en-US" dirty="0" smtClean="0"/>
              <a:t>Nine MD dimensions for each text from </a:t>
            </a:r>
            <a:r>
              <a:rPr lang="en-US" dirty="0" err="1" smtClean="0"/>
              <a:t>Biber</a:t>
            </a:r>
            <a:r>
              <a:rPr lang="en-US" dirty="0" smtClean="0"/>
              <a:t> &amp; Egbert (2016)</a:t>
            </a:r>
          </a:p>
          <a:p>
            <a:r>
              <a:rPr lang="en-US" dirty="0" smtClean="0"/>
              <a:t>Situational analysis</a:t>
            </a:r>
          </a:p>
          <a:p>
            <a:pPr lvl="1"/>
            <a:r>
              <a:rPr lang="en-US" dirty="0"/>
              <a:t>Code each text for a set of 23 continuous situational parameters (1-6 </a:t>
            </a:r>
            <a:r>
              <a:rPr lang="en-US" dirty="0" smtClean="0"/>
              <a:t>scales)</a:t>
            </a:r>
          </a:p>
          <a:p>
            <a:pPr lvl="2"/>
            <a:r>
              <a:rPr lang="en-US" dirty="0" smtClean="0"/>
              <a:t>Two independent coders</a:t>
            </a:r>
          </a:p>
          <a:p>
            <a:pPr lvl="1"/>
            <a:r>
              <a:rPr lang="en-US" dirty="0" smtClean="0"/>
              <a:t>MD analysis of situational parameters</a:t>
            </a:r>
          </a:p>
          <a:p>
            <a:r>
              <a:rPr lang="en-US" dirty="0" smtClean="0"/>
              <a:t>Correlations between linguistic and situational dimensions</a:t>
            </a:r>
          </a:p>
          <a:p>
            <a:r>
              <a:rPr lang="en-US" dirty="0" smtClean="0"/>
              <a:t>Canonical correlation analysis to identify latent multivariate relationships among the two sets of dimensions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781"/>
              </p:ext>
            </p:extLst>
          </p:nvPr>
        </p:nvGraphicFramePr>
        <p:xfrm>
          <a:off x="1401422" y="1481966"/>
          <a:ext cx="9531620" cy="2812773"/>
        </p:xfrm>
        <a:graphic>
          <a:graphicData uri="http://schemas.openxmlformats.org/drawingml/2006/table">
            <a:tbl>
              <a:tblPr/>
              <a:tblGrid>
                <a:gridCol w="953162">
                  <a:extLst>
                    <a:ext uri="{9D8B030D-6E8A-4147-A177-3AD203B41FA5}">
                      <a16:colId xmlns:a16="http://schemas.microsoft.com/office/drawing/2014/main" val="904156876"/>
                    </a:ext>
                  </a:extLst>
                </a:gridCol>
                <a:gridCol w="953162">
                  <a:extLst>
                    <a:ext uri="{9D8B030D-6E8A-4147-A177-3AD203B41FA5}">
                      <a16:colId xmlns:a16="http://schemas.microsoft.com/office/drawing/2014/main" val="2068748621"/>
                    </a:ext>
                  </a:extLst>
                </a:gridCol>
                <a:gridCol w="953162">
                  <a:extLst>
                    <a:ext uri="{9D8B030D-6E8A-4147-A177-3AD203B41FA5}">
                      <a16:colId xmlns:a16="http://schemas.microsoft.com/office/drawing/2014/main" val="1822891544"/>
                    </a:ext>
                  </a:extLst>
                </a:gridCol>
                <a:gridCol w="953162">
                  <a:extLst>
                    <a:ext uri="{9D8B030D-6E8A-4147-A177-3AD203B41FA5}">
                      <a16:colId xmlns:a16="http://schemas.microsoft.com/office/drawing/2014/main" val="2558950260"/>
                    </a:ext>
                  </a:extLst>
                </a:gridCol>
                <a:gridCol w="953162">
                  <a:extLst>
                    <a:ext uri="{9D8B030D-6E8A-4147-A177-3AD203B41FA5}">
                      <a16:colId xmlns:a16="http://schemas.microsoft.com/office/drawing/2014/main" val="2327129468"/>
                    </a:ext>
                  </a:extLst>
                </a:gridCol>
                <a:gridCol w="953162">
                  <a:extLst>
                    <a:ext uri="{9D8B030D-6E8A-4147-A177-3AD203B41FA5}">
                      <a16:colId xmlns:a16="http://schemas.microsoft.com/office/drawing/2014/main" val="210720000"/>
                    </a:ext>
                  </a:extLst>
                </a:gridCol>
                <a:gridCol w="953162">
                  <a:extLst>
                    <a:ext uri="{9D8B030D-6E8A-4147-A177-3AD203B41FA5}">
                      <a16:colId xmlns:a16="http://schemas.microsoft.com/office/drawing/2014/main" val="3308472317"/>
                    </a:ext>
                  </a:extLst>
                </a:gridCol>
                <a:gridCol w="953162">
                  <a:extLst>
                    <a:ext uri="{9D8B030D-6E8A-4147-A177-3AD203B41FA5}">
                      <a16:colId xmlns:a16="http://schemas.microsoft.com/office/drawing/2014/main" val="440846188"/>
                    </a:ext>
                  </a:extLst>
                </a:gridCol>
                <a:gridCol w="953162">
                  <a:extLst>
                    <a:ext uri="{9D8B030D-6E8A-4147-A177-3AD203B41FA5}">
                      <a16:colId xmlns:a16="http://schemas.microsoft.com/office/drawing/2014/main" val="1115853999"/>
                    </a:ext>
                  </a:extLst>
                </a:gridCol>
                <a:gridCol w="953162">
                  <a:extLst>
                    <a:ext uri="{9D8B030D-6E8A-4147-A177-3AD203B41FA5}">
                      <a16:colId xmlns:a16="http://schemas.microsoft.com/office/drawing/2014/main" val="29103421"/>
                    </a:ext>
                  </a:extLst>
                </a:gridCol>
              </a:tblGrid>
              <a:tr h="93759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LING_D1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LING_D2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LING_D3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LING_D4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LING_D5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LING_D6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LING_D7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LING_D8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LING_D9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827085"/>
                  </a:ext>
                </a:extLst>
              </a:tr>
              <a:tr h="937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SIT_D1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A7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9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B5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396298"/>
                  </a:ext>
                </a:extLst>
              </a:tr>
              <a:tr h="937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SIT_D2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C5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C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735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0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i.e. ‘Multiple </a:t>
            </a:r>
            <a:r>
              <a:rPr lang="en-US" dirty="0" err="1" smtClean="0"/>
              <a:t>multiple</a:t>
            </a:r>
            <a:r>
              <a:rPr lang="en-US" dirty="0" smtClean="0"/>
              <a:t> regression’</a:t>
            </a:r>
          </a:p>
          <a:p>
            <a:r>
              <a:rPr lang="en-US" dirty="0" smtClean="0"/>
              <a:t>Goal: Identify latent multivariate relationships among variables from two sets of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significant canonical variates (</a:t>
            </a:r>
            <a:r>
              <a:rPr lang="en-US" i="1" dirty="0" smtClean="0"/>
              <a:t>p </a:t>
            </a:r>
            <a:r>
              <a:rPr lang="en-US" dirty="0" smtClean="0"/>
              <a:t>&lt; .05)</a:t>
            </a:r>
          </a:p>
          <a:p>
            <a:pPr lvl="1"/>
            <a:r>
              <a:rPr lang="en-US" dirty="0" smtClean="0"/>
              <a:t>CV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i="1" dirty="0" smtClean="0"/>
              <a:t> = .50</a:t>
            </a:r>
          </a:p>
          <a:p>
            <a:pPr lvl="1"/>
            <a:r>
              <a:rPr lang="en-US" dirty="0" smtClean="0"/>
              <a:t>CV</a:t>
            </a:r>
            <a:r>
              <a:rPr lang="en-US" baseline="-25000" dirty="0" smtClean="0"/>
              <a:t>2</a:t>
            </a:r>
            <a:r>
              <a:rPr lang="en-US" dirty="0" smtClean="0"/>
              <a:t>: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i="1" dirty="0"/>
              <a:t> = </a:t>
            </a:r>
            <a:r>
              <a:rPr lang="en-US" i="1" dirty="0" smtClean="0"/>
              <a:t>..42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14191" y="2345636"/>
            <a:ext cx="4721088" cy="43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7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Canonical variate 1—Oral narrative versus Literate information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21284"/>
              </p:ext>
            </p:extLst>
          </p:nvPr>
        </p:nvGraphicFramePr>
        <p:xfrm>
          <a:off x="1872973" y="2644140"/>
          <a:ext cx="8128000" cy="339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7930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Positive Dimensions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2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SIT_D2: Narrative, entertaining discourse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LING_D3: Oral narrative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LING_D8: Description of humans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LING_D9: Non-technical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Negative Dimensions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SIT_D1: Technical information supported with evidence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LING_D1: Literate-Informational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LING_D2: NOT Oral elaboration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LING_D4: NOT Reported communication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LING_D5: Informational narration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76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3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Canonical variate 2—Personal stance and entertainment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8640"/>
              </p:ext>
            </p:extLst>
          </p:nvPr>
        </p:nvGraphicFramePr>
        <p:xfrm>
          <a:off x="1872973" y="2644140"/>
          <a:ext cx="8128000" cy="366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17930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Positive Dimensions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2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SIT_D1: Personal opinionated discourse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SIT_D2: Narrative, entertaining discourse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LING_D1: Oral-involved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LING_D5: Informational narration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LING_D7: Literate stance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LING_D8: Description of humans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Negative Dimensions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2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LING_D2: NOT Oral elaboration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LING_D3: NOT Oral narrative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LING_D6: NOT Procedural/explanatory discourse</a:t>
                      </a:r>
                    </a:p>
                    <a:p>
                      <a:pPr lv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LING_D9: NOT Non-technical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76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5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Situational variables can be reliably measured in continuous quantitative terms</a:t>
            </a:r>
          </a:p>
          <a:p>
            <a:r>
              <a:rPr lang="en-US" dirty="0" smtClean="0"/>
              <a:t>Independent analyses of linguistic features and situational parameters yield distinct, yet complementary results</a:t>
            </a:r>
          </a:p>
          <a:p>
            <a:r>
              <a:rPr lang="en-US" dirty="0" smtClean="0"/>
              <a:t>Strong and interpretable relationships exist between dimensions of linguistic and situational variation</a:t>
            </a:r>
          </a:p>
          <a:p>
            <a:r>
              <a:rPr lang="en-US" dirty="0" smtClean="0"/>
              <a:t>Canonical correlation analysis can be used to identify and interpret these multivariate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Biber</a:t>
            </a:r>
            <a:r>
              <a:rPr lang="en-US" dirty="0"/>
              <a:t>, D. &amp; Egbert, J. </a:t>
            </a:r>
            <a:r>
              <a:rPr lang="en-US" dirty="0" smtClean="0"/>
              <a:t>2016. </a:t>
            </a:r>
            <a:r>
              <a:rPr lang="en-US" dirty="0"/>
              <a:t>Register variation on the searchable web: A Multi-Dimensional analysis. </a:t>
            </a:r>
            <a:r>
              <a:rPr lang="en-US" i="1" dirty="0"/>
              <a:t>Journal of English Linguistics</a:t>
            </a:r>
            <a:r>
              <a:rPr lang="en-US" dirty="0"/>
              <a:t>. 44(2): 95-137.</a:t>
            </a:r>
          </a:p>
          <a:p>
            <a:r>
              <a:rPr lang="en-US" dirty="0" err="1" smtClean="0"/>
              <a:t>Biber</a:t>
            </a:r>
            <a:r>
              <a:rPr lang="en-US" dirty="0"/>
              <a:t>, D., Egbert, J. &amp; Keller, D. </a:t>
            </a:r>
            <a:r>
              <a:rPr lang="en-US" dirty="0" smtClean="0"/>
              <a:t>2020. </a:t>
            </a:r>
            <a:r>
              <a:rPr lang="en-US" dirty="0" err="1"/>
              <a:t>Reconceptualizing</a:t>
            </a:r>
            <a:r>
              <a:rPr lang="en-US" dirty="0"/>
              <a:t> register in a continuous situational space. </a:t>
            </a:r>
            <a:r>
              <a:rPr lang="en-US" i="1" dirty="0"/>
              <a:t>Corpus Linguistics and Linguistic Theory</a:t>
            </a:r>
            <a:r>
              <a:rPr lang="en-US" dirty="0" smtClean="0"/>
              <a:t>.</a:t>
            </a:r>
          </a:p>
          <a:p>
            <a:r>
              <a:rPr lang="en-US" dirty="0"/>
              <a:t>Egbert, J., </a:t>
            </a:r>
            <a:r>
              <a:rPr lang="en-US" dirty="0" err="1"/>
              <a:t>Wizner</a:t>
            </a:r>
            <a:r>
              <a:rPr lang="en-US" dirty="0"/>
              <a:t>, S., Keller, D., </a:t>
            </a:r>
            <a:r>
              <a:rPr lang="en-US" dirty="0" err="1"/>
              <a:t>Biber</a:t>
            </a:r>
            <a:r>
              <a:rPr lang="en-US" dirty="0"/>
              <a:t>, D., Baker, P., &amp; McEnery, T. (forthcoming). Identifying and describing functional conversation units in the BNC Spoken 2014. Text &amp; Talk.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Traditionally,</a:t>
            </a:r>
          </a:p>
          <a:p>
            <a:pPr lvl="1"/>
            <a:r>
              <a:rPr lang="en-US" dirty="0" smtClean="0"/>
              <a:t>Linguistic variables </a:t>
            </a:r>
            <a:r>
              <a:rPr lang="en-US" dirty="0" smtClean="0">
                <a:sym typeface="Wingdings" panose="05000000000000000000" pitchFamily="2" charset="2"/>
              </a:rPr>
              <a:t> quantitative, continuous scales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Situational variables  qualitative register categories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More recently,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Situational variables  continuous situational space </a:t>
            </a:r>
          </a:p>
          <a:p>
            <a:pPr marL="457200" lvl="1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</a:t>
            </a:r>
            <a:r>
              <a:rPr lang="en-US" sz="1800" dirty="0" smtClean="0">
                <a:sym typeface="Wingdings" panose="05000000000000000000" pitchFamily="2" charset="2"/>
              </a:rPr>
              <a:t>(</a:t>
            </a:r>
            <a:r>
              <a:rPr lang="en-US" sz="1800" dirty="0" err="1" smtClean="0">
                <a:sym typeface="Wingdings" panose="05000000000000000000" pitchFamily="2" charset="2"/>
              </a:rPr>
              <a:t>Biber</a:t>
            </a:r>
            <a:r>
              <a:rPr lang="en-US" sz="1800" dirty="0" smtClean="0">
                <a:sym typeface="Wingdings" panose="05000000000000000000" pitchFamily="2" charset="2"/>
              </a:rPr>
              <a:t>, et al., 2020; Egbert, et al., forthcoming)</a:t>
            </a:r>
          </a:p>
          <a:p>
            <a:r>
              <a:rPr lang="en-US" dirty="0" smtClean="0"/>
              <a:t>Present study</a:t>
            </a:r>
          </a:p>
          <a:p>
            <a:pPr lvl="1"/>
            <a:r>
              <a:rPr lang="en-US" dirty="0"/>
              <a:t>Linguistic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Situational variables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Relationships between them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0297" y="4830418"/>
            <a:ext cx="489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     Quantitative, continuous scales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8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i="1" dirty="0" smtClean="0"/>
              <a:t> </a:t>
            </a:r>
            <a:r>
              <a:rPr lang="en-US" dirty="0" smtClean="0"/>
              <a:t>= 849 texts randomly sampled from the Corpus of Online Registers of English (CORE)</a:t>
            </a:r>
          </a:p>
          <a:p>
            <a:r>
              <a:rPr lang="en-US" dirty="0" smtClean="0"/>
              <a:t>Linguistic analysis</a:t>
            </a:r>
          </a:p>
          <a:p>
            <a:pPr lvl="1"/>
            <a:r>
              <a:rPr lang="en-US" dirty="0" smtClean="0"/>
              <a:t>Nine MD dimensions for each text from </a:t>
            </a:r>
            <a:r>
              <a:rPr lang="en-US" dirty="0" err="1" smtClean="0"/>
              <a:t>Biber</a:t>
            </a:r>
            <a:r>
              <a:rPr lang="en-US" dirty="0" smtClean="0"/>
              <a:t> &amp; Egbert (2016)</a:t>
            </a:r>
          </a:p>
        </p:txBody>
      </p:sp>
    </p:spTree>
    <p:extLst>
      <p:ext uri="{BB962C8B-B14F-4D97-AF65-F5344CB8AC3E}">
        <p14:creationId xmlns:p14="http://schemas.microsoft.com/office/powerpoint/2010/main" val="27102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dimensions </a:t>
            </a:r>
            <a:r>
              <a:rPr lang="en-US" sz="2800" dirty="0" smtClean="0"/>
              <a:t>(</a:t>
            </a:r>
            <a:r>
              <a:rPr lang="en-US" sz="2800" dirty="0" err="1" smtClean="0"/>
              <a:t>Biber</a:t>
            </a:r>
            <a:r>
              <a:rPr lang="en-US" sz="2800" dirty="0" smtClean="0"/>
              <a:t> &amp; Egbert, 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Oral-involved vs. Literate-informational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Oral elaboration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Oral narrative vs. Written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Reported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Irrealis</a:t>
            </a:r>
            <a:r>
              <a:rPr lang="en-US" dirty="0" smtClean="0"/>
              <a:t> vs. Informational narration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Procedural/explanatory discourse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Literate 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Description of humans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Non-technical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i="1" dirty="0" smtClean="0"/>
              <a:t> </a:t>
            </a:r>
            <a:r>
              <a:rPr lang="en-US" dirty="0" smtClean="0"/>
              <a:t>= 849 texts randomly sampled from the Corpus of Online Registers of English</a:t>
            </a:r>
          </a:p>
          <a:p>
            <a:r>
              <a:rPr lang="en-US" dirty="0" smtClean="0"/>
              <a:t>Linguistic analysis</a:t>
            </a:r>
          </a:p>
          <a:p>
            <a:pPr lvl="1"/>
            <a:r>
              <a:rPr lang="en-US" dirty="0" smtClean="0"/>
              <a:t>Nine MD dimensions for each text from </a:t>
            </a:r>
            <a:r>
              <a:rPr lang="en-US" dirty="0" err="1" smtClean="0"/>
              <a:t>Biber</a:t>
            </a:r>
            <a:r>
              <a:rPr lang="en-US" dirty="0" smtClean="0"/>
              <a:t> &amp; Egbert (2016)</a:t>
            </a:r>
          </a:p>
          <a:p>
            <a:r>
              <a:rPr lang="en-US" dirty="0" smtClean="0"/>
              <a:t>Situational analysis</a:t>
            </a:r>
          </a:p>
          <a:p>
            <a:pPr lvl="1"/>
            <a:r>
              <a:rPr lang="en-US" dirty="0"/>
              <a:t>Code each text for a set of 23 continuous situational parameters (1-6 </a:t>
            </a:r>
            <a:r>
              <a:rPr lang="en-US" dirty="0" smtClean="0"/>
              <a:t>scales)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152400"/>
            <a:ext cx="10346634" cy="76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Situational scales </a:t>
            </a:r>
            <a:r>
              <a:rPr lang="en-US" sz="2000" dirty="0" smtClean="0"/>
              <a:t>(</a:t>
            </a:r>
            <a:r>
              <a:rPr lang="en-US" sz="2000" dirty="0" err="1" smtClean="0"/>
              <a:t>Biber</a:t>
            </a:r>
            <a:r>
              <a:rPr lang="en-US" sz="2000" dirty="0" smtClean="0"/>
              <a:t>, Egbert &amp; Keller, 2020)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95400"/>
            <a:ext cx="8686800" cy="525780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The text is: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 spoken transcript.</a:t>
            </a:r>
          </a:p>
          <a:p>
            <a:pPr marL="0" indent="0">
              <a:buNone/>
            </a:pPr>
            <a:r>
              <a:rPr lang="en-US" sz="1600" dirty="0"/>
              <a:t>lyrical or artistic.</a:t>
            </a:r>
          </a:p>
          <a:p>
            <a:pPr marL="0" indent="0">
              <a:buNone/>
            </a:pPr>
            <a:r>
              <a:rPr lang="en-US" sz="1600" dirty="0"/>
              <a:t>pre-planned and edited.</a:t>
            </a:r>
          </a:p>
          <a:p>
            <a:pPr marL="0" indent="0">
              <a:buNone/>
            </a:pPr>
            <a:r>
              <a:rPr lang="en-US" sz="1600" dirty="0"/>
              <a:t>interactive.</a:t>
            </a:r>
          </a:p>
          <a:p>
            <a:pPr marL="0" indent="0">
              <a:buNone/>
            </a:pPr>
            <a:r>
              <a:rPr lang="en-US" sz="1600" dirty="0"/>
              <a:t> 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The author/speaker: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is an expert.</a:t>
            </a:r>
          </a:p>
          <a:p>
            <a:pPr marL="0" indent="0">
              <a:buNone/>
            </a:pPr>
            <a:r>
              <a:rPr lang="en-US" sz="1600" dirty="0"/>
              <a:t>focuses on himself/herself.</a:t>
            </a:r>
          </a:p>
          <a:p>
            <a:pPr marL="0" indent="0">
              <a:buNone/>
            </a:pPr>
            <a:r>
              <a:rPr lang="en-US" sz="1600" dirty="0"/>
              <a:t>assumes technical background knowledge.</a:t>
            </a:r>
          </a:p>
          <a:p>
            <a:pPr marL="0" indent="0">
              <a:buNone/>
            </a:pPr>
            <a:r>
              <a:rPr lang="en-US" sz="1600" dirty="0"/>
              <a:t>assumes cultural/social knowledge.</a:t>
            </a:r>
          </a:p>
          <a:p>
            <a:pPr marL="0" indent="0">
              <a:buNone/>
            </a:pPr>
            <a:r>
              <a:rPr lang="en-US" sz="1600" dirty="0"/>
              <a:t>assumes personal knowledge about </a:t>
            </a:r>
            <a:r>
              <a:rPr lang="en-US" sz="1600" dirty="0"/>
              <a:t>self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 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The purpose of this text is to: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narrate past events.</a:t>
            </a:r>
          </a:p>
          <a:p>
            <a:pPr marL="0" indent="0">
              <a:buNone/>
            </a:pPr>
            <a:r>
              <a:rPr lang="en-US" sz="1600" dirty="0"/>
              <a:t>explain information.</a:t>
            </a:r>
          </a:p>
          <a:p>
            <a:pPr marL="0" indent="0">
              <a:buNone/>
            </a:pPr>
            <a:r>
              <a:rPr lang="en-US" sz="1600" dirty="0"/>
              <a:t>describe a person, place, thing or idea.</a:t>
            </a:r>
          </a:p>
          <a:p>
            <a:pPr marL="0" indent="0">
              <a:buNone/>
            </a:pPr>
            <a:r>
              <a:rPr lang="en-US" sz="1600" dirty="0"/>
              <a:t>persuade the reader.</a:t>
            </a:r>
          </a:p>
          <a:p>
            <a:pPr marL="0" indent="0">
              <a:buNone/>
            </a:pPr>
            <a:r>
              <a:rPr lang="en-US" sz="1600" dirty="0"/>
              <a:t>entertain the reader.</a:t>
            </a:r>
          </a:p>
          <a:p>
            <a:pPr marL="0" indent="0">
              <a:buNone/>
            </a:pPr>
            <a:r>
              <a:rPr lang="en-US" sz="1600" dirty="0"/>
              <a:t>sell a product or service.</a:t>
            </a:r>
          </a:p>
          <a:p>
            <a:pPr marL="0" indent="0">
              <a:buNone/>
            </a:pPr>
            <a:r>
              <a:rPr lang="en-US" sz="1600" dirty="0"/>
              <a:t>give advice or recommendations.</a:t>
            </a:r>
          </a:p>
          <a:p>
            <a:pPr marL="0" indent="0">
              <a:buNone/>
            </a:pPr>
            <a:r>
              <a:rPr lang="en-US" sz="1600" dirty="0"/>
              <a:t>provide 'how-to' instructions.</a:t>
            </a:r>
          </a:p>
          <a:p>
            <a:pPr marL="0" indent="0">
              <a:buNone/>
            </a:pPr>
            <a:r>
              <a:rPr lang="en-US" sz="1600" dirty="0"/>
              <a:t>express opinion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b="1" dirty="0"/>
              <a:t>The basis of information is: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common knowledge</a:t>
            </a:r>
          </a:p>
          <a:p>
            <a:pPr marL="0" indent="0">
              <a:buNone/>
            </a:pPr>
            <a:r>
              <a:rPr lang="en-US" sz="1600" dirty="0"/>
              <a:t>direct quotes</a:t>
            </a:r>
          </a:p>
          <a:p>
            <a:pPr marL="0" indent="0">
              <a:buNone/>
            </a:pPr>
            <a:r>
              <a:rPr lang="en-US" sz="1600" dirty="0"/>
              <a:t>factual/scientific evidence</a:t>
            </a:r>
          </a:p>
          <a:p>
            <a:pPr marL="0" indent="0">
              <a:buNone/>
            </a:pPr>
            <a:r>
              <a:rPr lang="en-US" sz="1600" dirty="0"/>
              <a:t>opinion</a:t>
            </a:r>
          </a:p>
          <a:p>
            <a:pPr marL="0" indent="0">
              <a:buNone/>
            </a:pPr>
            <a:r>
              <a:rPr lang="en-US" sz="1600" dirty="0"/>
              <a:t>personal experience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39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i="1" dirty="0" smtClean="0"/>
              <a:t> </a:t>
            </a:r>
            <a:r>
              <a:rPr lang="en-US" dirty="0" smtClean="0"/>
              <a:t>= 849 texts randomly sampled from the Corpus of Online Registers of English</a:t>
            </a:r>
          </a:p>
          <a:p>
            <a:r>
              <a:rPr lang="en-US" dirty="0" smtClean="0"/>
              <a:t>Linguistic analysis</a:t>
            </a:r>
          </a:p>
          <a:p>
            <a:pPr lvl="1"/>
            <a:r>
              <a:rPr lang="en-US" dirty="0" smtClean="0"/>
              <a:t>Nine MD dimensions for each text from </a:t>
            </a:r>
            <a:r>
              <a:rPr lang="en-US" dirty="0" err="1" smtClean="0"/>
              <a:t>Biber</a:t>
            </a:r>
            <a:r>
              <a:rPr lang="en-US" dirty="0" smtClean="0"/>
              <a:t> &amp; Egbert (2016)</a:t>
            </a:r>
          </a:p>
          <a:p>
            <a:r>
              <a:rPr lang="en-US" dirty="0" smtClean="0"/>
              <a:t>Situational analysis</a:t>
            </a:r>
          </a:p>
          <a:p>
            <a:pPr lvl="1"/>
            <a:r>
              <a:rPr lang="en-US" dirty="0"/>
              <a:t>Code each text for a set of 23 continuous situational parameters (1-6 </a:t>
            </a:r>
            <a:r>
              <a:rPr lang="en-US" dirty="0" smtClean="0"/>
              <a:t>scales)</a:t>
            </a:r>
          </a:p>
          <a:p>
            <a:pPr lvl="2"/>
            <a:r>
              <a:rPr lang="en-US" dirty="0" smtClean="0"/>
              <a:t>Two independent coders</a:t>
            </a:r>
          </a:p>
          <a:p>
            <a:pPr lvl="1"/>
            <a:r>
              <a:rPr lang="en-US" dirty="0" smtClean="0"/>
              <a:t>MD analysis of situational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739" y="76200"/>
            <a:ext cx="9286461" cy="1447800"/>
          </a:xfrm>
        </p:spPr>
        <p:txBody>
          <a:bodyPr/>
          <a:lstStyle/>
          <a:p>
            <a:r>
              <a:rPr lang="en-US" sz="2800" dirty="0"/>
              <a:t>Situational Dimension 1:  </a:t>
            </a:r>
            <a:br>
              <a:rPr lang="en-US" sz="2800" dirty="0"/>
            </a:br>
            <a:r>
              <a:rPr lang="en-US" sz="2800" dirty="0"/>
              <a:t>‘</a:t>
            </a:r>
            <a:r>
              <a:rPr lang="en-US" sz="2800" dirty="0"/>
              <a:t>Personal opinionated discourse versus technical information supported with evidence</a:t>
            </a:r>
            <a:r>
              <a:rPr lang="en-US" sz="2800" dirty="0"/>
              <a:t>’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52600"/>
            <a:ext cx="85344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Situational characteristics with positive loadings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 text is:</a:t>
            </a:r>
            <a:r>
              <a:rPr lang="en-US" sz="2000" dirty="0"/>
              <a:t>  interactive (.39)</a:t>
            </a:r>
          </a:p>
          <a:p>
            <a:pPr marL="0" indent="0">
              <a:buNone/>
            </a:pPr>
            <a:r>
              <a:rPr lang="en-US" sz="2000" b="1" dirty="0"/>
              <a:t>The author:</a:t>
            </a:r>
            <a:r>
              <a:rPr lang="en-US" sz="2000" dirty="0"/>
              <a:t>  focuses on self (.66), assumes personal knowledge about self (.46)</a:t>
            </a:r>
          </a:p>
          <a:p>
            <a:pPr marL="0" indent="0">
              <a:buNone/>
            </a:pPr>
            <a:r>
              <a:rPr lang="en-US" sz="2000" b="1" dirty="0"/>
              <a:t>The purpose:</a:t>
            </a:r>
            <a:r>
              <a:rPr lang="en-US" sz="2000" dirty="0"/>
              <a:t>  persuade the reader (.51), entertain the reader (.46), give advice or </a:t>
            </a:r>
            <a:r>
              <a:rPr lang="en-US" sz="2000" dirty="0"/>
              <a:t>	recommendations (.</a:t>
            </a:r>
            <a:r>
              <a:rPr lang="en-US" sz="2000" dirty="0"/>
              <a:t>50), express opinion (.81)</a:t>
            </a:r>
          </a:p>
          <a:p>
            <a:pPr marL="0" indent="0">
              <a:buNone/>
            </a:pPr>
            <a:r>
              <a:rPr lang="en-US" sz="2000" b="1" dirty="0"/>
              <a:t>The basis of information:</a:t>
            </a:r>
            <a:r>
              <a:rPr lang="en-US" sz="2000" dirty="0"/>
              <a:t>  common knowledge (.37), opinion (.84), personal </a:t>
            </a:r>
            <a:r>
              <a:rPr lang="en-US" sz="2000" dirty="0"/>
              <a:t>	experience </a:t>
            </a:r>
            <a:r>
              <a:rPr lang="en-US" sz="2000" dirty="0"/>
              <a:t>(.76)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b="1" dirty="0"/>
              <a:t>Situational characteristics with negative loadings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 text is:</a:t>
            </a:r>
            <a:r>
              <a:rPr lang="en-US" sz="2000" dirty="0"/>
              <a:t>  pre-planned and edited (-.62)</a:t>
            </a:r>
          </a:p>
          <a:p>
            <a:pPr marL="0" indent="0">
              <a:buNone/>
            </a:pPr>
            <a:r>
              <a:rPr lang="en-US" sz="2000" b="1" dirty="0"/>
              <a:t>The author:</a:t>
            </a:r>
            <a:r>
              <a:rPr lang="en-US" sz="2000" dirty="0"/>
              <a:t>  is an expert (-.61), assumes technical background knowledge (-.36)</a:t>
            </a:r>
          </a:p>
          <a:p>
            <a:pPr marL="0" indent="0">
              <a:buNone/>
            </a:pPr>
            <a:r>
              <a:rPr lang="en-US" sz="2000" b="1" dirty="0"/>
              <a:t>The purpose:</a:t>
            </a:r>
            <a:r>
              <a:rPr lang="en-US" sz="2000" dirty="0"/>
              <a:t>  explain information (-.57)</a:t>
            </a:r>
          </a:p>
          <a:p>
            <a:pPr marL="0" indent="0">
              <a:buNone/>
            </a:pPr>
            <a:r>
              <a:rPr lang="en-US" sz="2000" b="1" dirty="0"/>
              <a:t>The basis of information:</a:t>
            </a:r>
            <a:r>
              <a:rPr lang="en-US" sz="2000" dirty="0"/>
              <a:t>  factual scientific evidence (-.75)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6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26" y="76200"/>
            <a:ext cx="9137374" cy="2133600"/>
          </a:xfrm>
        </p:spPr>
        <p:txBody>
          <a:bodyPr/>
          <a:lstStyle/>
          <a:p>
            <a:r>
              <a:rPr lang="en-US" sz="2800" dirty="0"/>
              <a:t>Situational Dimension 2:  </a:t>
            </a:r>
            <a:br>
              <a:rPr lang="en-US" sz="2800" dirty="0"/>
            </a:br>
            <a:r>
              <a:rPr lang="en-US" sz="2800" dirty="0"/>
              <a:t>‘Narrative, entertaining discourse versus other communicative purposes (explanatory, advice, or procedural discourse</a:t>
            </a:r>
            <a:r>
              <a:rPr lang="en-US" sz="2800" dirty="0"/>
              <a:t>)’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590800"/>
            <a:ext cx="8534400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Situational characteristics with positive loadings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 text is:</a:t>
            </a:r>
            <a:r>
              <a:rPr lang="en-US" sz="2000" dirty="0"/>
              <a:t>  a spoken transcript (.36), lyrical or artistic (.35)</a:t>
            </a:r>
          </a:p>
          <a:p>
            <a:pPr marL="0" indent="0">
              <a:buNone/>
            </a:pPr>
            <a:r>
              <a:rPr lang="en-US" sz="2000" b="1" dirty="0"/>
              <a:t>The author:</a:t>
            </a:r>
            <a:r>
              <a:rPr lang="en-US" sz="2000" dirty="0"/>
              <a:t>  assumes cultural social knowledge (.47)</a:t>
            </a:r>
          </a:p>
          <a:p>
            <a:pPr marL="0" indent="0">
              <a:buNone/>
            </a:pPr>
            <a:r>
              <a:rPr lang="en-US" sz="2000" b="1" dirty="0"/>
              <a:t>The purpose:</a:t>
            </a:r>
            <a:r>
              <a:rPr lang="en-US" sz="2000" dirty="0"/>
              <a:t>  narrate past events (.61), entertain the reader (.48)</a:t>
            </a:r>
          </a:p>
          <a:p>
            <a:pPr marL="0" indent="0">
              <a:buNone/>
            </a:pPr>
            <a:r>
              <a:rPr lang="en-US" sz="2000" b="1" dirty="0"/>
              <a:t>The </a:t>
            </a:r>
            <a:r>
              <a:rPr lang="en-US" sz="2000" b="1" dirty="0"/>
              <a:t>basis of information:</a:t>
            </a:r>
            <a:r>
              <a:rPr lang="en-US" sz="2000" dirty="0"/>
              <a:t>  direct quotes (.45)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b="1" dirty="0"/>
              <a:t>Situational characteristics with negative loadings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 purpose:</a:t>
            </a:r>
            <a:r>
              <a:rPr lang="en-US" sz="2000" dirty="0"/>
              <a:t>  explain information (-.39), give advice or recommendations (-.69), </a:t>
            </a:r>
            <a:r>
              <a:rPr lang="en-US" sz="2000" dirty="0"/>
              <a:t>	provide </a:t>
            </a:r>
            <a:r>
              <a:rPr lang="en-US" sz="2000" dirty="0"/>
              <a:t>how-to </a:t>
            </a:r>
            <a:r>
              <a:rPr lang="en-US" sz="2000" dirty="0"/>
              <a:t>instructions </a:t>
            </a:r>
            <a:r>
              <a:rPr lang="en-US" sz="2000" dirty="0"/>
              <a:t>(-.66)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1078</Words>
  <Application>Microsoft Office PowerPoint</Application>
  <PresentationFormat>Widescreen</PresentationFormat>
  <Paragraphs>186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Correlating situational context and language use    New methods for an evolving  theory of register</vt:lpstr>
      <vt:lpstr>Background</vt:lpstr>
      <vt:lpstr>Methods</vt:lpstr>
      <vt:lpstr>Linguistic dimensions (Biber &amp; Egbert, 2016)</vt:lpstr>
      <vt:lpstr>Methods</vt:lpstr>
      <vt:lpstr>Situational scales (Biber, Egbert &amp; Keller, 2020)</vt:lpstr>
      <vt:lpstr>Methods</vt:lpstr>
      <vt:lpstr>Situational Dimension 1:   ‘Personal opinionated discourse versus technical information supported with evidence’</vt:lpstr>
      <vt:lpstr>Situational Dimension 2:   ‘Narrative, entertaining discourse versus other communicative purposes (explanatory, advice, or procedural discourse)’</vt:lpstr>
      <vt:lpstr>Methods</vt:lpstr>
      <vt:lpstr>Correlations</vt:lpstr>
      <vt:lpstr>Canonical correlation analysis</vt:lpstr>
      <vt:lpstr>Canonical correlation analysis</vt:lpstr>
      <vt:lpstr>Canonical correlation analysis</vt:lpstr>
      <vt:lpstr>Canonical correlation analysis</vt:lpstr>
      <vt:lpstr>Conclusions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Egbert</dc:creator>
  <cp:lastModifiedBy>Jesse A Egbert</cp:lastModifiedBy>
  <cp:revision>32</cp:revision>
  <dcterms:created xsi:type="dcterms:W3CDTF">2019-07-10T22:43:49Z</dcterms:created>
  <dcterms:modified xsi:type="dcterms:W3CDTF">2021-06-22T22:24:26Z</dcterms:modified>
</cp:coreProperties>
</file>