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sldIdLst>
    <p:sldId id="262" r:id="rId5"/>
    <p:sldId id="288" r:id="rId6"/>
    <p:sldId id="264" r:id="rId7"/>
    <p:sldId id="265" r:id="rId8"/>
    <p:sldId id="266" r:id="rId9"/>
    <p:sldId id="263" r:id="rId10"/>
    <p:sldId id="267" r:id="rId11"/>
    <p:sldId id="270" r:id="rId12"/>
    <p:sldId id="289" r:id="rId13"/>
    <p:sldId id="282" r:id="rId14"/>
    <p:sldId id="277" r:id="rId15"/>
    <p:sldId id="283" r:id="rId16"/>
    <p:sldId id="285" r:id="rId17"/>
    <p:sldId id="278" r:id="rId18"/>
    <p:sldId id="286" r:id="rId19"/>
    <p:sldId id="279" r:id="rId20"/>
    <p:sldId id="287" r:id="rId21"/>
    <p:sldId id="280" r:id="rId22"/>
    <p:sldId id="281" r:id="rId23"/>
    <p:sldId id="268" r:id="rId24"/>
    <p:sldId id="269" r:id="rId25"/>
    <p:sldId id="271" r:id="rId26"/>
    <p:sldId id="272" r:id="rId27"/>
    <p:sldId id="273" r:id="rId28"/>
    <p:sldId id="274" r:id="rId29"/>
    <p:sldId id="275" r:id="rId30"/>
    <p:sldId id="276" r:id="rId31"/>
  </p:sldIdLst>
  <p:sldSz cx="12192000" cy="68580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244FAB3E-F8EA-43CF-BAAB-A77D1023C503}">
          <p14:sldIdLst>
            <p14:sldId id="262"/>
            <p14:sldId id="288"/>
            <p14:sldId id="264"/>
            <p14:sldId id="265"/>
            <p14:sldId id="266"/>
            <p14:sldId id="263"/>
            <p14:sldId id="267"/>
            <p14:sldId id="270"/>
            <p14:sldId id="289"/>
            <p14:sldId id="282"/>
            <p14:sldId id="277"/>
            <p14:sldId id="283"/>
            <p14:sldId id="285"/>
            <p14:sldId id="278"/>
            <p14:sldId id="286"/>
            <p14:sldId id="279"/>
            <p14:sldId id="287"/>
            <p14:sldId id="280"/>
            <p14:sldId id="281"/>
          </p14:sldIdLst>
        </p14:section>
        <p14:section name="Appendix" id="{F0C229EA-FA48-4A04-AF85-54D8C40C5666}">
          <p14:sldIdLst>
            <p14:sldId id="268"/>
            <p14:sldId id="269"/>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82" d="100"/>
          <a:sy n="82" d="100"/>
        </p:scale>
        <p:origin x="686"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Richardville" userId="aa3fff267851e816" providerId="LiveId" clId="{202F20D4-4DC3-40EA-805B-ACF21F659EA2}"/>
    <pc:docChg chg="undo redo custSel addSld delSld modSld sldOrd addSection modSection">
      <pc:chgData name="Jesse Richardville" userId="aa3fff267851e816" providerId="LiveId" clId="{202F20D4-4DC3-40EA-805B-ACF21F659EA2}" dt="2023-01-12T17:03:33.686" v="6175" actId="478"/>
      <pc:docMkLst>
        <pc:docMk/>
      </pc:docMkLst>
      <pc:sldChg chg="modSp del mod">
        <pc:chgData name="Jesse Richardville" userId="aa3fff267851e816" providerId="LiveId" clId="{202F20D4-4DC3-40EA-805B-ACF21F659EA2}" dt="2023-01-11T16:09:07.875" v="4039" actId="2696"/>
        <pc:sldMkLst>
          <pc:docMk/>
          <pc:sldMk cId="3211859542" sldId="256"/>
        </pc:sldMkLst>
        <pc:spChg chg="mod">
          <ac:chgData name="Jesse Richardville" userId="aa3fff267851e816" providerId="LiveId" clId="{202F20D4-4DC3-40EA-805B-ACF21F659EA2}" dt="2023-01-11T01:23:40.953" v="1915" actId="20577"/>
          <ac:spMkLst>
            <pc:docMk/>
            <pc:sldMk cId="3211859542" sldId="256"/>
            <ac:spMk id="6" creationId="{3469E413-BCF5-4E2F-BE4B-EB617C589FA5}"/>
          </ac:spMkLst>
        </pc:spChg>
      </pc:sldChg>
      <pc:sldChg chg="del">
        <pc:chgData name="Jesse Richardville" userId="aa3fff267851e816" providerId="LiveId" clId="{202F20D4-4DC3-40EA-805B-ACF21F659EA2}" dt="2023-01-11T15:59:18.973" v="4031" actId="2696"/>
        <pc:sldMkLst>
          <pc:docMk/>
          <pc:sldMk cId="2282759447" sldId="257"/>
        </pc:sldMkLst>
      </pc:sldChg>
      <pc:sldChg chg="modSp del mod">
        <pc:chgData name="Jesse Richardville" userId="aa3fff267851e816" providerId="LiveId" clId="{202F20D4-4DC3-40EA-805B-ACF21F659EA2}" dt="2023-01-11T16:03:26.057" v="4032" actId="2696"/>
        <pc:sldMkLst>
          <pc:docMk/>
          <pc:sldMk cId="674710942" sldId="258"/>
        </pc:sldMkLst>
        <pc:spChg chg="mod">
          <ac:chgData name="Jesse Richardville" userId="aa3fff267851e816" providerId="LiveId" clId="{202F20D4-4DC3-40EA-805B-ACF21F659EA2}" dt="2023-01-11T01:24:45.422" v="1956" actId="20577"/>
          <ac:spMkLst>
            <pc:docMk/>
            <pc:sldMk cId="674710942" sldId="258"/>
            <ac:spMk id="6" creationId="{3469E413-BCF5-4E2F-BE4B-EB617C589FA5}"/>
          </ac:spMkLst>
        </pc:spChg>
      </pc:sldChg>
      <pc:sldChg chg="modSp del mod">
        <pc:chgData name="Jesse Richardville" userId="aa3fff267851e816" providerId="LiveId" clId="{202F20D4-4DC3-40EA-805B-ACF21F659EA2}" dt="2023-01-11T16:03:40.041" v="4033" actId="2696"/>
        <pc:sldMkLst>
          <pc:docMk/>
          <pc:sldMk cId="2255034759" sldId="259"/>
        </pc:sldMkLst>
        <pc:spChg chg="mod">
          <ac:chgData name="Jesse Richardville" userId="aa3fff267851e816" providerId="LiveId" clId="{202F20D4-4DC3-40EA-805B-ACF21F659EA2}" dt="2023-01-11T01:26:12.707" v="1973" actId="20577"/>
          <ac:spMkLst>
            <pc:docMk/>
            <pc:sldMk cId="2255034759" sldId="259"/>
            <ac:spMk id="6" creationId="{3469E413-BCF5-4E2F-BE4B-EB617C589FA5}"/>
          </ac:spMkLst>
        </pc:spChg>
      </pc:sldChg>
      <pc:sldChg chg="modSp del mod">
        <pc:chgData name="Jesse Richardville" userId="aa3fff267851e816" providerId="LiveId" clId="{202F20D4-4DC3-40EA-805B-ACF21F659EA2}" dt="2023-01-11T16:03:47.374" v="4034" actId="2696"/>
        <pc:sldMkLst>
          <pc:docMk/>
          <pc:sldMk cId="4007247866" sldId="260"/>
        </pc:sldMkLst>
        <pc:spChg chg="mod">
          <ac:chgData name="Jesse Richardville" userId="aa3fff267851e816" providerId="LiveId" clId="{202F20D4-4DC3-40EA-805B-ACF21F659EA2}" dt="2023-01-11T01:27:20.083" v="1987" actId="20577"/>
          <ac:spMkLst>
            <pc:docMk/>
            <pc:sldMk cId="4007247866" sldId="260"/>
            <ac:spMk id="6" creationId="{3469E413-BCF5-4E2F-BE4B-EB617C589FA5}"/>
          </ac:spMkLst>
        </pc:spChg>
      </pc:sldChg>
      <pc:sldChg chg="modSp del mod">
        <pc:chgData name="Jesse Richardville" userId="aa3fff267851e816" providerId="LiveId" clId="{202F20D4-4DC3-40EA-805B-ACF21F659EA2}" dt="2023-01-11T16:03:58.294" v="4035" actId="2696"/>
        <pc:sldMkLst>
          <pc:docMk/>
          <pc:sldMk cId="841783806" sldId="261"/>
        </pc:sldMkLst>
        <pc:spChg chg="mod">
          <ac:chgData name="Jesse Richardville" userId="aa3fff267851e816" providerId="LiveId" clId="{202F20D4-4DC3-40EA-805B-ACF21F659EA2}" dt="2023-01-11T04:09:45.126" v="2389" actId="20577"/>
          <ac:spMkLst>
            <pc:docMk/>
            <pc:sldMk cId="841783806" sldId="261"/>
            <ac:spMk id="6" creationId="{3469E413-BCF5-4E2F-BE4B-EB617C589FA5}"/>
          </ac:spMkLst>
        </pc:spChg>
      </pc:sldChg>
      <pc:sldChg chg="addSp delSp modSp new mod ord">
        <pc:chgData name="Jesse Richardville" userId="aa3fff267851e816" providerId="LiveId" clId="{202F20D4-4DC3-40EA-805B-ACF21F659EA2}" dt="2023-01-12T16:56:57.873" v="6172" actId="21"/>
        <pc:sldMkLst>
          <pc:docMk/>
          <pc:sldMk cId="4177669055" sldId="262"/>
        </pc:sldMkLst>
        <pc:spChg chg="mod">
          <ac:chgData name="Jesse Richardville" userId="aa3fff267851e816" providerId="LiveId" clId="{202F20D4-4DC3-40EA-805B-ACF21F659EA2}" dt="2023-01-10T15:35:31.641" v="383" actId="255"/>
          <ac:spMkLst>
            <pc:docMk/>
            <pc:sldMk cId="4177669055" sldId="262"/>
            <ac:spMk id="2" creationId="{C8BC63EE-FC51-E6B7-6503-E5AEC8ADAAE3}"/>
          </ac:spMkLst>
        </pc:spChg>
        <pc:spChg chg="mod">
          <ac:chgData name="Jesse Richardville" userId="aa3fff267851e816" providerId="LiveId" clId="{202F20D4-4DC3-40EA-805B-ACF21F659EA2}" dt="2023-01-10T15:35:31.605" v="382" actId="121"/>
          <ac:spMkLst>
            <pc:docMk/>
            <pc:sldMk cId="4177669055" sldId="262"/>
            <ac:spMk id="3" creationId="{2DC803DE-6AA3-748A-3CF1-F53A0BFAA7C2}"/>
          </ac:spMkLst>
        </pc:spChg>
        <pc:graphicFrameChg chg="add del">
          <ac:chgData name="Jesse Richardville" userId="aa3fff267851e816" providerId="LiveId" clId="{202F20D4-4DC3-40EA-805B-ACF21F659EA2}" dt="2023-01-11T20:45:37.483" v="4050" actId="478"/>
          <ac:graphicFrameMkLst>
            <pc:docMk/>
            <pc:sldMk cId="4177669055" sldId="262"/>
            <ac:graphicFrameMk id="4" creationId="{09118090-FC0E-E8B7-2D9C-9D16872A3270}"/>
          </ac:graphicFrameMkLst>
        </pc:graphicFrameChg>
        <pc:graphicFrameChg chg="add del">
          <ac:chgData name="Jesse Richardville" userId="aa3fff267851e816" providerId="LiveId" clId="{202F20D4-4DC3-40EA-805B-ACF21F659EA2}" dt="2023-01-12T16:56:57.873" v="6172" actId="21"/>
          <ac:graphicFrameMkLst>
            <pc:docMk/>
            <pc:sldMk cId="4177669055" sldId="262"/>
            <ac:graphicFrameMk id="4" creationId="{9910D54E-53AF-9212-4F1B-4053F8ADE4B5}"/>
          </ac:graphicFrameMkLst>
        </pc:graphicFrameChg>
        <pc:graphicFrameChg chg="add del">
          <ac:chgData name="Jesse Richardville" userId="aa3fff267851e816" providerId="LiveId" clId="{202F20D4-4DC3-40EA-805B-ACF21F659EA2}" dt="2023-01-11T15:35:30.618" v="4001" actId="478"/>
          <ac:graphicFrameMkLst>
            <pc:docMk/>
            <pc:sldMk cId="4177669055" sldId="262"/>
            <ac:graphicFrameMk id="4" creationId="{BD2BA3CA-3243-3079-FE3D-56DFDBB586E2}"/>
          </ac:graphicFrameMkLst>
        </pc:graphicFrameChg>
      </pc:sldChg>
      <pc:sldChg chg="modSp new mod">
        <pc:chgData name="Jesse Richardville" userId="aa3fff267851e816" providerId="LiveId" clId="{202F20D4-4DC3-40EA-805B-ACF21F659EA2}" dt="2023-01-11T17:43:55.151" v="4047" actId="2711"/>
        <pc:sldMkLst>
          <pc:docMk/>
          <pc:sldMk cId="2529888152" sldId="263"/>
        </pc:sldMkLst>
        <pc:spChg chg="mod">
          <ac:chgData name="Jesse Richardville" userId="aa3fff267851e816" providerId="LiveId" clId="{202F20D4-4DC3-40EA-805B-ACF21F659EA2}" dt="2023-01-11T05:54:33.693" v="3985"/>
          <ac:spMkLst>
            <pc:docMk/>
            <pc:sldMk cId="2529888152" sldId="263"/>
            <ac:spMk id="2" creationId="{8BA9BE05-DBE8-8863-481A-0DFC6DA2959D}"/>
          </ac:spMkLst>
        </pc:spChg>
        <pc:spChg chg="mod">
          <ac:chgData name="Jesse Richardville" userId="aa3fff267851e816" providerId="LiveId" clId="{202F20D4-4DC3-40EA-805B-ACF21F659EA2}" dt="2023-01-11T17:43:55.151" v="4047" actId="2711"/>
          <ac:spMkLst>
            <pc:docMk/>
            <pc:sldMk cId="2529888152" sldId="263"/>
            <ac:spMk id="3" creationId="{F6E49AD9-75F5-23BD-6915-439738EF214F}"/>
          </ac:spMkLst>
        </pc:spChg>
      </pc:sldChg>
      <pc:sldChg chg="modSp new add del mod">
        <pc:chgData name="Jesse Richardville" userId="aa3fff267851e816" providerId="LiveId" clId="{202F20D4-4DC3-40EA-805B-ACF21F659EA2}" dt="2023-01-11T05:54:33.874" v="3986" actId="27636"/>
        <pc:sldMkLst>
          <pc:docMk/>
          <pc:sldMk cId="2731424636" sldId="264"/>
        </pc:sldMkLst>
        <pc:spChg chg="mod">
          <ac:chgData name="Jesse Richardville" userId="aa3fff267851e816" providerId="LiveId" clId="{202F20D4-4DC3-40EA-805B-ACF21F659EA2}" dt="2023-01-10T15:36:30.930" v="411" actId="14100"/>
          <ac:spMkLst>
            <pc:docMk/>
            <pc:sldMk cId="2731424636" sldId="264"/>
            <ac:spMk id="2" creationId="{0439D47C-E995-395C-72CA-833EE8DF7F56}"/>
          </ac:spMkLst>
        </pc:spChg>
        <pc:spChg chg="mod">
          <ac:chgData name="Jesse Richardville" userId="aa3fff267851e816" providerId="LiveId" clId="{202F20D4-4DC3-40EA-805B-ACF21F659EA2}" dt="2023-01-11T05:54:33.874" v="3986" actId="27636"/>
          <ac:spMkLst>
            <pc:docMk/>
            <pc:sldMk cId="2731424636" sldId="264"/>
            <ac:spMk id="3" creationId="{7D11FBDD-8224-BAFC-C85A-31D5288E5A38}"/>
          </ac:spMkLst>
        </pc:spChg>
      </pc:sldChg>
      <pc:sldChg chg="modSp new del mod">
        <pc:chgData name="Jesse Richardville" userId="aa3fff267851e816" providerId="LiveId" clId="{202F20D4-4DC3-40EA-805B-ACF21F659EA2}" dt="2023-01-10T15:35:08.381" v="356" actId="680"/>
        <pc:sldMkLst>
          <pc:docMk/>
          <pc:sldMk cId="3958710387" sldId="264"/>
        </pc:sldMkLst>
        <pc:spChg chg="mod">
          <ac:chgData name="Jesse Richardville" userId="aa3fff267851e816" providerId="LiveId" clId="{202F20D4-4DC3-40EA-805B-ACF21F659EA2}" dt="2023-01-10T15:35:08.303" v="355" actId="20577"/>
          <ac:spMkLst>
            <pc:docMk/>
            <pc:sldMk cId="3958710387" sldId="264"/>
            <ac:spMk id="2" creationId="{BCD17B04-BBB6-05C8-C220-A0B58BD11F40}"/>
          </ac:spMkLst>
        </pc:spChg>
        <pc:spChg chg="mod">
          <ac:chgData name="Jesse Richardville" userId="aa3fff267851e816" providerId="LiveId" clId="{202F20D4-4DC3-40EA-805B-ACF21F659EA2}" dt="2023-01-10T15:35:07.732" v="353" actId="14100"/>
          <ac:spMkLst>
            <pc:docMk/>
            <pc:sldMk cId="3958710387" sldId="264"/>
            <ac:spMk id="3" creationId="{B6FD7124-AC96-38B6-0538-94A6C51DC70D}"/>
          </ac:spMkLst>
        </pc:spChg>
      </pc:sldChg>
      <pc:sldChg chg="modSp new mod">
        <pc:chgData name="Jesse Richardville" userId="aa3fff267851e816" providerId="LiveId" clId="{202F20D4-4DC3-40EA-805B-ACF21F659EA2}" dt="2023-01-11T05:54:33.898" v="3987" actId="27636"/>
        <pc:sldMkLst>
          <pc:docMk/>
          <pc:sldMk cId="4179084731" sldId="265"/>
        </pc:sldMkLst>
        <pc:spChg chg="mod">
          <ac:chgData name="Jesse Richardville" userId="aa3fff267851e816" providerId="LiveId" clId="{202F20D4-4DC3-40EA-805B-ACF21F659EA2}" dt="2023-01-11T05:54:33.693" v="3985"/>
          <ac:spMkLst>
            <pc:docMk/>
            <pc:sldMk cId="4179084731" sldId="265"/>
            <ac:spMk id="2" creationId="{AF6E8676-C06D-48BA-172A-D474196AEC2C}"/>
          </ac:spMkLst>
        </pc:spChg>
        <pc:spChg chg="mod">
          <ac:chgData name="Jesse Richardville" userId="aa3fff267851e816" providerId="LiveId" clId="{202F20D4-4DC3-40EA-805B-ACF21F659EA2}" dt="2023-01-11T05:54:33.898" v="3987" actId="27636"/>
          <ac:spMkLst>
            <pc:docMk/>
            <pc:sldMk cId="4179084731" sldId="265"/>
            <ac:spMk id="3" creationId="{DB9C1586-6D4F-A36E-D0BF-8A9A4CB2ADB0}"/>
          </ac:spMkLst>
        </pc:spChg>
      </pc:sldChg>
      <pc:sldChg chg="modSp new mod">
        <pc:chgData name="Jesse Richardville" userId="aa3fff267851e816" providerId="LiveId" clId="{202F20D4-4DC3-40EA-805B-ACF21F659EA2}" dt="2023-01-11T05:54:33.909" v="3988" actId="27636"/>
        <pc:sldMkLst>
          <pc:docMk/>
          <pc:sldMk cId="438589193" sldId="266"/>
        </pc:sldMkLst>
        <pc:spChg chg="mod">
          <ac:chgData name="Jesse Richardville" userId="aa3fff267851e816" providerId="LiveId" clId="{202F20D4-4DC3-40EA-805B-ACF21F659EA2}" dt="2023-01-11T05:54:33.693" v="3985"/>
          <ac:spMkLst>
            <pc:docMk/>
            <pc:sldMk cId="438589193" sldId="266"/>
            <ac:spMk id="2" creationId="{9A456988-9751-83C7-94E4-1A9B9C87732E}"/>
          </ac:spMkLst>
        </pc:spChg>
        <pc:spChg chg="mod">
          <ac:chgData name="Jesse Richardville" userId="aa3fff267851e816" providerId="LiveId" clId="{202F20D4-4DC3-40EA-805B-ACF21F659EA2}" dt="2023-01-11T05:54:33.909" v="3988" actId="27636"/>
          <ac:spMkLst>
            <pc:docMk/>
            <pc:sldMk cId="438589193" sldId="266"/>
            <ac:spMk id="3" creationId="{63FFEE08-2539-335E-23E4-14FBC52D9185}"/>
          </ac:spMkLst>
        </pc:spChg>
      </pc:sldChg>
      <pc:sldChg chg="modSp new mod">
        <pc:chgData name="Jesse Richardville" userId="aa3fff267851e816" providerId="LiveId" clId="{202F20D4-4DC3-40EA-805B-ACF21F659EA2}" dt="2023-01-12T00:21:29.117" v="4553" actId="255"/>
        <pc:sldMkLst>
          <pc:docMk/>
          <pc:sldMk cId="3628798121" sldId="267"/>
        </pc:sldMkLst>
        <pc:spChg chg="mod">
          <ac:chgData name="Jesse Richardville" userId="aa3fff267851e816" providerId="LiveId" clId="{202F20D4-4DC3-40EA-805B-ACF21F659EA2}" dt="2023-01-10T15:50:46.821" v="773" actId="14100"/>
          <ac:spMkLst>
            <pc:docMk/>
            <pc:sldMk cId="3628798121" sldId="267"/>
            <ac:spMk id="2" creationId="{5D264980-2CF8-031D-40F9-EF86F3814B39}"/>
          </ac:spMkLst>
        </pc:spChg>
        <pc:spChg chg="mod">
          <ac:chgData name="Jesse Richardville" userId="aa3fff267851e816" providerId="LiveId" clId="{202F20D4-4DC3-40EA-805B-ACF21F659EA2}" dt="2023-01-12T00:21:29.117" v="4553" actId="255"/>
          <ac:spMkLst>
            <pc:docMk/>
            <pc:sldMk cId="3628798121" sldId="267"/>
            <ac:spMk id="3" creationId="{946BFEC7-565F-24F2-4CA7-B39028820B75}"/>
          </ac:spMkLst>
        </pc:spChg>
      </pc:sldChg>
      <pc:sldChg chg="addSp delSp modSp new mod modClrScheme chgLayout">
        <pc:chgData name="Jesse Richardville" userId="aa3fff267851e816" providerId="LiveId" clId="{202F20D4-4DC3-40EA-805B-ACF21F659EA2}" dt="2023-01-11T05:54:33.693" v="3985"/>
        <pc:sldMkLst>
          <pc:docMk/>
          <pc:sldMk cId="2064879323" sldId="268"/>
        </pc:sldMkLst>
        <pc:spChg chg="mod ord">
          <ac:chgData name="Jesse Richardville" userId="aa3fff267851e816" providerId="LiveId" clId="{202F20D4-4DC3-40EA-805B-ACF21F659EA2}" dt="2023-01-11T05:54:33.693" v="3985"/>
          <ac:spMkLst>
            <pc:docMk/>
            <pc:sldMk cId="2064879323" sldId="268"/>
            <ac:spMk id="2" creationId="{ED05E2F1-8C97-D71B-C83B-27B6F919F62D}"/>
          </ac:spMkLst>
        </pc:spChg>
        <pc:spChg chg="del mod ord">
          <ac:chgData name="Jesse Richardville" userId="aa3fff267851e816" providerId="LiveId" clId="{202F20D4-4DC3-40EA-805B-ACF21F659EA2}" dt="2023-01-10T16:33:15.582" v="1363" actId="700"/>
          <ac:spMkLst>
            <pc:docMk/>
            <pc:sldMk cId="2064879323" sldId="268"/>
            <ac:spMk id="3" creationId="{1252871C-73F9-F2D3-DD29-27761C069EE5}"/>
          </ac:spMkLst>
        </pc:spChg>
        <pc:spChg chg="add del mod ord">
          <ac:chgData name="Jesse Richardville" userId="aa3fff267851e816" providerId="LiveId" clId="{202F20D4-4DC3-40EA-805B-ACF21F659EA2}" dt="2023-01-11T05:48:15.011" v="3964" actId="478"/>
          <ac:spMkLst>
            <pc:docMk/>
            <pc:sldMk cId="2064879323" sldId="268"/>
            <ac:spMk id="4" creationId="{58DD86F0-BF3E-A743-C38E-79C32F5B9FC5}"/>
          </ac:spMkLst>
        </pc:spChg>
      </pc:sldChg>
      <pc:sldChg chg="addSp delSp modSp new mod ord modShow">
        <pc:chgData name="Jesse Richardville" userId="aa3fff267851e816" providerId="LiveId" clId="{202F20D4-4DC3-40EA-805B-ACF21F659EA2}" dt="2023-01-10T16:31:46.900" v="1360"/>
        <pc:sldMkLst>
          <pc:docMk/>
          <pc:sldMk cId="1728189306" sldId="269"/>
        </pc:sldMkLst>
        <pc:spChg chg="mod">
          <ac:chgData name="Jesse Richardville" userId="aa3fff267851e816" providerId="LiveId" clId="{202F20D4-4DC3-40EA-805B-ACF21F659EA2}" dt="2023-01-10T16:12:02.045" v="1281" actId="27636"/>
          <ac:spMkLst>
            <pc:docMk/>
            <pc:sldMk cId="1728189306" sldId="269"/>
            <ac:spMk id="2" creationId="{22174D19-7038-70AC-2AB0-5E0C5B721203}"/>
          </ac:spMkLst>
        </pc:spChg>
        <pc:spChg chg="del mod">
          <ac:chgData name="Jesse Richardville" userId="aa3fff267851e816" providerId="LiveId" clId="{202F20D4-4DC3-40EA-805B-ACF21F659EA2}" dt="2023-01-10T16:12:52.720" v="1283"/>
          <ac:spMkLst>
            <pc:docMk/>
            <pc:sldMk cId="1728189306" sldId="269"/>
            <ac:spMk id="3" creationId="{EBA785F2-C024-36CF-5589-AFB3F5995CCD}"/>
          </ac:spMkLst>
        </pc:spChg>
        <pc:spChg chg="add mod">
          <ac:chgData name="Jesse Richardville" userId="aa3fff267851e816" providerId="LiveId" clId="{202F20D4-4DC3-40EA-805B-ACF21F659EA2}" dt="2023-01-10T16:15:53.553" v="1295" actId="255"/>
          <ac:spMkLst>
            <pc:docMk/>
            <pc:sldMk cId="1728189306" sldId="269"/>
            <ac:spMk id="6" creationId="{2C91AAF3-4382-C0DD-84B7-2DB51ED7E04F}"/>
          </ac:spMkLst>
        </pc:spChg>
        <pc:spChg chg="add mod">
          <ac:chgData name="Jesse Richardville" userId="aa3fff267851e816" providerId="LiveId" clId="{202F20D4-4DC3-40EA-805B-ACF21F659EA2}" dt="2023-01-10T16:16:59.196" v="1300" actId="13926"/>
          <ac:spMkLst>
            <pc:docMk/>
            <pc:sldMk cId="1728189306" sldId="269"/>
            <ac:spMk id="8" creationId="{E0E20C24-6213-37F5-E9EE-681B337BC8AB}"/>
          </ac:spMkLst>
        </pc:spChg>
        <pc:graphicFrameChg chg="add del mod modGraphic">
          <ac:chgData name="Jesse Richardville" userId="aa3fff267851e816" providerId="LiveId" clId="{202F20D4-4DC3-40EA-805B-ACF21F659EA2}" dt="2023-01-10T16:14:32.176" v="1291" actId="478"/>
          <ac:graphicFrameMkLst>
            <pc:docMk/>
            <pc:sldMk cId="1728189306" sldId="269"/>
            <ac:graphicFrameMk id="4" creationId="{0FCE615F-8BAA-D49D-1A42-1051CE93BAEA}"/>
          </ac:graphicFrameMkLst>
        </pc:graphicFrameChg>
      </pc:sldChg>
      <pc:sldChg chg="modSp new mod">
        <pc:chgData name="Jesse Richardville" userId="aa3fff267851e816" providerId="LiveId" clId="{202F20D4-4DC3-40EA-805B-ACF21F659EA2}" dt="2023-01-12T00:27:40.468" v="4928" actId="20577"/>
        <pc:sldMkLst>
          <pc:docMk/>
          <pc:sldMk cId="1907392536" sldId="270"/>
        </pc:sldMkLst>
        <pc:spChg chg="mod">
          <ac:chgData name="Jesse Richardville" userId="aa3fff267851e816" providerId="LiveId" clId="{202F20D4-4DC3-40EA-805B-ACF21F659EA2}" dt="2023-01-12T00:23:00.499" v="4603" actId="20577"/>
          <ac:spMkLst>
            <pc:docMk/>
            <pc:sldMk cId="1907392536" sldId="270"/>
            <ac:spMk id="2" creationId="{30A86AAC-3E0F-298B-93BD-1BC8FBCDBA6F}"/>
          </ac:spMkLst>
        </pc:spChg>
        <pc:spChg chg="mod">
          <ac:chgData name="Jesse Richardville" userId="aa3fff267851e816" providerId="LiveId" clId="{202F20D4-4DC3-40EA-805B-ACF21F659EA2}" dt="2023-01-12T00:27:40.468" v="4928" actId="20577"/>
          <ac:spMkLst>
            <pc:docMk/>
            <pc:sldMk cId="1907392536" sldId="270"/>
            <ac:spMk id="3" creationId="{3AEB41D8-D7CE-3910-B53D-114000332FE5}"/>
          </ac:spMkLst>
        </pc:spChg>
      </pc:sldChg>
      <pc:sldChg chg="addSp delSp modSp new mod modClrScheme chgLayout">
        <pc:chgData name="Jesse Richardville" userId="aa3fff267851e816" providerId="LiveId" clId="{202F20D4-4DC3-40EA-805B-ACF21F659EA2}" dt="2023-01-10T16:35:23.156" v="1374" actId="255"/>
        <pc:sldMkLst>
          <pc:docMk/>
          <pc:sldMk cId="1760949319" sldId="271"/>
        </pc:sldMkLst>
        <pc:spChg chg="del mod ord">
          <ac:chgData name="Jesse Richardville" userId="aa3fff267851e816" providerId="LiveId" clId="{202F20D4-4DC3-40EA-805B-ACF21F659EA2}" dt="2023-01-10T16:34:00.694" v="1366" actId="700"/>
          <ac:spMkLst>
            <pc:docMk/>
            <pc:sldMk cId="1760949319" sldId="271"/>
            <ac:spMk id="2" creationId="{20F2E5E8-C857-CADB-DE78-25B83A950901}"/>
          </ac:spMkLst>
        </pc:spChg>
        <pc:spChg chg="del mod ord">
          <ac:chgData name="Jesse Richardville" userId="aa3fff267851e816" providerId="LiveId" clId="{202F20D4-4DC3-40EA-805B-ACF21F659EA2}" dt="2023-01-10T16:34:00.694" v="1366" actId="700"/>
          <ac:spMkLst>
            <pc:docMk/>
            <pc:sldMk cId="1760949319" sldId="271"/>
            <ac:spMk id="3" creationId="{5F330343-BC4C-D384-3C42-9FDFB9840DFE}"/>
          </ac:spMkLst>
        </pc:spChg>
        <pc:spChg chg="add del mod ord">
          <ac:chgData name="Jesse Richardville" userId="aa3fff267851e816" providerId="LiveId" clId="{202F20D4-4DC3-40EA-805B-ACF21F659EA2}" dt="2023-01-10T16:34:09.829" v="1367" actId="700"/>
          <ac:spMkLst>
            <pc:docMk/>
            <pc:sldMk cId="1760949319" sldId="271"/>
            <ac:spMk id="4" creationId="{85502D96-45A7-FDBA-FB92-65B25416A086}"/>
          </ac:spMkLst>
        </pc:spChg>
        <pc:spChg chg="add del mod ord">
          <ac:chgData name="Jesse Richardville" userId="aa3fff267851e816" providerId="LiveId" clId="{202F20D4-4DC3-40EA-805B-ACF21F659EA2}" dt="2023-01-10T16:34:09.829" v="1367" actId="700"/>
          <ac:spMkLst>
            <pc:docMk/>
            <pc:sldMk cId="1760949319" sldId="271"/>
            <ac:spMk id="5" creationId="{1092502E-C919-4A74-373D-05DE18F9CDD6}"/>
          </ac:spMkLst>
        </pc:spChg>
        <pc:spChg chg="add del mod">
          <ac:chgData name="Jesse Richardville" userId="aa3fff267851e816" providerId="LiveId" clId="{202F20D4-4DC3-40EA-805B-ACF21F659EA2}" dt="2023-01-10T16:35:06.207" v="1372" actId="478"/>
          <ac:spMkLst>
            <pc:docMk/>
            <pc:sldMk cId="1760949319" sldId="271"/>
            <ac:spMk id="6" creationId="{547930E8-3DBA-3DC1-1764-6BAEC235F50B}"/>
          </ac:spMkLst>
        </pc:spChg>
        <pc:spChg chg="add mod">
          <ac:chgData name="Jesse Richardville" userId="aa3fff267851e816" providerId="LiveId" clId="{202F20D4-4DC3-40EA-805B-ACF21F659EA2}" dt="2023-01-10T16:35:23.156" v="1374" actId="255"/>
          <ac:spMkLst>
            <pc:docMk/>
            <pc:sldMk cId="1760949319" sldId="271"/>
            <ac:spMk id="7" creationId="{E071C2FB-A0B6-4F9F-ED8E-06507A44AD69}"/>
          </ac:spMkLst>
        </pc:spChg>
      </pc:sldChg>
      <pc:sldChg chg="modSp add mod">
        <pc:chgData name="Jesse Richardville" userId="aa3fff267851e816" providerId="LiveId" clId="{202F20D4-4DC3-40EA-805B-ACF21F659EA2}" dt="2023-01-10T16:36:15.836" v="1377" actId="20577"/>
        <pc:sldMkLst>
          <pc:docMk/>
          <pc:sldMk cId="4223236845" sldId="272"/>
        </pc:sldMkLst>
        <pc:spChg chg="mod">
          <ac:chgData name="Jesse Richardville" userId="aa3fff267851e816" providerId="LiveId" clId="{202F20D4-4DC3-40EA-805B-ACF21F659EA2}" dt="2023-01-10T16:36:15.836" v="1377" actId="20577"/>
          <ac:spMkLst>
            <pc:docMk/>
            <pc:sldMk cId="4223236845" sldId="272"/>
            <ac:spMk id="7" creationId="{E071C2FB-A0B6-4F9F-ED8E-06507A44AD69}"/>
          </ac:spMkLst>
        </pc:spChg>
      </pc:sldChg>
      <pc:sldChg chg="modSp add mod">
        <pc:chgData name="Jesse Richardville" userId="aa3fff267851e816" providerId="LiveId" clId="{202F20D4-4DC3-40EA-805B-ACF21F659EA2}" dt="2023-01-10T16:37:10.985" v="1380" actId="20577"/>
        <pc:sldMkLst>
          <pc:docMk/>
          <pc:sldMk cId="2447962444" sldId="273"/>
        </pc:sldMkLst>
        <pc:spChg chg="mod">
          <ac:chgData name="Jesse Richardville" userId="aa3fff267851e816" providerId="LiveId" clId="{202F20D4-4DC3-40EA-805B-ACF21F659EA2}" dt="2023-01-10T16:37:10.985" v="1380" actId="20577"/>
          <ac:spMkLst>
            <pc:docMk/>
            <pc:sldMk cId="2447962444" sldId="273"/>
            <ac:spMk id="7" creationId="{E071C2FB-A0B6-4F9F-ED8E-06507A44AD69}"/>
          </ac:spMkLst>
        </pc:spChg>
      </pc:sldChg>
      <pc:sldChg chg="modSp add mod">
        <pc:chgData name="Jesse Richardville" userId="aa3fff267851e816" providerId="LiveId" clId="{202F20D4-4DC3-40EA-805B-ACF21F659EA2}" dt="2023-01-10T16:37:29.920" v="1382"/>
        <pc:sldMkLst>
          <pc:docMk/>
          <pc:sldMk cId="2263624248" sldId="274"/>
        </pc:sldMkLst>
        <pc:spChg chg="mod">
          <ac:chgData name="Jesse Richardville" userId="aa3fff267851e816" providerId="LiveId" clId="{202F20D4-4DC3-40EA-805B-ACF21F659EA2}" dt="2023-01-10T16:37:29.920" v="1382"/>
          <ac:spMkLst>
            <pc:docMk/>
            <pc:sldMk cId="2263624248" sldId="274"/>
            <ac:spMk id="7" creationId="{E071C2FB-A0B6-4F9F-ED8E-06507A44AD69}"/>
          </ac:spMkLst>
        </pc:spChg>
      </pc:sldChg>
      <pc:sldChg chg="modSp add mod">
        <pc:chgData name="Jesse Richardville" userId="aa3fff267851e816" providerId="LiveId" clId="{202F20D4-4DC3-40EA-805B-ACF21F659EA2}" dt="2023-01-10T16:38:12.679" v="1401" actId="20577"/>
        <pc:sldMkLst>
          <pc:docMk/>
          <pc:sldMk cId="4028093934" sldId="275"/>
        </pc:sldMkLst>
        <pc:spChg chg="mod">
          <ac:chgData name="Jesse Richardville" userId="aa3fff267851e816" providerId="LiveId" clId="{202F20D4-4DC3-40EA-805B-ACF21F659EA2}" dt="2023-01-10T16:38:12.679" v="1401" actId="20577"/>
          <ac:spMkLst>
            <pc:docMk/>
            <pc:sldMk cId="4028093934" sldId="275"/>
            <ac:spMk id="7" creationId="{E071C2FB-A0B6-4F9F-ED8E-06507A44AD69}"/>
          </ac:spMkLst>
        </pc:spChg>
      </pc:sldChg>
      <pc:sldChg chg="modSp add mod">
        <pc:chgData name="Jesse Richardville" userId="aa3fff267851e816" providerId="LiveId" clId="{202F20D4-4DC3-40EA-805B-ACF21F659EA2}" dt="2023-01-11T05:49:43.084" v="3965"/>
        <pc:sldMkLst>
          <pc:docMk/>
          <pc:sldMk cId="3220301408" sldId="276"/>
        </pc:sldMkLst>
        <pc:spChg chg="mod">
          <ac:chgData name="Jesse Richardville" userId="aa3fff267851e816" providerId="LiveId" clId="{202F20D4-4DC3-40EA-805B-ACF21F659EA2}" dt="2023-01-11T05:49:43.084" v="3965"/>
          <ac:spMkLst>
            <pc:docMk/>
            <pc:sldMk cId="3220301408" sldId="276"/>
            <ac:spMk id="7" creationId="{E071C2FB-A0B6-4F9F-ED8E-06507A44AD69}"/>
          </ac:spMkLst>
        </pc:spChg>
      </pc:sldChg>
      <pc:sldChg chg="modSp add mod ord">
        <pc:chgData name="Jesse Richardville" userId="aa3fff267851e816" providerId="LiveId" clId="{202F20D4-4DC3-40EA-805B-ACF21F659EA2}" dt="2023-01-12T00:35:54.472" v="5269" actId="20577"/>
        <pc:sldMkLst>
          <pc:docMk/>
          <pc:sldMk cId="1716957106" sldId="277"/>
        </pc:sldMkLst>
        <pc:spChg chg="mod">
          <ac:chgData name="Jesse Richardville" userId="aa3fff267851e816" providerId="LiveId" clId="{202F20D4-4DC3-40EA-805B-ACF21F659EA2}" dt="2023-01-12T00:28:42.401" v="4949" actId="20577"/>
          <ac:spMkLst>
            <pc:docMk/>
            <pc:sldMk cId="1716957106" sldId="277"/>
            <ac:spMk id="2" creationId="{30A86AAC-3E0F-298B-93BD-1BC8FBCDBA6F}"/>
          </ac:spMkLst>
        </pc:spChg>
        <pc:spChg chg="mod">
          <ac:chgData name="Jesse Richardville" userId="aa3fff267851e816" providerId="LiveId" clId="{202F20D4-4DC3-40EA-805B-ACF21F659EA2}" dt="2023-01-12T00:35:54.472" v="5269" actId="20577"/>
          <ac:spMkLst>
            <pc:docMk/>
            <pc:sldMk cId="1716957106" sldId="277"/>
            <ac:spMk id="3" creationId="{3AEB41D8-D7CE-3910-B53D-114000332FE5}"/>
          </ac:spMkLst>
        </pc:spChg>
      </pc:sldChg>
      <pc:sldChg chg="modSp add mod ord">
        <pc:chgData name="Jesse Richardville" userId="aa3fff267851e816" providerId="LiveId" clId="{202F20D4-4DC3-40EA-805B-ACF21F659EA2}" dt="2023-01-12T00:38:57.935" v="5378" actId="20577"/>
        <pc:sldMkLst>
          <pc:docMk/>
          <pc:sldMk cId="1613939473" sldId="278"/>
        </pc:sldMkLst>
        <pc:spChg chg="mod">
          <ac:chgData name="Jesse Richardville" userId="aa3fff267851e816" providerId="LiveId" clId="{202F20D4-4DC3-40EA-805B-ACF21F659EA2}" dt="2023-01-12T00:36:33.467" v="5270"/>
          <ac:spMkLst>
            <pc:docMk/>
            <pc:sldMk cId="1613939473" sldId="278"/>
            <ac:spMk id="2" creationId="{30A86AAC-3E0F-298B-93BD-1BC8FBCDBA6F}"/>
          </ac:spMkLst>
        </pc:spChg>
        <pc:spChg chg="mod">
          <ac:chgData name="Jesse Richardville" userId="aa3fff267851e816" providerId="LiveId" clId="{202F20D4-4DC3-40EA-805B-ACF21F659EA2}" dt="2023-01-12T00:38:57.935" v="5378" actId="20577"/>
          <ac:spMkLst>
            <pc:docMk/>
            <pc:sldMk cId="1613939473" sldId="278"/>
            <ac:spMk id="3" creationId="{3AEB41D8-D7CE-3910-B53D-114000332FE5}"/>
          </ac:spMkLst>
        </pc:spChg>
      </pc:sldChg>
      <pc:sldChg chg="modSp add mod">
        <pc:chgData name="Jesse Richardville" userId="aa3fff267851e816" providerId="LiveId" clId="{202F20D4-4DC3-40EA-805B-ACF21F659EA2}" dt="2023-01-12T15:04:14.933" v="5826" actId="20577"/>
        <pc:sldMkLst>
          <pc:docMk/>
          <pc:sldMk cId="2837890604" sldId="279"/>
        </pc:sldMkLst>
        <pc:spChg chg="mod">
          <ac:chgData name="Jesse Richardville" userId="aa3fff267851e816" providerId="LiveId" clId="{202F20D4-4DC3-40EA-805B-ACF21F659EA2}" dt="2023-01-12T00:39:04.962" v="5379"/>
          <ac:spMkLst>
            <pc:docMk/>
            <pc:sldMk cId="2837890604" sldId="279"/>
            <ac:spMk id="2" creationId="{30A86AAC-3E0F-298B-93BD-1BC8FBCDBA6F}"/>
          </ac:spMkLst>
        </pc:spChg>
        <pc:spChg chg="mod">
          <ac:chgData name="Jesse Richardville" userId="aa3fff267851e816" providerId="LiveId" clId="{202F20D4-4DC3-40EA-805B-ACF21F659EA2}" dt="2023-01-12T15:04:14.933" v="5826" actId="20577"/>
          <ac:spMkLst>
            <pc:docMk/>
            <pc:sldMk cId="2837890604" sldId="279"/>
            <ac:spMk id="3" creationId="{3AEB41D8-D7CE-3910-B53D-114000332FE5}"/>
          </ac:spMkLst>
        </pc:spChg>
      </pc:sldChg>
      <pc:sldChg chg="modSp add mod ord">
        <pc:chgData name="Jesse Richardville" userId="aa3fff267851e816" providerId="LiveId" clId="{202F20D4-4DC3-40EA-805B-ACF21F659EA2}" dt="2023-01-12T15:23:41.084" v="6169" actId="20577"/>
        <pc:sldMkLst>
          <pc:docMk/>
          <pc:sldMk cId="1659552028" sldId="280"/>
        </pc:sldMkLst>
        <pc:spChg chg="mod">
          <ac:chgData name="Jesse Richardville" userId="aa3fff267851e816" providerId="LiveId" clId="{202F20D4-4DC3-40EA-805B-ACF21F659EA2}" dt="2023-01-11T05:54:33.693" v="3985"/>
          <ac:spMkLst>
            <pc:docMk/>
            <pc:sldMk cId="1659552028" sldId="280"/>
            <ac:spMk id="2" creationId="{30A86AAC-3E0F-298B-93BD-1BC8FBCDBA6F}"/>
          </ac:spMkLst>
        </pc:spChg>
        <pc:spChg chg="mod">
          <ac:chgData name="Jesse Richardville" userId="aa3fff267851e816" providerId="LiveId" clId="{202F20D4-4DC3-40EA-805B-ACF21F659EA2}" dt="2023-01-12T15:23:41.084" v="6169" actId="20577"/>
          <ac:spMkLst>
            <pc:docMk/>
            <pc:sldMk cId="1659552028" sldId="280"/>
            <ac:spMk id="3" creationId="{3AEB41D8-D7CE-3910-B53D-114000332FE5}"/>
          </ac:spMkLst>
        </pc:spChg>
      </pc:sldChg>
      <pc:sldChg chg="modSp add mod">
        <pc:chgData name="Jesse Richardville" userId="aa3fff267851e816" providerId="LiveId" clId="{202F20D4-4DC3-40EA-805B-ACF21F659EA2}" dt="2023-01-11T05:57:00.551" v="3998" actId="14100"/>
        <pc:sldMkLst>
          <pc:docMk/>
          <pc:sldMk cId="2519628841" sldId="281"/>
        </pc:sldMkLst>
        <pc:spChg chg="mod">
          <ac:chgData name="Jesse Richardville" userId="aa3fff267851e816" providerId="LiveId" clId="{202F20D4-4DC3-40EA-805B-ACF21F659EA2}" dt="2023-01-11T05:56:38.065" v="3996" actId="14100"/>
          <ac:spMkLst>
            <pc:docMk/>
            <pc:sldMk cId="2519628841" sldId="281"/>
            <ac:spMk id="2" creationId="{30A86AAC-3E0F-298B-93BD-1BC8FBCDBA6F}"/>
          </ac:spMkLst>
        </pc:spChg>
        <pc:spChg chg="mod">
          <ac:chgData name="Jesse Richardville" userId="aa3fff267851e816" providerId="LiveId" clId="{202F20D4-4DC3-40EA-805B-ACF21F659EA2}" dt="2023-01-11T05:57:00.551" v="3998" actId="14100"/>
          <ac:spMkLst>
            <pc:docMk/>
            <pc:sldMk cId="2519628841" sldId="281"/>
            <ac:spMk id="3" creationId="{3AEB41D8-D7CE-3910-B53D-114000332FE5}"/>
          </ac:spMkLst>
        </pc:spChg>
      </pc:sldChg>
      <pc:sldChg chg="addSp delSp modSp add mod ord">
        <pc:chgData name="Jesse Richardville" userId="aa3fff267851e816" providerId="LiveId" clId="{202F20D4-4DC3-40EA-805B-ACF21F659EA2}" dt="2023-01-11T16:09:42.347" v="4046" actId="14100"/>
        <pc:sldMkLst>
          <pc:docMk/>
          <pc:sldMk cId="868210328" sldId="282"/>
        </pc:sldMkLst>
        <pc:spChg chg="del">
          <ac:chgData name="Jesse Richardville" userId="aa3fff267851e816" providerId="LiveId" clId="{202F20D4-4DC3-40EA-805B-ACF21F659EA2}" dt="2023-01-11T15:41:03.575" v="4002" actId="478"/>
          <ac:spMkLst>
            <pc:docMk/>
            <pc:sldMk cId="868210328" sldId="282"/>
            <ac:spMk id="2" creationId="{C8BC63EE-FC51-E6B7-6503-E5AEC8ADAAE3}"/>
          </ac:spMkLst>
        </pc:spChg>
        <pc:spChg chg="add del mod">
          <ac:chgData name="Jesse Richardville" userId="aa3fff267851e816" providerId="LiveId" clId="{202F20D4-4DC3-40EA-805B-ACF21F659EA2}" dt="2023-01-11T16:06:42.765" v="4038" actId="478"/>
          <ac:spMkLst>
            <pc:docMk/>
            <pc:sldMk cId="868210328" sldId="282"/>
            <ac:spMk id="5" creationId="{F85C89F6-C970-31FD-3E0A-CB4FAD60B6E9}"/>
          </ac:spMkLst>
        </pc:spChg>
        <pc:spChg chg="add del mod">
          <ac:chgData name="Jesse Richardville" userId="aa3fff267851e816" providerId="LiveId" clId="{202F20D4-4DC3-40EA-805B-ACF21F659EA2}" dt="2023-01-11T15:41:06.194" v="4003" actId="478"/>
          <ac:spMkLst>
            <pc:docMk/>
            <pc:sldMk cId="868210328" sldId="282"/>
            <ac:spMk id="6" creationId="{20519647-6309-FF30-121C-3D264D657B05}"/>
          </ac:spMkLst>
        </pc:spChg>
        <pc:graphicFrameChg chg="del mod">
          <ac:chgData name="Jesse Richardville" userId="aa3fff267851e816" providerId="LiveId" clId="{202F20D4-4DC3-40EA-805B-ACF21F659EA2}" dt="2023-01-11T16:09:27.229" v="4043" actId="21"/>
          <ac:graphicFrameMkLst>
            <pc:docMk/>
            <pc:sldMk cId="868210328" sldId="282"/>
            <ac:graphicFrameMk id="4" creationId="{BD2BA3CA-3243-3079-FE3D-56DFDBB586E2}"/>
          </ac:graphicFrameMkLst>
        </pc:graphicFrameChg>
        <pc:graphicFrameChg chg="add mod">
          <ac:chgData name="Jesse Richardville" userId="aa3fff267851e816" providerId="LiveId" clId="{202F20D4-4DC3-40EA-805B-ACF21F659EA2}" dt="2023-01-11T16:09:42.347" v="4046" actId="14100"/>
          <ac:graphicFrameMkLst>
            <pc:docMk/>
            <pc:sldMk cId="868210328" sldId="282"/>
            <ac:graphicFrameMk id="7" creationId="{546DAEFF-7A43-9CDD-6869-BF8C340D5795}"/>
          </ac:graphicFrameMkLst>
        </pc:graphicFrameChg>
      </pc:sldChg>
      <pc:sldChg chg="addSp delSp modSp new mod">
        <pc:chgData name="Jesse Richardville" userId="aa3fff267851e816" providerId="LiveId" clId="{202F20D4-4DC3-40EA-805B-ACF21F659EA2}" dt="2023-01-11T15:56:16.910" v="4016" actId="14100"/>
        <pc:sldMkLst>
          <pc:docMk/>
          <pc:sldMk cId="4097404060" sldId="283"/>
        </pc:sldMkLst>
        <pc:spChg chg="del">
          <ac:chgData name="Jesse Richardville" userId="aa3fff267851e816" providerId="LiveId" clId="{202F20D4-4DC3-40EA-805B-ACF21F659EA2}" dt="2023-01-11T15:55:25.253" v="4012" actId="478"/>
          <ac:spMkLst>
            <pc:docMk/>
            <pc:sldMk cId="4097404060" sldId="283"/>
            <ac:spMk id="2" creationId="{FD862460-8F03-5029-6302-980C11A9ED83}"/>
          </ac:spMkLst>
        </pc:spChg>
        <pc:spChg chg="del">
          <ac:chgData name="Jesse Richardville" userId="aa3fff267851e816" providerId="LiveId" clId="{202F20D4-4DC3-40EA-805B-ACF21F659EA2}" dt="2023-01-11T15:55:27.065" v="4013" actId="478"/>
          <ac:spMkLst>
            <pc:docMk/>
            <pc:sldMk cId="4097404060" sldId="283"/>
            <ac:spMk id="3" creationId="{D4AE61B7-E34C-A871-C272-7774F32AB723}"/>
          </ac:spMkLst>
        </pc:spChg>
        <pc:graphicFrameChg chg="add mod">
          <ac:chgData name="Jesse Richardville" userId="aa3fff267851e816" providerId="LiveId" clId="{202F20D4-4DC3-40EA-805B-ACF21F659EA2}" dt="2023-01-11T15:56:16.910" v="4016" actId="14100"/>
          <ac:graphicFrameMkLst>
            <pc:docMk/>
            <pc:sldMk cId="4097404060" sldId="283"/>
            <ac:graphicFrameMk id="4" creationId="{9D4F2B8A-DD40-056E-96A3-B4133A1B058B}"/>
          </ac:graphicFrameMkLst>
        </pc:graphicFrameChg>
      </pc:sldChg>
      <pc:sldChg chg="new del">
        <pc:chgData name="Jesse Richardville" userId="aa3fff267851e816" providerId="LiveId" clId="{202F20D4-4DC3-40EA-805B-ACF21F659EA2}" dt="2023-01-11T15:56:53.488" v="4019" actId="2696"/>
        <pc:sldMkLst>
          <pc:docMk/>
          <pc:sldMk cId="3637708738" sldId="284"/>
        </pc:sldMkLst>
      </pc:sldChg>
      <pc:sldChg chg="addSp modSp new mod">
        <pc:chgData name="Jesse Richardville" userId="aa3fff267851e816" providerId="LiveId" clId="{202F20D4-4DC3-40EA-805B-ACF21F659EA2}" dt="2023-01-11T15:57:12.206" v="4022" actId="14100"/>
        <pc:sldMkLst>
          <pc:docMk/>
          <pc:sldMk cId="3034351895" sldId="285"/>
        </pc:sldMkLst>
        <pc:graphicFrameChg chg="add mod">
          <ac:chgData name="Jesse Richardville" userId="aa3fff267851e816" providerId="LiveId" clId="{202F20D4-4DC3-40EA-805B-ACF21F659EA2}" dt="2023-01-11T15:57:12.206" v="4022" actId="14100"/>
          <ac:graphicFrameMkLst>
            <pc:docMk/>
            <pc:sldMk cId="3034351895" sldId="285"/>
            <ac:graphicFrameMk id="2" creationId="{F94EA4E3-D47E-7ECE-CB62-BB885589623D}"/>
          </ac:graphicFrameMkLst>
        </pc:graphicFrameChg>
      </pc:sldChg>
      <pc:sldChg chg="addSp modSp new mod">
        <pc:chgData name="Jesse Richardville" userId="aa3fff267851e816" providerId="LiveId" clId="{202F20D4-4DC3-40EA-805B-ACF21F659EA2}" dt="2023-01-11T15:57:55.894" v="4026" actId="14100"/>
        <pc:sldMkLst>
          <pc:docMk/>
          <pc:sldMk cId="3597445295" sldId="286"/>
        </pc:sldMkLst>
        <pc:graphicFrameChg chg="add mod">
          <ac:chgData name="Jesse Richardville" userId="aa3fff267851e816" providerId="LiveId" clId="{202F20D4-4DC3-40EA-805B-ACF21F659EA2}" dt="2023-01-11T15:57:55.894" v="4026" actId="14100"/>
          <ac:graphicFrameMkLst>
            <pc:docMk/>
            <pc:sldMk cId="3597445295" sldId="286"/>
            <ac:graphicFrameMk id="2" creationId="{B32A85AA-CB61-3C9B-54F4-DF62143C1A59}"/>
          </ac:graphicFrameMkLst>
        </pc:graphicFrameChg>
      </pc:sldChg>
      <pc:sldChg chg="addSp modSp new mod">
        <pc:chgData name="Jesse Richardville" userId="aa3fff267851e816" providerId="LiveId" clId="{202F20D4-4DC3-40EA-805B-ACF21F659EA2}" dt="2023-01-11T15:58:32.457" v="4030" actId="14100"/>
        <pc:sldMkLst>
          <pc:docMk/>
          <pc:sldMk cId="3252046175" sldId="287"/>
        </pc:sldMkLst>
        <pc:graphicFrameChg chg="add mod">
          <ac:chgData name="Jesse Richardville" userId="aa3fff267851e816" providerId="LiveId" clId="{202F20D4-4DC3-40EA-805B-ACF21F659EA2}" dt="2023-01-11T15:58:32.457" v="4030" actId="14100"/>
          <ac:graphicFrameMkLst>
            <pc:docMk/>
            <pc:sldMk cId="3252046175" sldId="287"/>
            <ac:graphicFrameMk id="2" creationId="{A18AAA6F-C755-2C27-F26E-7DC9D776BAA0}"/>
          </ac:graphicFrameMkLst>
        </pc:graphicFrameChg>
      </pc:sldChg>
      <pc:sldChg chg="addSp delSp modSp add mod modShow">
        <pc:chgData name="Jesse Richardville" userId="aa3fff267851e816" providerId="LiveId" clId="{202F20D4-4DC3-40EA-805B-ACF21F659EA2}" dt="2023-01-12T17:03:33.686" v="6175" actId="478"/>
        <pc:sldMkLst>
          <pc:docMk/>
          <pc:sldMk cId="3135211716" sldId="288"/>
        </pc:sldMkLst>
        <pc:graphicFrameChg chg="add mod">
          <ac:chgData name="Jesse Richardville" userId="aa3fff267851e816" providerId="LiveId" clId="{202F20D4-4DC3-40EA-805B-ACF21F659EA2}" dt="2023-01-12T16:57:15.245" v="6173"/>
          <ac:graphicFrameMkLst>
            <pc:docMk/>
            <pc:sldMk cId="3135211716" sldId="288"/>
            <ac:graphicFrameMk id="5" creationId="{5028A942-4E8D-4313-65A4-FB6A215AD11D}"/>
          </ac:graphicFrameMkLst>
        </pc:graphicFrameChg>
        <pc:graphicFrameChg chg="add del">
          <ac:chgData name="Jesse Richardville" userId="aa3fff267851e816" providerId="LiveId" clId="{202F20D4-4DC3-40EA-805B-ACF21F659EA2}" dt="2023-01-12T17:03:33.686" v="6175" actId="478"/>
          <ac:graphicFrameMkLst>
            <pc:docMk/>
            <pc:sldMk cId="3135211716" sldId="288"/>
            <ac:graphicFrameMk id="6" creationId="{19864084-3772-F806-CBBB-52780929EDAC}"/>
          </ac:graphicFrameMkLst>
        </pc:graphicFrameChg>
      </pc:sldChg>
      <pc:sldChg chg="add">
        <pc:chgData name="Jesse Richardville" userId="aa3fff267851e816" providerId="LiveId" clId="{202F20D4-4DC3-40EA-805B-ACF21F659EA2}" dt="2023-01-12T00:22:39.306" v="4554" actId="2890"/>
        <pc:sldMkLst>
          <pc:docMk/>
          <pc:sldMk cId="3716941349"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46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0525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635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79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182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867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360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A2730A-859E-B540-ADF3-E97069AD1FDB}" type="datetimeFigureOut">
              <a:rPr lang="en-US" smtClean="0"/>
              <a:t>1/18/2023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96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A2730A-859E-B540-ADF3-E97069AD1FDB}" type="datetimeFigureOut">
              <a:rPr lang="en-US" smtClean="0"/>
              <a:t>1/18/2023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41568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7862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A2730A-859E-B540-ADF3-E97069AD1FDB}" type="datetimeFigureOut">
              <a:rPr lang="en-US" smtClean="0"/>
              <a:t>1/18/2023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05DC9C-C50D-D242-B083-59CEE07163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9381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11/relationships/webextension" Target="../webextensions/webextension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file:///C:\Users\jesse\OneDrive\Documents\R%20docs\Working%20Directory\Cyclistic_case_study\documents\Stage%206.%20Act.txt" TargetMode="External"/><Relationship Id="rId3" Type="http://schemas.openxmlformats.org/officeDocument/2006/relationships/hyperlink" Target="file:///C:\Users\jesse\OneDrive\Documents\R%20docs\Working%20Directory\Cyclistic_case_study\documents\Stage%201.%20Ask.txt" TargetMode="External"/><Relationship Id="rId7" Type="http://schemas.openxmlformats.org/officeDocument/2006/relationships/hyperlink" Target="file:///C:\Users\jesse\OneDrive\Documents\R%20docs\Working%20Directory\Cyclistic_case_study\documents\Stage%205.%20Share.txt" TargetMode="Externa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hyperlink" Target="file:///C:\Users\jesse\OneDrive\Documents\R%20docs\Working%20Directory\Cyclistic_case_study\documents\Stage%204.%20Analyze.txt" TargetMode="External"/><Relationship Id="rId5" Type="http://schemas.openxmlformats.org/officeDocument/2006/relationships/hyperlink" Target="file:///C:\Users\jesse\OneDrive\Documents\R%20docs\Working%20Directory\Cyclistic_case_study\documents\Stage%203.%20Process.txt" TargetMode="External"/><Relationship Id="rId4" Type="http://schemas.openxmlformats.org/officeDocument/2006/relationships/hyperlink" Target="file:///C:\Users\jesse\OneDrive\Documents\R%20docs\Working%20Directory\Cyclistic_case_study\documents\Stage%202.%20Prepare.t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63EE-FC51-E6B7-6503-E5AEC8ADAAE3}"/>
              </a:ext>
            </a:extLst>
          </p:cNvPr>
          <p:cNvSpPr>
            <a:spLocks noGrp="1"/>
          </p:cNvSpPr>
          <p:nvPr>
            <p:ph type="title"/>
          </p:nvPr>
        </p:nvSpPr>
        <p:spPr>
          <a:xfrm>
            <a:off x="838200" y="365125"/>
            <a:ext cx="10515600" cy="2816614"/>
          </a:xfrm>
        </p:spPr>
        <p:txBody>
          <a:bodyPr>
            <a:normAutofit/>
          </a:bodyPr>
          <a:lstStyle/>
          <a:p>
            <a:r>
              <a:rPr lang="en-US" sz="4800" dirty="0"/>
              <a:t>Google Data Analytics Capstone Project: </a:t>
            </a:r>
            <a:r>
              <a:rPr lang="en-US" sz="4800" dirty="0" err="1"/>
              <a:t>Cyclistic</a:t>
            </a:r>
            <a:r>
              <a:rPr lang="en-US" sz="4800" dirty="0"/>
              <a:t> Case Study</a:t>
            </a:r>
          </a:p>
        </p:txBody>
      </p:sp>
      <p:sp>
        <p:nvSpPr>
          <p:cNvPr id="3" name="Content Placeholder 2">
            <a:extLst>
              <a:ext uri="{FF2B5EF4-FFF2-40B4-BE49-F238E27FC236}">
                <a16:creationId xmlns:a16="http://schemas.microsoft.com/office/drawing/2014/main" id="{2DC803DE-6AA3-748A-3CF1-F53A0BFAA7C2}"/>
              </a:ext>
            </a:extLst>
          </p:cNvPr>
          <p:cNvSpPr>
            <a:spLocks noGrp="1"/>
          </p:cNvSpPr>
          <p:nvPr>
            <p:ph idx="1"/>
          </p:nvPr>
        </p:nvSpPr>
        <p:spPr>
          <a:xfrm>
            <a:off x="838200" y="3937517"/>
            <a:ext cx="10515600" cy="2239445"/>
          </a:xfrm>
        </p:spPr>
        <p:txBody>
          <a:bodyPr/>
          <a:lstStyle/>
          <a:p>
            <a:pPr marL="0" indent="0" algn="r">
              <a:buNone/>
            </a:pPr>
            <a:r>
              <a:rPr lang="en-US" dirty="0"/>
              <a:t>Jesse Richardville</a:t>
            </a:r>
          </a:p>
          <a:p>
            <a:pPr marL="0" indent="0" algn="r">
              <a:buNone/>
            </a:pPr>
            <a:r>
              <a:rPr lang="en-US" dirty="0"/>
              <a:t>1/5/2023</a:t>
            </a:r>
          </a:p>
        </p:txBody>
      </p:sp>
    </p:spTree>
    <p:extLst>
      <p:ext uri="{BB962C8B-B14F-4D97-AF65-F5344CB8AC3E}">
        <p14:creationId xmlns:p14="http://schemas.microsoft.com/office/powerpoint/2010/main" val="417766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803DE-6AA3-748A-3CF1-F53A0BFAA7C2}"/>
              </a:ext>
            </a:extLst>
          </p:cNvPr>
          <p:cNvSpPr>
            <a:spLocks noGrp="1"/>
          </p:cNvSpPr>
          <p:nvPr>
            <p:ph idx="1"/>
          </p:nvPr>
        </p:nvSpPr>
        <p:spPr>
          <a:xfrm>
            <a:off x="838200" y="3937517"/>
            <a:ext cx="10515600" cy="2239445"/>
          </a:xfrm>
        </p:spPr>
        <p:txBody>
          <a:bodyPr/>
          <a:lstStyle/>
          <a:p>
            <a:pPr marL="0" indent="0" algn="r">
              <a:buNone/>
            </a:pPr>
            <a:r>
              <a:rPr lang="en-US" dirty="0"/>
              <a:t>Jesse Richardville</a:t>
            </a:r>
          </a:p>
          <a:p>
            <a:pPr marL="0" indent="0" algn="r">
              <a:buNone/>
            </a:pPr>
            <a:r>
              <a:rPr lang="en-US" dirty="0"/>
              <a:t>1/5/2023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Web Viewer">
                <a:extLst>
                  <a:ext uri="{FF2B5EF4-FFF2-40B4-BE49-F238E27FC236}">
                    <a16:creationId xmlns:a16="http://schemas.microsoft.com/office/drawing/2014/main" id="{546DAEFF-7A43-9CDD-6869-BF8C340D5795}"/>
                  </a:ext>
                </a:extLst>
              </p:cNvPr>
              <p:cNvGraphicFramePr>
                <a:graphicFrameLocks noGrp="1"/>
              </p:cNvGraphicFramePr>
              <p:nvPr>
                <p:extLst>
                  <p:ext uri="{D42A27DB-BD31-4B8C-83A1-F6EECF244321}">
                    <p14:modId xmlns:p14="http://schemas.microsoft.com/office/powerpoint/2010/main" val="75182084"/>
                  </p:ext>
                </p:extLst>
              </p:nvPr>
            </p:nvGraphicFramePr>
            <p:xfrm>
              <a:off x="513182" y="214604"/>
              <a:ext cx="11131421" cy="59623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title="Web Viewer">
                <a:extLst>
                  <a:ext uri="{FF2B5EF4-FFF2-40B4-BE49-F238E27FC236}">
                    <a16:creationId xmlns:a16="http://schemas.microsoft.com/office/drawing/2014/main" id="{546DAEFF-7A43-9CDD-6869-BF8C340D5795}"/>
                  </a:ext>
                </a:extLst>
              </p:cNvPr>
              <p:cNvPicPr>
                <a:picLocks noGrp="1" noRot="1" noChangeAspect="1" noMove="1" noResize="1" noEditPoints="1" noAdjustHandles="1" noChangeArrowheads="1" noChangeShapeType="1"/>
              </p:cNvPicPr>
              <p:nvPr/>
            </p:nvPicPr>
            <p:blipFill>
              <a:blip r:embed="rId3"/>
              <a:stretch>
                <a:fillRect/>
              </a:stretch>
            </p:blipFill>
            <p:spPr>
              <a:xfrm>
                <a:off x="513182" y="214604"/>
                <a:ext cx="11131421" cy="5962358"/>
              </a:xfrm>
              <a:prstGeom prst="rect">
                <a:avLst/>
              </a:prstGeom>
            </p:spPr>
          </p:pic>
        </mc:Fallback>
      </mc:AlternateContent>
    </p:spTree>
    <p:extLst>
      <p:ext uri="{BB962C8B-B14F-4D97-AF65-F5344CB8AC3E}">
        <p14:creationId xmlns:p14="http://schemas.microsoft.com/office/powerpoint/2010/main" val="86821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p:txBody>
          <a:bodyPr/>
          <a:lstStyle/>
          <a:p>
            <a:r>
              <a:rPr lang="en-US" dirty="0"/>
              <a:t>Dashboard Summary &amp; </a:t>
            </a:r>
            <a:br>
              <a:rPr lang="en-US" dirty="0"/>
            </a:br>
            <a:r>
              <a:rPr lang="en-US" dirty="0"/>
              <a:t>Notable insights/findings:</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p:txBody>
          <a:bodyPr>
            <a:normAutofit/>
          </a:bodyPr>
          <a:lstStyle/>
          <a:p>
            <a:r>
              <a:rPr lang="en-US" dirty="0"/>
              <a:t>The top left visual compares total trips taken by members and casual riders against bike type </a:t>
            </a:r>
          </a:p>
          <a:p>
            <a:pPr lvl="1"/>
            <a:r>
              <a:rPr lang="en-US" dirty="0"/>
              <a:t>Member riders do not use docked bikes</a:t>
            </a:r>
          </a:p>
          <a:p>
            <a:r>
              <a:rPr lang="en-US" dirty="0"/>
              <a:t>The top 100 start stations are represented in the tree map</a:t>
            </a:r>
          </a:p>
          <a:p>
            <a:pPr lvl="1"/>
            <a:r>
              <a:rPr lang="en-US" dirty="0"/>
              <a:t>Streeter Dr and Grand Ave was the most popular station for casual riders (54,575 trips), which is close to the lakefront and Navy Pier</a:t>
            </a:r>
          </a:p>
          <a:p>
            <a:pPr lvl="1"/>
            <a:r>
              <a:rPr lang="en-US" dirty="0"/>
              <a:t>Kingsbury St and Kinzie St was the most popular station for members (23,581 trips), which is close to downtown offices/buildings</a:t>
            </a:r>
          </a:p>
          <a:p>
            <a:r>
              <a:rPr lang="en-US" dirty="0"/>
              <a:t>The heatmap shows the location of the stations with use of the interactive tree map (viewable via Power BI with an account)</a:t>
            </a:r>
          </a:p>
          <a:p>
            <a:r>
              <a:rPr lang="en-US" dirty="0"/>
              <a:t>A summary of the start station trip data is given below the heatmap, and is interactive with the other visuals</a:t>
            </a:r>
          </a:p>
          <a:p>
            <a:pPr marL="0" indent="0">
              <a:buNone/>
            </a:pPr>
            <a:endParaRPr lang="en-US" dirty="0"/>
          </a:p>
        </p:txBody>
      </p:sp>
    </p:spTree>
    <p:extLst>
      <p:ext uri="{BB962C8B-B14F-4D97-AF65-F5344CB8AC3E}">
        <p14:creationId xmlns:p14="http://schemas.microsoft.com/office/powerpoint/2010/main" val="171695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9D4F2B8A-DD40-056E-96A3-B4133A1B058B}"/>
                  </a:ext>
                </a:extLst>
              </p:cNvPr>
              <p:cNvGraphicFramePr>
                <a:graphicFrameLocks noGrp="1"/>
              </p:cNvGraphicFramePr>
              <p:nvPr>
                <p:extLst>
                  <p:ext uri="{D42A27DB-BD31-4B8C-83A1-F6EECF244321}">
                    <p14:modId xmlns:p14="http://schemas.microsoft.com/office/powerpoint/2010/main" val="3380164671"/>
                  </p:ext>
                </p:extLst>
              </p:nvPr>
            </p:nvGraphicFramePr>
            <p:xfrm>
              <a:off x="839755" y="438539"/>
              <a:ext cx="10543592" cy="570699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9D4F2B8A-DD40-056E-96A3-B4133A1B058B}"/>
                  </a:ext>
                </a:extLst>
              </p:cNvPr>
              <p:cNvPicPr>
                <a:picLocks noGrp="1" noRot="1" noChangeAspect="1" noMove="1" noResize="1" noEditPoints="1" noAdjustHandles="1" noChangeArrowheads="1" noChangeShapeType="1"/>
              </p:cNvPicPr>
              <p:nvPr/>
            </p:nvPicPr>
            <p:blipFill>
              <a:blip r:embed="rId3"/>
              <a:stretch>
                <a:fillRect/>
              </a:stretch>
            </p:blipFill>
            <p:spPr>
              <a:xfrm>
                <a:off x="839755" y="438539"/>
                <a:ext cx="10543592" cy="5706990"/>
              </a:xfrm>
              <a:prstGeom prst="rect">
                <a:avLst/>
              </a:prstGeom>
            </p:spPr>
          </p:pic>
        </mc:Fallback>
      </mc:AlternateContent>
    </p:spTree>
    <p:extLst>
      <p:ext uri="{BB962C8B-B14F-4D97-AF65-F5344CB8AC3E}">
        <p14:creationId xmlns:p14="http://schemas.microsoft.com/office/powerpoint/2010/main" val="409740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94EA4E3-D47E-7ECE-CB62-BB885589623D}"/>
                  </a:ext>
                </a:extLst>
              </p:cNvPr>
              <p:cNvGraphicFramePr>
                <a:graphicFrameLocks noGrp="1"/>
              </p:cNvGraphicFramePr>
              <p:nvPr>
                <p:extLst>
                  <p:ext uri="{D42A27DB-BD31-4B8C-83A1-F6EECF244321}">
                    <p14:modId xmlns:p14="http://schemas.microsoft.com/office/powerpoint/2010/main" val="1794893862"/>
                  </p:ext>
                </p:extLst>
              </p:nvPr>
            </p:nvGraphicFramePr>
            <p:xfrm>
              <a:off x="671804" y="401216"/>
              <a:ext cx="10814180" cy="57443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F94EA4E3-D47E-7ECE-CB62-BB885589623D}"/>
                  </a:ext>
                </a:extLst>
              </p:cNvPr>
              <p:cNvPicPr>
                <a:picLocks noGrp="1" noRot="1" noChangeAspect="1" noMove="1" noResize="1" noEditPoints="1" noAdjustHandles="1" noChangeArrowheads="1" noChangeShapeType="1"/>
              </p:cNvPicPr>
              <p:nvPr/>
            </p:nvPicPr>
            <p:blipFill>
              <a:blip r:embed="rId3"/>
              <a:stretch>
                <a:fillRect/>
              </a:stretch>
            </p:blipFill>
            <p:spPr>
              <a:xfrm>
                <a:off x="671804" y="401216"/>
                <a:ext cx="10814180" cy="5744313"/>
              </a:xfrm>
              <a:prstGeom prst="rect">
                <a:avLst/>
              </a:prstGeom>
            </p:spPr>
          </p:pic>
        </mc:Fallback>
      </mc:AlternateContent>
    </p:spTree>
    <p:extLst>
      <p:ext uri="{BB962C8B-B14F-4D97-AF65-F5344CB8AC3E}">
        <p14:creationId xmlns:p14="http://schemas.microsoft.com/office/powerpoint/2010/main" val="303435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p:txBody>
          <a:bodyPr/>
          <a:lstStyle/>
          <a:p>
            <a:r>
              <a:rPr lang="en-US" dirty="0"/>
              <a:t>Dashboard Summary &amp; </a:t>
            </a:r>
            <a:br>
              <a:rPr lang="en-US" dirty="0"/>
            </a:br>
            <a:r>
              <a:rPr lang="en-US" dirty="0"/>
              <a:t>Notable insights/findings:</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p:txBody>
          <a:bodyPr>
            <a:normAutofit/>
          </a:bodyPr>
          <a:lstStyle/>
          <a:p>
            <a:r>
              <a:rPr lang="en-US" dirty="0"/>
              <a:t>The interactive Start Stations Map and End Stations Map represent all trips taken and all bike stations. Gradient color and bubble size highlights the popularity of the lakefront, downtown, and tourist locations of Chicago.</a:t>
            </a:r>
          </a:p>
          <a:p>
            <a:r>
              <a:rPr lang="en-US" dirty="0"/>
              <a:t>Many stations south of downtown Chicago are less frequently used, indicating that residential areas bike stations are used less often (assuming the stations are stocked with bikes)</a:t>
            </a:r>
          </a:p>
          <a:p>
            <a:pPr marL="0" indent="0">
              <a:buNone/>
            </a:pPr>
            <a:endParaRPr lang="en-US" dirty="0"/>
          </a:p>
          <a:p>
            <a:endParaRPr lang="en-US" dirty="0"/>
          </a:p>
        </p:txBody>
      </p:sp>
    </p:spTree>
    <p:extLst>
      <p:ext uri="{BB962C8B-B14F-4D97-AF65-F5344CB8AC3E}">
        <p14:creationId xmlns:p14="http://schemas.microsoft.com/office/powerpoint/2010/main" val="161393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B32A85AA-CB61-3C9B-54F4-DF62143C1A59}"/>
                  </a:ext>
                </a:extLst>
              </p:cNvPr>
              <p:cNvGraphicFramePr>
                <a:graphicFrameLocks noGrp="1"/>
              </p:cNvGraphicFramePr>
              <p:nvPr>
                <p:extLst>
                  <p:ext uri="{D42A27DB-BD31-4B8C-83A1-F6EECF244321}">
                    <p14:modId xmlns:p14="http://schemas.microsoft.com/office/powerpoint/2010/main" val="3450463008"/>
                  </p:ext>
                </p:extLst>
              </p:nvPr>
            </p:nvGraphicFramePr>
            <p:xfrm>
              <a:off x="587829" y="429208"/>
              <a:ext cx="11056775" cy="571632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B32A85AA-CB61-3C9B-54F4-DF62143C1A59}"/>
                  </a:ext>
                </a:extLst>
              </p:cNvPr>
              <p:cNvPicPr>
                <a:picLocks noGrp="1" noRot="1" noChangeAspect="1" noMove="1" noResize="1" noEditPoints="1" noAdjustHandles="1" noChangeArrowheads="1" noChangeShapeType="1"/>
              </p:cNvPicPr>
              <p:nvPr/>
            </p:nvPicPr>
            <p:blipFill>
              <a:blip r:embed="rId3"/>
              <a:stretch>
                <a:fillRect/>
              </a:stretch>
            </p:blipFill>
            <p:spPr>
              <a:xfrm>
                <a:off x="587829" y="429208"/>
                <a:ext cx="11056775" cy="5716321"/>
              </a:xfrm>
              <a:prstGeom prst="rect">
                <a:avLst/>
              </a:prstGeom>
            </p:spPr>
          </p:pic>
        </mc:Fallback>
      </mc:AlternateContent>
    </p:spTree>
    <p:extLst>
      <p:ext uri="{BB962C8B-B14F-4D97-AF65-F5344CB8AC3E}">
        <p14:creationId xmlns:p14="http://schemas.microsoft.com/office/powerpoint/2010/main" val="359744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p:txBody>
          <a:bodyPr/>
          <a:lstStyle/>
          <a:p>
            <a:r>
              <a:rPr lang="en-US" dirty="0"/>
              <a:t>Dashboard Summary &amp; </a:t>
            </a:r>
            <a:br>
              <a:rPr lang="en-US" dirty="0"/>
            </a:br>
            <a:r>
              <a:rPr lang="en-US" dirty="0"/>
              <a:t>Notable insights/findings:</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p:txBody>
          <a:bodyPr>
            <a:normAutofit/>
          </a:bodyPr>
          <a:lstStyle/>
          <a:p>
            <a:r>
              <a:rPr lang="en-US" dirty="0"/>
              <a:t>The left visuals represent all trips taken by members (top) and casual riders (bottom) by time of day</a:t>
            </a:r>
          </a:p>
          <a:p>
            <a:pPr lvl="1"/>
            <a:r>
              <a:rPr lang="en-US" dirty="0"/>
              <a:t>Members have two spikes during the day, a morning rush to work (7-9:30am) and evening rush after work (4-7:30pm)</a:t>
            </a:r>
          </a:p>
          <a:p>
            <a:pPr lvl="1"/>
            <a:r>
              <a:rPr lang="en-US" dirty="0"/>
              <a:t>Casual riders have a gradual daily spike peaking 3-7:30pm</a:t>
            </a:r>
          </a:p>
          <a:p>
            <a:r>
              <a:rPr lang="en-US" dirty="0"/>
              <a:t>The top right visual compares members and casual riders against the day of the month to identify trends</a:t>
            </a:r>
          </a:p>
          <a:p>
            <a:r>
              <a:rPr lang="en-US" dirty="0"/>
              <a:t>The bottom right figures compare bike types used by users and the total hours used by month</a:t>
            </a:r>
          </a:p>
          <a:p>
            <a:pPr lvl="1"/>
            <a:r>
              <a:rPr lang="en-US" dirty="0"/>
              <a:t>60% of all users choose classic bikes for rides, 36% of all users choose electric bikes for rides</a:t>
            </a:r>
          </a:p>
          <a:p>
            <a:pPr lvl="1"/>
            <a:r>
              <a:rPr lang="en-US" dirty="0"/>
              <a:t>June was the most popular month for classic bikes, August was the most popular month for electric</a:t>
            </a:r>
          </a:p>
          <a:p>
            <a:endParaRPr lang="en-US" dirty="0"/>
          </a:p>
        </p:txBody>
      </p:sp>
    </p:spTree>
    <p:extLst>
      <p:ext uri="{BB962C8B-B14F-4D97-AF65-F5344CB8AC3E}">
        <p14:creationId xmlns:p14="http://schemas.microsoft.com/office/powerpoint/2010/main" val="283789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A18AAA6F-C755-2C27-F26E-7DC9D776BAA0}"/>
                  </a:ext>
                </a:extLst>
              </p:cNvPr>
              <p:cNvGraphicFramePr>
                <a:graphicFrameLocks noGrp="1"/>
              </p:cNvGraphicFramePr>
              <p:nvPr>
                <p:extLst>
                  <p:ext uri="{D42A27DB-BD31-4B8C-83A1-F6EECF244321}">
                    <p14:modId xmlns:p14="http://schemas.microsoft.com/office/powerpoint/2010/main" val="15088538"/>
                  </p:ext>
                </p:extLst>
              </p:nvPr>
            </p:nvGraphicFramePr>
            <p:xfrm>
              <a:off x="625151" y="438539"/>
              <a:ext cx="10963469" cy="570699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A18AAA6F-C755-2C27-F26E-7DC9D776BAA0}"/>
                  </a:ext>
                </a:extLst>
              </p:cNvPr>
              <p:cNvPicPr>
                <a:picLocks noGrp="1" noRot="1" noChangeAspect="1" noMove="1" noResize="1" noEditPoints="1" noAdjustHandles="1" noChangeArrowheads="1" noChangeShapeType="1"/>
              </p:cNvPicPr>
              <p:nvPr/>
            </p:nvPicPr>
            <p:blipFill>
              <a:blip r:embed="rId3"/>
              <a:stretch>
                <a:fillRect/>
              </a:stretch>
            </p:blipFill>
            <p:spPr>
              <a:xfrm>
                <a:off x="625151" y="438539"/>
                <a:ext cx="10963469" cy="5706990"/>
              </a:xfrm>
              <a:prstGeom prst="rect">
                <a:avLst/>
              </a:prstGeom>
            </p:spPr>
          </p:pic>
        </mc:Fallback>
      </mc:AlternateContent>
    </p:spTree>
    <p:extLst>
      <p:ext uri="{BB962C8B-B14F-4D97-AF65-F5344CB8AC3E}">
        <p14:creationId xmlns:p14="http://schemas.microsoft.com/office/powerpoint/2010/main" val="325204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p:txBody>
          <a:bodyPr>
            <a:normAutofit/>
          </a:bodyPr>
          <a:lstStyle/>
          <a:p>
            <a:r>
              <a:rPr lang="en-US" dirty="0"/>
              <a:t>Members tend to use classic bikes for short work commutes, especially in the evening during the week (Tuesday – Thursday). Casual riders mostly use bikes for longer rides of leisure on weekends.</a:t>
            </a:r>
          </a:p>
          <a:p>
            <a:pPr lvl="1"/>
            <a:r>
              <a:rPr lang="en-US" dirty="0"/>
              <a:t>Different bike types physically available are unknown, so we assume all bike types are always available to any potential user</a:t>
            </a:r>
          </a:p>
          <a:p>
            <a:pPr lvl="1"/>
            <a:r>
              <a:rPr lang="en-US" dirty="0"/>
              <a:t>Classic bikes are used most frequently, docked bikes are used the least</a:t>
            </a:r>
          </a:p>
          <a:p>
            <a:r>
              <a:rPr lang="en-US" dirty="0"/>
              <a:t>Both members and casual riders generally take longer rides on the weekends and shorter rides during the week</a:t>
            </a:r>
          </a:p>
          <a:p>
            <a:r>
              <a:rPr lang="en-US" dirty="0"/>
              <a:t>Members use bikes more consistently throughout the year, while casual riders mostly use bikes during summer months</a:t>
            </a:r>
          </a:p>
          <a:p>
            <a:r>
              <a:rPr lang="en-US" dirty="0"/>
              <a:t>Electric bike use peaked in August with its low in December</a:t>
            </a:r>
          </a:p>
        </p:txBody>
      </p:sp>
    </p:spTree>
    <p:extLst>
      <p:ext uri="{BB962C8B-B14F-4D97-AF65-F5344CB8AC3E}">
        <p14:creationId xmlns:p14="http://schemas.microsoft.com/office/powerpoint/2010/main" val="165955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a:xfrm>
            <a:off x="1138334" y="683553"/>
            <a:ext cx="9758263" cy="967966"/>
          </a:xfrm>
        </p:spPr>
        <p:txBody>
          <a:bodyPr/>
          <a:lstStyle/>
          <a:p>
            <a:r>
              <a:rPr lang="en-US" dirty="0"/>
              <a:t>Recommendations</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a:xfrm>
            <a:off x="1138334" y="1866122"/>
            <a:ext cx="10215466" cy="4785374"/>
          </a:xfrm>
        </p:spPr>
        <p:txBody>
          <a:bodyPr>
            <a:normAutofit/>
          </a:bodyPr>
          <a:lstStyle/>
          <a:p>
            <a:r>
              <a:rPr lang="en-US" dirty="0"/>
              <a:t>To encourage </a:t>
            </a:r>
            <a:r>
              <a:rPr lang="en-US" dirty="0" err="1"/>
              <a:t>Cyclistic</a:t>
            </a:r>
            <a:r>
              <a:rPr lang="en-US" dirty="0"/>
              <a:t> casual riders to become annual members:</a:t>
            </a:r>
          </a:p>
          <a:p>
            <a:pPr lvl="1"/>
            <a:r>
              <a:rPr lang="en-US" dirty="0"/>
              <a:t>Advertising should be placed near the lakefront and tourist areas of Chicago promoting annual membership and the cost savings associated, particularly during summer months on weekends between 3:00pm-7:30pm</a:t>
            </a:r>
          </a:p>
          <a:p>
            <a:pPr lvl="1"/>
            <a:r>
              <a:rPr lang="en-US" dirty="0"/>
              <a:t>Digital marketing should promote membership benefits of usage during the week for non-member work commuters and trips of leisure for casual riders not commuting to work</a:t>
            </a:r>
          </a:p>
          <a:p>
            <a:pPr lvl="1"/>
            <a:r>
              <a:rPr lang="en-US" dirty="0"/>
              <a:t>Offer membership trials/discounts/promotions for annual memberships during the winter months to increase usage</a:t>
            </a:r>
          </a:p>
          <a:p>
            <a:pPr lvl="1"/>
            <a:r>
              <a:rPr lang="en-US" dirty="0"/>
              <a:t>Increase the price of single-fare and full-day passes during the week in the evenings (between 3:00pm-7:30pm) and on the weekends to encourage casual riders to purchase annual memberships to save money (reverse financial incentive)</a:t>
            </a:r>
          </a:p>
        </p:txBody>
      </p:sp>
    </p:spTree>
    <p:extLst>
      <p:ext uri="{BB962C8B-B14F-4D97-AF65-F5344CB8AC3E}">
        <p14:creationId xmlns:p14="http://schemas.microsoft.com/office/powerpoint/2010/main" val="251962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63EE-FC51-E6B7-6503-E5AEC8ADAAE3}"/>
              </a:ext>
            </a:extLst>
          </p:cNvPr>
          <p:cNvSpPr>
            <a:spLocks noGrp="1"/>
          </p:cNvSpPr>
          <p:nvPr>
            <p:ph type="title"/>
          </p:nvPr>
        </p:nvSpPr>
        <p:spPr>
          <a:xfrm>
            <a:off x="838200" y="365125"/>
            <a:ext cx="10515600" cy="2816614"/>
          </a:xfrm>
        </p:spPr>
        <p:txBody>
          <a:bodyPr>
            <a:normAutofit/>
          </a:bodyPr>
          <a:lstStyle/>
          <a:p>
            <a:r>
              <a:rPr lang="en-US" sz="4800" dirty="0"/>
              <a:t>Google Data Analytics Capstone Project: </a:t>
            </a:r>
            <a:r>
              <a:rPr lang="en-US" sz="4800" dirty="0" err="1"/>
              <a:t>Cyclistic</a:t>
            </a:r>
            <a:r>
              <a:rPr lang="en-US" sz="4800" dirty="0"/>
              <a:t> Case Study</a:t>
            </a:r>
          </a:p>
        </p:txBody>
      </p:sp>
      <p:sp>
        <p:nvSpPr>
          <p:cNvPr id="3" name="Content Placeholder 2">
            <a:extLst>
              <a:ext uri="{FF2B5EF4-FFF2-40B4-BE49-F238E27FC236}">
                <a16:creationId xmlns:a16="http://schemas.microsoft.com/office/drawing/2014/main" id="{2DC803DE-6AA3-748A-3CF1-F53A0BFAA7C2}"/>
              </a:ext>
            </a:extLst>
          </p:cNvPr>
          <p:cNvSpPr>
            <a:spLocks noGrp="1"/>
          </p:cNvSpPr>
          <p:nvPr>
            <p:ph idx="1"/>
          </p:nvPr>
        </p:nvSpPr>
        <p:spPr>
          <a:xfrm>
            <a:off x="838200" y="3937517"/>
            <a:ext cx="10515600" cy="2239445"/>
          </a:xfrm>
        </p:spPr>
        <p:txBody>
          <a:bodyPr/>
          <a:lstStyle/>
          <a:p>
            <a:pPr marL="0" indent="0" algn="r">
              <a:buNone/>
            </a:pPr>
            <a:r>
              <a:rPr lang="en-US" dirty="0"/>
              <a:t>Jesse Richardville</a:t>
            </a:r>
          </a:p>
          <a:p>
            <a:pPr marL="0" indent="0" algn="r">
              <a:buNone/>
            </a:pPr>
            <a:r>
              <a:rPr lang="en-US" dirty="0"/>
              <a:t>1/5/2023</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Web Viewer">
                <a:extLst>
                  <a:ext uri="{FF2B5EF4-FFF2-40B4-BE49-F238E27FC236}">
                    <a16:creationId xmlns:a16="http://schemas.microsoft.com/office/drawing/2014/main" id="{09118090-FC0E-E8B7-2D9C-9D16872A3270}"/>
                  </a:ext>
                </a:extLst>
              </p:cNvPr>
              <p:cNvGraphicFramePr>
                <a:graphicFrameLocks noGrp="1"/>
              </p:cNvGraphicFramePr>
              <p:nvPr/>
            </p:nvGraphicFramePr>
            <p:xfrm>
              <a:off x="1524000" y="857249"/>
              <a:ext cx="9144000"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Web Viewer">
                <a:extLst>
                  <a:ext uri="{FF2B5EF4-FFF2-40B4-BE49-F238E27FC236}">
                    <a16:creationId xmlns:a16="http://schemas.microsoft.com/office/drawing/2014/main" id="{09118090-FC0E-E8B7-2D9C-9D16872A3270}"/>
                  </a:ext>
                </a:extLst>
              </p:cNvPr>
              <p:cNvPicPr>
                <a:picLocks noGrp="1" noRot="1" noChangeAspect="1" noMove="1" noResize="1" noEditPoints="1" noAdjustHandles="1" noChangeArrowheads="1" noChangeShapeType="1"/>
              </p:cNvPicPr>
              <p:nvPr/>
            </p:nvPicPr>
            <p:blipFill>
              <a:blip r:embed="rId3"/>
              <a:stretch>
                <a:fillRect/>
              </a:stretch>
            </p:blipFill>
            <p:spPr>
              <a:xfrm>
                <a:off x="1524000" y="857249"/>
                <a:ext cx="9144000" cy="51435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Power BI Tiles">
                <a:extLst>
                  <a:ext uri="{FF2B5EF4-FFF2-40B4-BE49-F238E27FC236}">
                    <a16:creationId xmlns:a16="http://schemas.microsoft.com/office/drawing/2014/main" id="{5028A942-4E8D-4313-65A4-FB6A215AD11D}"/>
                  </a:ext>
                </a:extLst>
              </p:cNvPr>
              <p:cNvGraphicFramePr>
                <a:graphicFrameLocks noGrp="1"/>
              </p:cNvGraphicFramePr>
              <p:nvPr/>
            </p:nvGraphicFramePr>
            <p:xfrm>
              <a:off x="3238500" y="1283969"/>
              <a:ext cx="5715000" cy="429006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Power BI Tiles">
                <a:extLst>
                  <a:ext uri="{FF2B5EF4-FFF2-40B4-BE49-F238E27FC236}">
                    <a16:creationId xmlns:a16="http://schemas.microsoft.com/office/drawing/2014/main" id="{5028A942-4E8D-4313-65A4-FB6A215AD11D}"/>
                  </a:ext>
                </a:extLst>
              </p:cNvPr>
              <p:cNvPicPr>
                <a:picLocks noGrp="1" noRot="1" noChangeAspect="1" noMove="1" noResize="1" noEditPoints="1" noAdjustHandles="1" noChangeArrowheads="1" noChangeShapeType="1"/>
              </p:cNvPicPr>
              <p:nvPr/>
            </p:nvPicPr>
            <p:blipFill>
              <a:blip r:embed="rId5"/>
              <a:stretch>
                <a:fillRect/>
              </a:stretch>
            </p:blipFill>
            <p:spPr>
              <a:xfrm>
                <a:off x="3238500" y="1283969"/>
                <a:ext cx="5715000" cy="4290060"/>
              </a:xfrm>
              <a:prstGeom prst="rect">
                <a:avLst/>
              </a:prstGeom>
            </p:spPr>
          </p:pic>
        </mc:Fallback>
      </mc:AlternateContent>
    </p:spTree>
    <p:extLst>
      <p:ext uri="{BB962C8B-B14F-4D97-AF65-F5344CB8AC3E}">
        <p14:creationId xmlns:p14="http://schemas.microsoft.com/office/powerpoint/2010/main" val="3135211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E2F1-8C97-D71B-C83B-27B6F919F62D}"/>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06487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4D19-7038-70AC-2AB0-5E0C5B721203}"/>
              </a:ext>
            </a:extLst>
          </p:cNvPr>
          <p:cNvSpPr>
            <a:spLocks noGrp="1"/>
          </p:cNvSpPr>
          <p:nvPr>
            <p:ph type="title"/>
          </p:nvPr>
        </p:nvSpPr>
        <p:spPr>
          <a:xfrm>
            <a:off x="838200" y="365125"/>
            <a:ext cx="10515600" cy="465299"/>
          </a:xfrm>
        </p:spPr>
        <p:txBody>
          <a:bodyPr>
            <a:normAutofit/>
          </a:bodyPr>
          <a:lstStyle/>
          <a:p>
            <a:r>
              <a:rPr lang="en-US" sz="2000" dirty="0" err="1"/>
              <a:t>clean_and_analyze_data</a:t>
            </a:r>
            <a:endParaRPr lang="en-US" sz="2000" dirty="0"/>
          </a:p>
        </p:txBody>
      </p:sp>
      <p:sp>
        <p:nvSpPr>
          <p:cNvPr id="8" name="Content Placeholder 7">
            <a:extLst>
              <a:ext uri="{FF2B5EF4-FFF2-40B4-BE49-F238E27FC236}">
                <a16:creationId xmlns:a16="http://schemas.microsoft.com/office/drawing/2014/main" id="{E0E20C24-6213-37F5-E9EE-681B337BC8AB}"/>
              </a:ext>
            </a:extLst>
          </p:cNvPr>
          <p:cNvSpPr>
            <a:spLocks noGrp="1"/>
          </p:cNvSpPr>
          <p:nvPr>
            <p:ph idx="1"/>
          </p:nvPr>
        </p:nvSpPr>
        <p:spPr>
          <a:xfrm>
            <a:off x="838200" y="830424"/>
            <a:ext cx="10515600" cy="5346539"/>
          </a:xfrm>
        </p:spPr>
        <p:txBody>
          <a:bodyPr>
            <a:normAutofit fontScale="25000" lnSpcReduction="20000"/>
          </a:bodyPr>
          <a:lstStyle/>
          <a:p>
            <a:pPr marL="0" indent="0">
              <a:buNone/>
            </a:pPr>
            <a:r>
              <a:rPr lang="en-US" dirty="0">
                <a:highlight>
                  <a:srgbClr val="FFFF00"/>
                </a:highlight>
              </a:rPr>
              <a:t>title: "Data Cleaning and Analysis"</a:t>
            </a:r>
          </a:p>
          <a:p>
            <a:pPr marL="0" indent="0">
              <a:buNone/>
            </a:pPr>
            <a:r>
              <a:rPr lang="en-US" dirty="0">
                <a:highlight>
                  <a:srgbClr val="FFFF00"/>
                </a:highlight>
              </a:rPr>
              <a:t>author: "Jesse Richardville"</a:t>
            </a:r>
          </a:p>
          <a:p>
            <a:pPr marL="0" indent="0">
              <a:buNone/>
            </a:pPr>
            <a:r>
              <a:rPr lang="en-US" dirty="0">
                <a:highlight>
                  <a:srgbClr val="FFFF00"/>
                </a:highlight>
              </a:rPr>
              <a:t>date: "2023-01-05"</a:t>
            </a:r>
          </a:p>
          <a:p>
            <a:pPr marL="0" indent="0">
              <a:buNone/>
            </a:pPr>
            <a:r>
              <a:rPr lang="en-US" dirty="0">
                <a:highlight>
                  <a:srgbClr val="FFFF00"/>
                </a:highlight>
              </a:rPr>
              <a:t>output: </a:t>
            </a:r>
            <a:r>
              <a:rPr lang="en-US" dirty="0" err="1">
                <a:highlight>
                  <a:srgbClr val="FFFF00"/>
                </a:highlight>
              </a:rPr>
              <a:t>html_document</a:t>
            </a:r>
            <a:endParaRPr lang="en-US" dirty="0">
              <a:highlight>
                <a:srgbClr val="FFFF00"/>
              </a:highlight>
            </a:endParaRPr>
          </a:p>
          <a:p>
            <a:pPr marL="0" indent="0">
              <a:buNone/>
            </a:pPr>
            <a:r>
              <a:rPr lang="en-US" dirty="0">
                <a:highlight>
                  <a:srgbClr val="FFFF00"/>
                </a:highlight>
              </a:rPr>
              <a:t>---</a:t>
            </a:r>
          </a:p>
          <a:p>
            <a:pPr marL="0" indent="0">
              <a:buNone/>
            </a:pPr>
            <a:r>
              <a:rPr lang="en-US" dirty="0">
                <a:highlight>
                  <a:srgbClr val="FFFF00"/>
                </a:highlight>
              </a:rPr>
              <a:t># Document Summary</a:t>
            </a:r>
          </a:p>
          <a:p>
            <a:pPr marL="0" indent="0">
              <a:buNone/>
            </a:pPr>
            <a:r>
              <a:rPr lang="en-US" dirty="0">
                <a:highlight>
                  <a:srgbClr val="FFFF00"/>
                </a:highlight>
              </a:rPr>
              <a:t>Clean and transform the merged </a:t>
            </a:r>
            <a:r>
              <a:rPr lang="en-US" dirty="0" err="1">
                <a:highlight>
                  <a:srgbClr val="FFFF00"/>
                </a:highlight>
              </a:rPr>
              <a:t>Cyclistic</a:t>
            </a:r>
            <a:r>
              <a:rPr lang="en-US" dirty="0">
                <a:highlight>
                  <a:srgbClr val="FFFF00"/>
                </a:highlight>
              </a:rPr>
              <a:t> data (</a:t>
            </a:r>
            <a:r>
              <a:rPr lang="en-US" dirty="0" err="1">
                <a:highlight>
                  <a:srgbClr val="FFFF00"/>
                </a:highlight>
              </a:rPr>
              <a:t>all_data</a:t>
            </a:r>
            <a:r>
              <a:rPr lang="en-US" dirty="0">
                <a:highlight>
                  <a:srgbClr val="FFFF00"/>
                </a:highlight>
              </a:rPr>
              <a:t>) file for analysis using R</a:t>
            </a:r>
          </a:p>
          <a:p>
            <a:pPr marL="0" indent="0">
              <a:buNone/>
            </a:pPr>
            <a:r>
              <a:rPr lang="en-US" dirty="0">
                <a:highlight>
                  <a:srgbClr val="FFFF00"/>
                </a:highlight>
              </a:rPr>
              <a:t>​</a:t>
            </a:r>
          </a:p>
          <a:p>
            <a:pPr marL="0" indent="0">
              <a:buNone/>
            </a:pPr>
            <a:r>
              <a:rPr lang="en-US" dirty="0">
                <a:highlight>
                  <a:srgbClr val="FFFF00"/>
                </a:highlight>
              </a:rPr>
              <a:t>Raw data has been collected by Motivate International Inc, the company operating Divvy - a bike share service across Chicago and Evanston. The license to use this public dataset can be found [here.](https://www.divvybikes.com/data-license-agreement)</a:t>
            </a:r>
          </a:p>
          <a:p>
            <a:pPr marL="0" indent="0">
              <a:buNone/>
            </a:pPr>
            <a:r>
              <a:rPr lang="en-US" dirty="0">
                <a:highlight>
                  <a:srgbClr val="FFFF00"/>
                </a:highlight>
              </a:rPr>
              <a:t>​</a:t>
            </a:r>
          </a:p>
          <a:p>
            <a:pPr marL="0" indent="0">
              <a:buNone/>
            </a:pPr>
            <a:r>
              <a:rPr lang="en-US" dirty="0">
                <a:highlight>
                  <a:srgbClr val="FFFF00"/>
                </a:highlight>
              </a:rPr>
              <a:t>## Upload the merged dataset from the working directory</a:t>
            </a:r>
          </a:p>
          <a:p>
            <a:pPr marL="0" indent="0">
              <a:buNone/>
            </a:pPr>
            <a:r>
              <a:rPr lang="en-US" dirty="0">
                <a:highlight>
                  <a:srgbClr val="FFFF00"/>
                </a:highlight>
              </a:rPr>
              <a:t>```{r setup, include=FALSE}</a:t>
            </a:r>
          </a:p>
          <a:p>
            <a:pPr marL="0" indent="0">
              <a:buNone/>
            </a:pPr>
            <a:r>
              <a:rPr lang="en-US" dirty="0">
                <a:highlight>
                  <a:srgbClr val="FFFF00"/>
                </a:highlight>
              </a:rPr>
              <a:t>library(</a:t>
            </a:r>
            <a:r>
              <a:rPr lang="en-US" dirty="0" err="1">
                <a:highlight>
                  <a:srgbClr val="FFFF00"/>
                </a:highlight>
              </a:rPr>
              <a:t>readr</a:t>
            </a:r>
            <a:r>
              <a:rPr lang="en-US" dirty="0">
                <a:highlight>
                  <a:srgbClr val="FFFF00"/>
                </a:highlight>
              </a:rPr>
              <a:t>)</a:t>
            </a:r>
          </a:p>
          <a:p>
            <a:pPr marL="0" indent="0">
              <a:buNone/>
            </a:pPr>
            <a:r>
              <a:rPr lang="en-US" dirty="0" err="1">
                <a:highlight>
                  <a:srgbClr val="FFFF00"/>
                </a:highlight>
              </a:rPr>
              <a:t>all_bike_trip_merged</a:t>
            </a:r>
            <a:r>
              <a:rPr lang="en-US" dirty="0">
                <a:highlight>
                  <a:srgbClr val="FFFF00"/>
                </a:highlight>
              </a:rPr>
              <a:t> &lt;- </a:t>
            </a:r>
            <a:r>
              <a:rPr lang="en-US" dirty="0" err="1">
                <a:highlight>
                  <a:srgbClr val="FFFF00"/>
                </a:highlight>
              </a:rPr>
              <a:t>read_csv</a:t>
            </a:r>
            <a:r>
              <a:rPr lang="en-US" dirty="0">
                <a:highlight>
                  <a:srgbClr val="FFFF00"/>
                </a:highlight>
              </a:rPr>
              <a:t>("R docs/Working Directory/</a:t>
            </a:r>
            <a:r>
              <a:rPr lang="en-US" dirty="0" err="1">
                <a:highlight>
                  <a:srgbClr val="FFFF00"/>
                </a:highlight>
              </a:rPr>
              <a:t>Cyclistic_case_study</a:t>
            </a:r>
            <a:r>
              <a:rPr lang="en-US" dirty="0">
                <a:highlight>
                  <a:srgbClr val="FFFF00"/>
                </a:highlight>
              </a:rPr>
              <a:t>/data/raw/</a:t>
            </a:r>
            <a:r>
              <a:rPr lang="en-US" dirty="0" err="1">
                <a:highlight>
                  <a:srgbClr val="FFFF00"/>
                </a:highlight>
              </a:rPr>
              <a:t>dirty_bike_data</a:t>
            </a:r>
            <a:r>
              <a:rPr lang="en-US" dirty="0">
                <a:highlight>
                  <a:srgbClr val="FFFF00"/>
                </a:highlight>
              </a:rPr>
              <a:t>/all_bike_trip_merged.csv")</a:t>
            </a:r>
          </a:p>
          <a:p>
            <a:pPr marL="0" indent="0">
              <a:buNone/>
            </a:pPr>
            <a:r>
              <a:rPr lang="en-US" dirty="0">
                <a:highlight>
                  <a:srgbClr val="FFFF00"/>
                </a:highlight>
              </a:rPr>
              <a:t>View(</a:t>
            </a:r>
            <a:r>
              <a:rPr lang="en-US" dirty="0" err="1">
                <a:highlight>
                  <a:srgbClr val="FFFF00"/>
                </a:highlight>
              </a:rPr>
              <a:t>all_bike_trip_merged</a:t>
            </a:r>
            <a:r>
              <a:rPr lang="en-US" dirty="0">
                <a:highlight>
                  <a:srgbClr val="FFFF00"/>
                </a:highlight>
              </a:rPr>
              <a:t>)</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all_bike_trip_merged</a:t>
            </a:r>
            <a:endParaRPr lang="en-US" dirty="0">
              <a:highlight>
                <a:srgbClr val="FFFF00"/>
              </a:highlight>
            </a:endParaRPr>
          </a:p>
          <a:p>
            <a:pPr marL="0" indent="0">
              <a:buNone/>
            </a:pPr>
            <a:r>
              <a:rPr lang="en-US" dirty="0">
                <a:highlight>
                  <a:srgbClr val="FFFF00"/>
                </a:highlight>
              </a:rPr>
              <a:t>```</a:t>
            </a:r>
          </a:p>
          <a:p>
            <a:pPr marL="0" indent="0">
              <a:buNone/>
            </a:pPr>
            <a:endParaRPr lang="en-US" dirty="0">
              <a:highlight>
                <a:srgbClr val="FFFF00"/>
              </a:highlight>
            </a:endParaRPr>
          </a:p>
          <a:p>
            <a:pPr marL="0" indent="0">
              <a:buNone/>
            </a:pPr>
            <a:r>
              <a:rPr lang="en-US" dirty="0">
                <a:highlight>
                  <a:srgbClr val="FFFF00"/>
                </a:highlight>
              </a:rPr>
              <a:t>### Install appropriate packages</a:t>
            </a:r>
          </a:p>
          <a:p>
            <a:pPr marL="0" indent="0">
              <a:buNone/>
            </a:pPr>
            <a:r>
              <a:rPr lang="en-US" dirty="0">
                <a:highlight>
                  <a:srgbClr val="FFFF00"/>
                </a:highlight>
              </a:rPr>
              <a:t>```{r setup, include=FALSE}</a:t>
            </a:r>
          </a:p>
          <a:p>
            <a:pPr marL="0" indent="0">
              <a:buNone/>
            </a:pPr>
            <a:r>
              <a:rPr lang="en-US" dirty="0" err="1">
                <a:highlight>
                  <a:srgbClr val="FFFF00"/>
                </a:highlight>
              </a:rPr>
              <a:t>install.packages</a:t>
            </a:r>
            <a:r>
              <a:rPr lang="en-US" dirty="0">
                <a:highlight>
                  <a:srgbClr val="FFFF00"/>
                </a:highlight>
              </a:rPr>
              <a:t>("</a:t>
            </a:r>
            <a:r>
              <a:rPr lang="en-US" dirty="0" err="1">
                <a:highlight>
                  <a:srgbClr val="FFFF00"/>
                </a:highlight>
              </a:rPr>
              <a:t>tidyverse</a:t>
            </a:r>
            <a:r>
              <a:rPr lang="en-US" dirty="0">
                <a:highlight>
                  <a:srgbClr val="FFFF00"/>
                </a:highlight>
              </a:rPr>
              <a:t>")</a:t>
            </a:r>
          </a:p>
          <a:p>
            <a:pPr marL="0" indent="0">
              <a:buNone/>
            </a:pPr>
            <a:r>
              <a:rPr lang="en-US" dirty="0" err="1">
                <a:highlight>
                  <a:srgbClr val="FFFF00"/>
                </a:highlight>
              </a:rPr>
              <a:t>install.packages</a:t>
            </a:r>
            <a:r>
              <a:rPr lang="en-US" dirty="0">
                <a:highlight>
                  <a:srgbClr val="FFFF00"/>
                </a:highlight>
              </a:rPr>
              <a:t>("</a:t>
            </a:r>
            <a:r>
              <a:rPr lang="en-US" dirty="0" err="1">
                <a:highlight>
                  <a:srgbClr val="FFFF00"/>
                </a:highlight>
              </a:rPr>
              <a:t>lubridate</a:t>
            </a:r>
            <a:r>
              <a:rPr lang="en-US" dirty="0">
                <a:highlight>
                  <a:srgbClr val="FFFF00"/>
                </a:highlight>
              </a:rPr>
              <a:t>")</a:t>
            </a:r>
          </a:p>
          <a:p>
            <a:pPr marL="0" indent="0">
              <a:buNone/>
            </a:pPr>
            <a:r>
              <a:rPr lang="en-US" dirty="0" err="1">
                <a:highlight>
                  <a:srgbClr val="FFFF00"/>
                </a:highlight>
              </a:rPr>
              <a:t>install.packages</a:t>
            </a:r>
            <a:r>
              <a:rPr lang="en-US" dirty="0">
                <a:highlight>
                  <a:srgbClr val="FFFF00"/>
                </a:highlight>
              </a:rPr>
              <a:t>("</a:t>
            </a:r>
            <a:r>
              <a:rPr lang="en-US" dirty="0" err="1">
                <a:highlight>
                  <a:srgbClr val="FFFF00"/>
                </a:highlight>
              </a:rPr>
              <a:t>Magrittr</a:t>
            </a:r>
            <a:r>
              <a:rPr lang="en-US" dirty="0">
                <a:highlight>
                  <a:srgbClr val="FFFF00"/>
                </a:highlight>
              </a:rPr>
              <a:t>")</a:t>
            </a:r>
          </a:p>
          <a:p>
            <a:pPr marL="0" indent="0">
              <a:buNone/>
            </a:pPr>
            <a:r>
              <a:rPr lang="en-US" dirty="0">
                <a:highlight>
                  <a:srgbClr val="FFFF00"/>
                </a:highlight>
              </a:rPr>
              <a:t>library(</a:t>
            </a:r>
            <a:r>
              <a:rPr lang="en-US" dirty="0" err="1">
                <a:highlight>
                  <a:srgbClr val="FFFF00"/>
                </a:highlight>
              </a:rPr>
              <a:t>tidyverse</a:t>
            </a:r>
            <a:r>
              <a:rPr lang="en-US" dirty="0">
                <a:highlight>
                  <a:srgbClr val="FFFF00"/>
                </a:highlight>
              </a:rPr>
              <a:t>)</a:t>
            </a:r>
          </a:p>
          <a:p>
            <a:pPr marL="0" indent="0">
              <a:buNone/>
            </a:pPr>
            <a:r>
              <a:rPr lang="en-US" dirty="0">
                <a:highlight>
                  <a:srgbClr val="FFFF00"/>
                </a:highlight>
              </a:rPr>
              <a:t>library(</a:t>
            </a:r>
            <a:r>
              <a:rPr lang="en-US" dirty="0" err="1">
                <a:highlight>
                  <a:srgbClr val="FFFF00"/>
                </a:highlight>
              </a:rPr>
              <a:t>lubridate</a:t>
            </a:r>
            <a:r>
              <a:rPr lang="en-US" dirty="0">
                <a:highlight>
                  <a:srgbClr val="FFFF00"/>
                </a:highlight>
              </a:rPr>
              <a:t>)</a:t>
            </a:r>
          </a:p>
          <a:p>
            <a:pPr marL="0" indent="0">
              <a:buNone/>
            </a:pPr>
            <a:r>
              <a:rPr lang="en-US" dirty="0">
                <a:highlight>
                  <a:srgbClr val="FFFF00"/>
                </a:highlight>
              </a:rPr>
              <a:t>library(</a:t>
            </a:r>
            <a:r>
              <a:rPr lang="en-US" dirty="0" err="1">
                <a:highlight>
                  <a:srgbClr val="FFFF00"/>
                </a:highlight>
              </a:rPr>
              <a:t>Magrittr</a:t>
            </a:r>
            <a:r>
              <a:rPr lang="en-US" dirty="0">
                <a:highlight>
                  <a:srgbClr val="FFFF00"/>
                </a:highlight>
              </a:rPr>
              <a:t>)</a:t>
            </a:r>
          </a:p>
          <a:p>
            <a:pPr marL="0" indent="0">
              <a:buNone/>
            </a:pPr>
            <a:r>
              <a:rPr lang="en-US" dirty="0">
                <a:highlight>
                  <a:srgbClr val="FFFF00"/>
                </a:highlight>
              </a:rPr>
              <a:t># calculate ride length and add as a new column, </a:t>
            </a:r>
            <a:r>
              <a:rPr lang="en-US" dirty="0" err="1">
                <a:highlight>
                  <a:srgbClr val="FFFF00"/>
                </a:highlight>
              </a:rPr>
              <a:t>ride_time</a:t>
            </a:r>
            <a:endParaRPr lang="en-US" dirty="0">
              <a:highlight>
                <a:srgbClr val="FFFF00"/>
              </a:highlight>
            </a:endParaRPr>
          </a:p>
          <a:p>
            <a:pPr marL="0" indent="0">
              <a:buNone/>
            </a:pPr>
            <a:r>
              <a:rPr lang="en-US" dirty="0" err="1">
                <a:highlight>
                  <a:srgbClr val="FFFF00"/>
                </a:highlight>
              </a:rPr>
              <a:t>all_data$ride_time</a:t>
            </a:r>
            <a:r>
              <a:rPr lang="en-US" dirty="0">
                <a:highlight>
                  <a:srgbClr val="FFFF00"/>
                </a:highlight>
              </a:rPr>
              <a:t> &lt;- </a:t>
            </a:r>
            <a:r>
              <a:rPr lang="en-US" dirty="0" err="1">
                <a:highlight>
                  <a:srgbClr val="FFFF00"/>
                </a:highlight>
              </a:rPr>
              <a:t>difftime</a:t>
            </a:r>
            <a:r>
              <a:rPr lang="en-US" dirty="0">
                <a:highlight>
                  <a:srgbClr val="FFFF00"/>
                </a:highlight>
              </a:rPr>
              <a:t>(</a:t>
            </a:r>
          </a:p>
          <a:p>
            <a:pPr marL="0" indent="0">
              <a:buNone/>
            </a:pPr>
            <a:r>
              <a:rPr lang="en-US" dirty="0">
                <a:highlight>
                  <a:srgbClr val="FFFF00"/>
                </a:highlight>
              </a:rPr>
              <a:t>  </a:t>
            </a:r>
            <a:r>
              <a:rPr lang="en-US" dirty="0" err="1">
                <a:highlight>
                  <a:srgbClr val="FFFF00"/>
                </a:highlight>
              </a:rPr>
              <a:t>all_data$ended_at</a:t>
            </a:r>
            <a:r>
              <a:rPr lang="en-US" dirty="0">
                <a:highlight>
                  <a:srgbClr val="FFFF00"/>
                </a:highlight>
              </a:rPr>
              <a:t>, </a:t>
            </a:r>
          </a:p>
          <a:p>
            <a:pPr marL="0" indent="0">
              <a:buNone/>
            </a:pPr>
            <a:r>
              <a:rPr lang="en-US" dirty="0">
                <a:highlight>
                  <a:srgbClr val="FFFF00"/>
                </a:highlight>
              </a:rPr>
              <a:t>  </a:t>
            </a:r>
            <a:r>
              <a:rPr lang="en-US" dirty="0" err="1">
                <a:highlight>
                  <a:srgbClr val="FFFF00"/>
                </a:highlight>
              </a:rPr>
              <a:t>all_data$started_at</a:t>
            </a:r>
            <a:r>
              <a:rPr lang="en-US" dirty="0">
                <a:highlight>
                  <a:srgbClr val="FFFF00"/>
                </a:highlight>
              </a:rPr>
              <a:t>,</a:t>
            </a:r>
          </a:p>
          <a:p>
            <a:pPr marL="0" indent="0">
              <a:buNone/>
            </a:pPr>
            <a:r>
              <a:rPr lang="en-US" dirty="0">
                <a:highlight>
                  <a:srgbClr val="FFFF00"/>
                </a:highlight>
              </a:rPr>
              <a:t>  units = "secs"</a:t>
            </a:r>
          </a:p>
          <a:p>
            <a:pPr marL="0" indent="0">
              <a:buNone/>
            </a:pPr>
            <a:r>
              <a:rPr lang="en-US" dirty="0">
                <a:highlight>
                  <a:srgbClr val="FFFF00"/>
                </a:highlight>
              </a:rPr>
              <a:t>) </a:t>
            </a:r>
          </a:p>
          <a:p>
            <a:pPr marL="0" indent="0">
              <a:buNone/>
            </a:pPr>
            <a:r>
              <a:rPr lang="en-US" dirty="0">
                <a:highlight>
                  <a:srgbClr val="FFFF00"/>
                </a:highlight>
              </a:rPr>
              <a:t># convert </a:t>
            </a:r>
            <a:r>
              <a:rPr lang="en-US" dirty="0" err="1">
                <a:highlight>
                  <a:srgbClr val="FFFF00"/>
                </a:highlight>
              </a:rPr>
              <a:t>ride_time</a:t>
            </a:r>
            <a:r>
              <a:rPr lang="en-US" dirty="0">
                <a:highlight>
                  <a:srgbClr val="FFFF00"/>
                </a:highlight>
              </a:rPr>
              <a:t> to </a:t>
            </a:r>
            <a:r>
              <a:rPr lang="en-US" dirty="0" err="1">
                <a:highlight>
                  <a:srgbClr val="FFFF00"/>
                </a:highlight>
              </a:rPr>
              <a:t>hms</a:t>
            </a:r>
            <a:r>
              <a:rPr lang="en-US" dirty="0">
                <a:highlight>
                  <a:srgbClr val="FFFF00"/>
                </a:highlight>
              </a:rPr>
              <a:t> for readability</a:t>
            </a:r>
          </a:p>
          <a:p>
            <a:pPr marL="0" indent="0">
              <a:buNone/>
            </a:pPr>
            <a:r>
              <a:rPr lang="en-US" dirty="0">
                <a:highlight>
                  <a:srgbClr val="FFFF00"/>
                </a:highlight>
              </a:rPr>
              <a:t>library(</a:t>
            </a:r>
            <a:r>
              <a:rPr lang="en-US" dirty="0" err="1">
                <a:highlight>
                  <a:srgbClr val="FFFF00"/>
                </a:highlight>
              </a:rPr>
              <a:t>data.table</a:t>
            </a:r>
            <a:r>
              <a:rPr lang="en-US" dirty="0">
                <a:highlight>
                  <a:srgbClr val="FFFF00"/>
                </a:highlight>
              </a:rPr>
              <a:t>)</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 </a:t>
            </a:r>
          </a:p>
          <a:p>
            <a:pPr marL="0" indent="0">
              <a:buNone/>
            </a:pPr>
            <a:r>
              <a:rPr lang="en-US" dirty="0">
                <a:highlight>
                  <a:srgbClr val="FFFF00"/>
                </a:highlight>
              </a:rPr>
              <a:t>  mutate(</a:t>
            </a:r>
            <a:r>
              <a:rPr lang="en-US" dirty="0" err="1">
                <a:highlight>
                  <a:srgbClr val="FFFF00"/>
                </a:highlight>
              </a:rPr>
              <a:t>ride_hms</a:t>
            </a:r>
            <a:r>
              <a:rPr lang="en-US" dirty="0">
                <a:highlight>
                  <a:srgbClr val="FFFF00"/>
                </a:highlight>
              </a:rPr>
              <a:t> = </a:t>
            </a:r>
            <a:r>
              <a:rPr lang="en-US" dirty="0" err="1">
                <a:highlight>
                  <a:srgbClr val="FFFF00"/>
                </a:highlight>
              </a:rPr>
              <a:t>as.ITime</a:t>
            </a:r>
            <a:r>
              <a:rPr lang="en-US" dirty="0">
                <a:highlight>
                  <a:srgbClr val="FFFF00"/>
                </a:highlight>
              </a:rPr>
              <a:t>(</a:t>
            </a:r>
            <a:r>
              <a:rPr lang="en-US" dirty="0" err="1">
                <a:highlight>
                  <a:srgbClr val="FFFF00"/>
                </a:highlight>
              </a:rPr>
              <a:t>hms</a:t>
            </a:r>
            <a:r>
              <a:rPr lang="en-US" dirty="0">
                <a:highlight>
                  <a:srgbClr val="FFFF00"/>
                </a:highlight>
              </a:rPr>
              <a:t>::</a:t>
            </a:r>
            <a:r>
              <a:rPr lang="en-US" dirty="0" err="1">
                <a:highlight>
                  <a:srgbClr val="FFFF00"/>
                </a:highlight>
              </a:rPr>
              <a:t>hms</a:t>
            </a:r>
            <a:r>
              <a:rPr lang="en-US" dirty="0">
                <a:highlight>
                  <a:srgbClr val="FFFF00"/>
                </a:highlight>
              </a:rPr>
              <a:t>(</a:t>
            </a:r>
            <a:r>
              <a:rPr lang="en-US" dirty="0" err="1">
                <a:highlight>
                  <a:srgbClr val="FFFF00"/>
                </a:highlight>
              </a:rPr>
              <a:t>seconds_to_period</a:t>
            </a:r>
            <a:r>
              <a:rPr lang="en-US" dirty="0">
                <a:highlight>
                  <a:srgbClr val="FFFF00"/>
                </a:highlight>
              </a:rPr>
              <a:t>(</a:t>
            </a:r>
            <a:r>
              <a:rPr lang="en-US" dirty="0" err="1">
                <a:highlight>
                  <a:srgbClr val="FFFF00"/>
                </a:highlight>
              </a:rPr>
              <a:t>ride_time</a:t>
            </a:r>
            <a:r>
              <a:rPr lang="en-US" dirty="0">
                <a:highlight>
                  <a:srgbClr val="FFFF00"/>
                </a:highlight>
              </a:rPr>
              <a:t>)))</a:t>
            </a:r>
          </a:p>
          <a:p>
            <a:pPr marL="0" indent="0">
              <a:buNone/>
            </a:pPr>
            <a:r>
              <a:rPr lang="en-US" dirty="0">
                <a:highlight>
                  <a:srgbClr val="FFFF00"/>
                </a:highlight>
              </a:rPr>
              <a:t>  )</a:t>
            </a:r>
          </a:p>
          <a:p>
            <a:pPr marL="0" indent="0">
              <a:buNone/>
            </a:pPr>
            <a:r>
              <a:rPr lang="en-US" dirty="0">
                <a:highlight>
                  <a:srgbClr val="FFFF00"/>
                </a:highlight>
              </a:rPr>
              <a:t># reposition columns in table for order</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 relocate(</a:t>
            </a:r>
            <a:r>
              <a:rPr lang="en-US" dirty="0" err="1">
                <a:highlight>
                  <a:srgbClr val="FFFF00"/>
                </a:highlight>
              </a:rPr>
              <a:t>ride_time</a:t>
            </a:r>
            <a:r>
              <a:rPr lang="en-US" dirty="0">
                <a:highlight>
                  <a:srgbClr val="FFFF00"/>
                </a:highlight>
              </a:rPr>
              <a:t>, .after = </a:t>
            </a:r>
            <a:r>
              <a:rPr lang="en-US" dirty="0" err="1">
                <a:highlight>
                  <a:srgbClr val="FFFF00"/>
                </a:highlight>
              </a:rPr>
              <a:t>ended_at</a:t>
            </a:r>
            <a:r>
              <a:rPr lang="en-US" dirty="0">
                <a:highlight>
                  <a:srgbClr val="FFFF00"/>
                </a:highlight>
              </a:rPr>
              <a:t>)</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 relocate(</a:t>
            </a:r>
            <a:r>
              <a:rPr lang="en-US" dirty="0" err="1">
                <a:highlight>
                  <a:srgbClr val="FFFF00"/>
                </a:highlight>
              </a:rPr>
              <a:t>ride_hms</a:t>
            </a:r>
            <a:r>
              <a:rPr lang="en-US" dirty="0">
                <a:highlight>
                  <a:srgbClr val="FFFF00"/>
                </a:highlight>
              </a:rPr>
              <a:t>, .after = </a:t>
            </a:r>
            <a:r>
              <a:rPr lang="en-US" dirty="0" err="1">
                <a:highlight>
                  <a:srgbClr val="FFFF00"/>
                </a:highlight>
              </a:rPr>
              <a:t>ride_time</a:t>
            </a:r>
            <a:r>
              <a:rPr lang="en-US" dirty="0">
                <a:highlight>
                  <a:srgbClr val="FFFF00"/>
                </a:highlight>
              </a:rPr>
              <a:t>)</a:t>
            </a:r>
          </a:p>
          <a:p>
            <a:pPr marL="0" indent="0">
              <a:buNone/>
            </a:pPr>
            <a:r>
              <a:rPr lang="en-US" dirty="0">
                <a:highlight>
                  <a:srgbClr val="FFFF00"/>
                </a:highlight>
              </a:rPr>
              <a:t># remove rides &lt;60 seconds for outliers/not real rides</a:t>
            </a:r>
          </a:p>
          <a:p>
            <a:pPr marL="0" indent="0">
              <a:buNone/>
            </a:pPr>
            <a:r>
              <a:rPr lang="en-US" dirty="0" err="1">
                <a:highlight>
                  <a:srgbClr val="FFFF00"/>
                </a:highlight>
              </a:rPr>
              <a:t>all_data</a:t>
            </a:r>
            <a:r>
              <a:rPr lang="en-US" dirty="0">
                <a:highlight>
                  <a:srgbClr val="FFFF00"/>
                </a:highlight>
              </a:rPr>
              <a:t> &lt;- arrange(</a:t>
            </a:r>
            <a:r>
              <a:rPr lang="en-US" dirty="0" err="1">
                <a:highlight>
                  <a:srgbClr val="FFFF00"/>
                </a:highlight>
              </a:rPr>
              <a:t>all_data</a:t>
            </a:r>
            <a:r>
              <a:rPr lang="en-US" dirty="0">
                <a:highlight>
                  <a:srgbClr val="FFFF00"/>
                </a:highlight>
              </a:rPr>
              <a:t>, -</a:t>
            </a:r>
            <a:r>
              <a:rPr lang="en-US" dirty="0" err="1">
                <a:highlight>
                  <a:srgbClr val="FFFF00"/>
                </a:highlight>
              </a:rPr>
              <a:t>ride_time</a:t>
            </a:r>
            <a:r>
              <a:rPr lang="en-US" dirty="0">
                <a:highlight>
                  <a:srgbClr val="FFFF00"/>
                </a:highlight>
              </a:rPr>
              <a:t>)</a:t>
            </a:r>
          </a:p>
          <a:p>
            <a:pPr marL="0" indent="0">
              <a:buNone/>
            </a:pPr>
            <a:r>
              <a:rPr lang="en-US" dirty="0" err="1">
                <a:highlight>
                  <a:srgbClr val="FFFF00"/>
                </a:highlight>
              </a:rPr>
              <a:t>all_data</a:t>
            </a:r>
            <a:r>
              <a:rPr lang="en-US" dirty="0">
                <a:highlight>
                  <a:srgbClr val="FFFF00"/>
                </a:highlight>
              </a:rPr>
              <a:t> &lt;- arrange(</a:t>
            </a:r>
            <a:r>
              <a:rPr lang="en-US" dirty="0" err="1">
                <a:highlight>
                  <a:srgbClr val="FFFF00"/>
                </a:highlight>
              </a:rPr>
              <a:t>all_data</a:t>
            </a:r>
            <a:r>
              <a:rPr lang="en-US" dirty="0">
                <a:highlight>
                  <a:srgbClr val="FFFF00"/>
                </a:highlight>
              </a:rPr>
              <a:t>, </a:t>
            </a:r>
            <a:r>
              <a:rPr lang="en-US" dirty="0" err="1">
                <a:highlight>
                  <a:srgbClr val="FFFF00"/>
                </a:highlight>
              </a:rPr>
              <a:t>ride_time</a:t>
            </a:r>
            <a:r>
              <a:rPr lang="en-US" dirty="0">
                <a:highlight>
                  <a:srgbClr val="FFFF00"/>
                </a:highlight>
              </a:rPr>
              <a:t>)</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filter(!(</a:t>
            </a:r>
            <a:r>
              <a:rPr lang="en-US" dirty="0" err="1">
                <a:highlight>
                  <a:srgbClr val="FFFF00"/>
                </a:highlight>
              </a:rPr>
              <a:t>ride_time</a:t>
            </a:r>
            <a:r>
              <a:rPr lang="en-US" dirty="0">
                <a:highlight>
                  <a:srgbClr val="FFFF00"/>
                </a:highlight>
              </a:rPr>
              <a:t> &lt; 60)</a:t>
            </a:r>
          </a:p>
          <a:p>
            <a:pPr marL="0" indent="0">
              <a:buNone/>
            </a:pPr>
            <a:r>
              <a:rPr lang="en-US" dirty="0">
                <a:highlight>
                  <a:srgbClr val="FFFF00"/>
                </a:highlight>
              </a:rPr>
              <a:t>  )</a:t>
            </a:r>
          </a:p>
          <a:p>
            <a:pPr marL="0" indent="0">
              <a:buNone/>
            </a:pPr>
            <a:r>
              <a:rPr lang="en-US" dirty="0">
                <a:highlight>
                  <a:srgbClr val="FFFF00"/>
                </a:highlight>
              </a:rPr>
              <a:t># remove rides &gt;12 hours (43200 seconds) for outliers/not real rides</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filter(!(</a:t>
            </a:r>
            <a:r>
              <a:rPr lang="en-US" dirty="0" err="1">
                <a:highlight>
                  <a:srgbClr val="FFFF00"/>
                </a:highlight>
              </a:rPr>
              <a:t>ride_time</a:t>
            </a:r>
            <a:r>
              <a:rPr lang="en-US" dirty="0">
                <a:highlight>
                  <a:srgbClr val="FFFF00"/>
                </a:highlight>
              </a:rPr>
              <a:t> &gt; 43200)</a:t>
            </a:r>
          </a:p>
          <a:p>
            <a:pPr marL="0" indent="0">
              <a:buNone/>
            </a:pPr>
            <a:r>
              <a:rPr lang="en-US" dirty="0">
                <a:highlight>
                  <a:srgbClr val="FFFF00"/>
                </a:highlight>
              </a:rPr>
              <a:t>  )</a:t>
            </a:r>
          </a:p>
          <a:p>
            <a:pPr marL="0" indent="0">
              <a:buNone/>
            </a:pPr>
            <a:r>
              <a:rPr lang="en-US" dirty="0">
                <a:highlight>
                  <a:srgbClr val="FFFF00"/>
                </a:highlight>
              </a:rPr>
              <a:t># remove rides missing data (without </a:t>
            </a:r>
            <a:r>
              <a:rPr lang="en-US" dirty="0" err="1">
                <a:highlight>
                  <a:srgbClr val="FFFF00"/>
                </a:highlight>
              </a:rPr>
              <a:t>start_station_name</a:t>
            </a:r>
            <a:r>
              <a:rPr lang="en-US" dirty="0">
                <a:highlight>
                  <a:srgbClr val="FFFF00"/>
                </a:highlight>
              </a:rPr>
              <a:t> or </a:t>
            </a:r>
            <a:r>
              <a:rPr lang="en-US" dirty="0" err="1">
                <a:highlight>
                  <a:srgbClr val="FFFF00"/>
                </a:highlight>
              </a:rPr>
              <a:t>end_station_name</a:t>
            </a:r>
            <a:r>
              <a:rPr lang="en-US" dirty="0">
                <a:highlight>
                  <a:srgbClr val="FFFF00"/>
                </a:highlight>
              </a:rPr>
              <a:t>)</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filter(</a:t>
            </a:r>
          </a:p>
          <a:p>
            <a:pPr marL="0" indent="0">
              <a:buNone/>
            </a:pPr>
            <a:r>
              <a:rPr lang="en-US" dirty="0">
                <a:highlight>
                  <a:srgbClr val="FFFF00"/>
                </a:highlight>
              </a:rPr>
              <a:t>    !(is.na(</a:t>
            </a:r>
            <a:r>
              <a:rPr lang="en-US" dirty="0" err="1">
                <a:highlight>
                  <a:srgbClr val="FFFF00"/>
                </a:highlight>
              </a:rPr>
              <a:t>start_station_name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start_station_name</a:t>
            </a:r>
            <a:r>
              <a:rPr lang="en-US" dirty="0">
                <a:highlight>
                  <a:srgbClr val="FFFF00"/>
                </a:highlight>
              </a:rPr>
              <a:t> == "")</a:t>
            </a:r>
          </a:p>
          <a:p>
            <a:pPr marL="0" indent="0">
              <a:buNone/>
            </a:pPr>
            <a:r>
              <a:rPr lang="en-US" dirty="0">
                <a:highlight>
                  <a:srgbClr val="FFFF00"/>
                </a:highlight>
              </a:rPr>
              <a:t>  ) %&gt;% </a:t>
            </a:r>
          </a:p>
          <a:p>
            <a:pPr marL="0" indent="0">
              <a:buNone/>
            </a:pPr>
            <a:r>
              <a:rPr lang="en-US" dirty="0">
                <a:highlight>
                  <a:srgbClr val="FFFF00"/>
                </a:highlight>
              </a:rPr>
              <a:t>  filter(</a:t>
            </a:r>
          </a:p>
          <a:p>
            <a:pPr marL="0" indent="0">
              <a:buNone/>
            </a:pPr>
            <a:r>
              <a:rPr lang="en-US" dirty="0">
                <a:highlight>
                  <a:srgbClr val="FFFF00"/>
                </a:highlight>
              </a:rPr>
              <a:t>    !(is.na(</a:t>
            </a:r>
            <a:r>
              <a:rPr lang="en-US" dirty="0" err="1">
                <a:highlight>
                  <a:srgbClr val="FFFF00"/>
                </a:highlight>
              </a:rPr>
              <a:t>end_station_name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end_station_name</a:t>
            </a:r>
            <a:r>
              <a:rPr lang="en-US" dirty="0">
                <a:highlight>
                  <a:srgbClr val="FFFF00"/>
                </a:highlight>
              </a:rPr>
              <a:t> == "")</a:t>
            </a:r>
          </a:p>
          <a:p>
            <a:pPr marL="0" indent="0">
              <a:buNone/>
            </a:pPr>
            <a:r>
              <a:rPr lang="en-US" dirty="0">
                <a:highlight>
                  <a:srgbClr val="FFFF00"/>
                </a:highlight>
              </a:rPr>
              <a:t>  )</a:t>
            </a:r>
          </a:p>
          <a:p>
            <a:pPr marL="0" indent="0">
              <a:buNone/>
            </a:pPr>
            <a:r>
              <a:rPr lang="en-US" dirty="0">
                <a:highlight>
                  <a:srgbClr val="FFFF00"/>
                </a:highlight>
              </a:rPr>
              <a:t># check for abnormal station names - rides with ALL CAPS or all lower </a:t>
            </a:r>
          </a:p>
          <a:p>
            <a:pPr marL="0" indent="0">
              <a:buNone/>
            </a:pPr>
            <a:r>
              <a:rPr lang="en-US" dirty="0" err="1">
                <a:highlight>
                  <a:srgbClr val="FFFF00"/>
                </a:highlight>
              </a:rPr>
              <a:t>UPPER_lower_station_name_check</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filter(</a:t>
            </a:r>
          </a:p>
          <a:p>
            <a:pPr marL="0" indent="0">
              <a:buNone/>
            </a:pPr>
            <a:r>
              <a:rPr lang="en-US" dirty="0">
                <a:highlight>
                  <a:srgbClr val="FFFF00"/>
                </a:highlight>
              </a:rPr>
              <a:t>    </a:t>
            </a:r>
            <a:r>
              <a:rPr lang="en-US" dirty="0" err="1">
                <a:highlight>
                  <a:srgbClr val="FFFF00"/>
                </a:highlight>
              </a:rPr>
              <a:t>str_detect</a:t>
            </a:r>
            <a:r>
              <a:rPr lang="en-US" dirty="0">
                <a:highlight>
                  <a:srgbClr val="FFFF00"/>
                </a:highlight>
              </a:rPr>
              <a:t>(</a:t>
            </a:r>
            <a:r>
              <a:rPr lang="en-US" dirty="0" err="1">
                <a:highlight>
                  <a:srgbClr val="FFFF00"/>
                </a:highlight>
              </a:rPr>
              <a:t>start_station_name</a:t>
            </a:r>
            <a:r>
              <a:rPr lang="en-US" dirty="0">
                <a:highlight>
                  <a:srgbClr val="FFFF00"/>
                </a:highlight>
              </a:rPr>
              <a:t>, "[:upper:]")</a:t>
            </a:r>
          </a:p>
          <a:p>
            <a:pPr marL="0" indent="0">
              <a:buNone/>
            </a:pPr>
            <a:r>
              <a:rPr lang="en-US" dirty="0">
                <a:highlight>
                  <a:srgbClr val="FFFF00"/>
                </a:highlight>
              </a:rPr>
              <a:t>    &amp; !</a:t>
            </a:r>
            <a:r>
              <a:rPr lang="en-US" dirty="0" err="1">
                <a:highlight>
                  <a:srgbClr val="FFFF00"/>
                </a:highlight>
              </a:rPr>
              <a:t>str_detect</a:t>
            </a:r>
            <a:r>
              <a:rPr lang="en-US" dirty="0">
                <a:highlight>
                  <a:srgbClr val="FFFF00"/>
                </a:highlight>
              </a:rPr>
              <a:t>(</a:t>
            </a:r>
            <a:r>
              <a:rPr lang="en-US" dirty="0" err="1">
                <a:highlight>
                  <a:srgbClr val="FFFF00"/>
                </a:highlight>
              </a:rPr>
              <a:t>start_station_name</a:t>
            </a:r>
            <a:r>
              <a:rPr lang="en-US" dirty="0">
                <a:highlight>
                  <a:srgbClr val="FFFF00"/>
                </a:highlight>
              </a:rPr>
              <a:t>,"[:lower:]")</a:t>
            </a:r>
          </a:p>
          <a:p>
            <a:pPr marL="0" indent="0">
              <a:buNone/>
            </a:pPr>
            <a:r>
              <a:rPr lang="en-US" dirty="0">
                <a:highlight>
                  <a:srgbClr val="FFFF00"/>
                </a:highlight>
              </a:rPr>
              <a:t>  ) %&gt;%</a:t>
            </a:r>
          </a:p>
          <a:p>
            <a:pPr marL="0" indent="0">
              <a:buNone/>
            </a:pPr>
            <a:r>
              <a:rPr lang="en-US" dirty="0">
                <a:highlight>
                  <a:srgbClr val="FFFF00"/>
                </a:highlight>
              </a:rPr>
              <a:t>  </a:t>
            </a:r>
            <a:r>
              <a:rPr lang="en-US" dirty="0" err="1">
                <a:highlight>
                  <a:srgbClr val="FFFF00"/>
                </a:highlight>
              </a:rPr>
              <a:t>group_by</a:t>
            </a:r>
            <a:r>
              <a:rPr lang="en-US" dirty="0">
                <a:highlight>
                  <a:srgbClr val="FFFF00"/>
                </a:highlight>
              </a:rPr>
              <a:t>(</a:t>
            </a:r>
          </a:p>
          <a:p>
            <a:pPr marL="0" indent="0">
              <a:buNone/>
            </a:pPr>
            <a:r>
              <a:rPr lang="en-US" dirty="0">
                <a:highlight>
                  <a:srgbClr val="FFFF00"/>
                </a:highlight>
              </a:rPr>
              <a:t>    </a:t>
            </a:r>
            <a:r>
              <a:rPr lang="en-US" dirty="0" err="1">
                <a:highlight>
                  <a:srgbClr val="FFFF00"/>
                </a:highlight>
              </a:rPr>
              <a:t>start_station_name</a:t>
            </a:r>
            <a:endParaRPr lang="en-US" dirty="0">
              <a:highlight>
                <a:srgbClr val="FFFF00"/>
              </a:highlight>
            </a:endParaRPr>
          </a:p>
          <a:p>
            <a:pPr marL="0" indent="0">
              <a:buNone/>
            </a:pPr>
            <a:r>
              <a:rPr lang="en-US" dirty="0">
                <a:highlight>
                  <a:srgbClr val="FFFF00"/>
                </a:highlight>
              </a:rPr>
              <a:t>  ) %&gt;%</a:t>
            </a:r>
          </a:p>
          <a:p>
            <a:pPr marL="0" indent="0">
              <a:buNone/>
            </a:pPr>
            <a:r>
              <a:rPr lang="en-US" dirty="0">
                <a:highlight>
                  <a:srgbClr val="FFFF00"/>
                </a:highlight>
              </a:rPr>
              <a:t>  count(</a:t>
            </a:r>
          </a:p>
          <a:p>
            <a:pPr marL="0" indent="0">
              <a:buNone/>
            </a:pPr>
            <a:r>
              <a:rPr lang="en-US" dirty="0">
                <a:highlight>
                  <a:srgbClr val="FFFF00"/>
                </a:highlight>
              </a:rPr>
              <a:t>    </a:t>
            </a:r>
            <a:r>
              <a:rPr lang="en-US" dirty="0" err="1">
                <a:highlight>
                  <a:srgbClr val="FFFF00"/>
                </a:highlight>
              </a:rPr>
              <a:t>start_station_name</a:t>
            </a:r>
            <a:endParaRPr lang="en-US" dirty="0">
              <a:highlight>
                <a:srgbClr val="FFFF00"/>
              </a:highlight>
            </a:endParaRPr>
          </a:p>
          <a:p>
            <a:pPr marL="0" indent="0">
              <a:buNone/>
            </a:pPr>
            <a:r>
              <a:rPr lang="en-US" dirty="0">
                <a:highlight>
                  <a:srgbClr val="FFFF00"/>
                </a:highlight>
              </a:rPr>
              <a:t>  )</a:t>
            </a:r>
          </a:p>
          <a:p>
            <a:pPr marL="0" indent="0">
              <a:buNone/>
            </a:pPr>
            <a:r>
              <a:rPr lang="en-US" dirty="0">
                <a:highlight>
                  <a:srgbClr val="FFFF00"/>
                </a:highlight>
              </a:rPr>
              <a:t># one station appeared 4 times with WEST CHI-WATSON, determined legitimate</a:t>
            </a:r>
          </a:p>
          <a:p>
            <a:pPr marL="0" indent="0">
              <a:buNone/>
            </a:pPr>
            <a:r>
              <a:rPr lang="en-US" dirty="0">
                <a:highlight>
                  <a:srgbClr val="FFFF00"/>
                </a:highlight>
              </a:rPr>
              <a:t># check for test data by </a:t>
            </a:r>
            <a:r>
              <a:rPr lang="en-US" dirty="0" err="1">
                <a:highlight>
                  <a:srgbClr val="FFFF00"/>
                </a:highlight>
              </a:rPr>
              <a:t>star_station_name</a:t>
            </a:r>
            <a:endParaRPr lang="en-US" dirty="0">
              <a:highlight>
                <a:srgbClr val="FFFF00"/>
              </a:highlight>
            </a:endParaRPr>
          </a:p>
          <a:p>
            <a:pPr marL="0" indent="0">
              <a:buNone/>
            </a:pPr>
            <a:r>
              <a:rPr lang="en-US" dirty="0">
                <a:highlight>
                  <a:srgbClr val="FFFF00"/>
                </a:highlight>
              </a:rPr>
              <a:t>library(</a:t>
            </a:r>
            <a:r>
              <a:rPr lang="en-US" dirty="0" err="1">
                <a:highlight>
                  <a:srgbClr val="FFFF00"/>
                </a:highlight>
              </a:rPr>
              <a:t>stringr</a:t>
            </a:r>
            <a:r>
              <a:rPr lang="en-US" dirty="0">
                <a:highlight>
                  <a:srgbClr val="FFFF00"/>
                </a:highlight>
              </a:rPr>
              <a:t>)</a:t>
            </a:r>
          </a:p>
          <a:p>
            <a:pPr marL="0" indent="0">
              <a:buNone/>
            </a:pPr>
            <a:r>
              <a:rPr lang="en-US" dirty="0">
                <a:highlight>
                  <a:srgbClr val="FFFF00"/>
                </a:highlight>
              </a:rPr>
              <a:t>Test &lt;- </a:t>
            </a:r>
            <a:r>
              <a:rPr lang="en-US" dirty="0" err="1">
                <a:highlight>
                  <a:srgbClr val="FFFF00"/>
                </a:highlight>
              </a:rPr>
              <a:t>all_data</a:t>
            </a:r>
            <a:r>
              <a:rPr lang="en-US" dirty="0">
                <a:highlight>
                  <a:srgbClr val="FFFF00"/>
                </a:highlight>
              </a:rPr>
              <a:t>[</a:t>
            </a:r>
            <a:r>
              <a:rPr lang="en-US" dirty="0" err="1">
                <a:highlight>
                  <a:srgbClr val="FFFF00"/>
                </a:highlight>
              </a:rPr>
              <a:t>str_detect</a:t>
            </a:r>
            <a:r>
              <a:rPr lang="en-US" dirty="0">
                <a:highlight>
                  <a:srgbClr val="FFFF00"/>
                </a:highlight>
              </a:rPr>
              <a:t>(</a:t>
            </a:r>
            <a:r>
              <a:rPr lang="en-US" dirty="0" err="1">
                <a:highlight>
                  <a:srgbClr val="FFFF00"/>
                </a:highlight>
              </a:rPr>
              <a:t>all_data$start_station_name</a:t>
            </a:r>
            <a:r>
              <a:rPr lang="en-US" dirty="0">
                <a:highlight>
                  <a:srgbClr val="FFFF00"/>
                </a:highlight>
              </a:rPr>
              <a:t>, "Test"), ]</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filter(</a:t>
            </a:r>
          </a:p>
          <a:p>
            <a:pPr marL="0" indent="0">
              <a:buNone/>
            </a:pPr>
            <a:r>
              <a:rPr lang="en-US" dirty="0">
                <a:highlight>
                  <a:srgbClr val="FFFF00"/>
                </a:highlight>
              </a:rPr>
              <a:t>    !(</a:t>
            </a:r>
            <a:r>
              <a:rPr lang="en-US" dirty="0" err="1">
                <a:highlight>
                  <a:srgbClr val="FFFF00"/>
                </a:highlight>
              </a:rPr>
              <a:t>str_detect</a:t>
            </a:r>
            <a:r>
              <a:rPr lang="en-US" dirty="0">
                <a:highlight>
                  <a:srgbClr val="FFFF00"/>
                </a:highlight>
              </a:rPr>
              <a:t>(</a:t>
            </a:r>
            <a:r>
              <a:rPr lang="en-US" dirty="0" err="1">
                <a:highlight>
                  <a:srgbClr val="FFFF00"/>
                </a:highlight>
              </a:rPr>
              <a:t>start_station_name</a:t>
            </a:r>
            <a:r>
              <a:rPr lang="en-US" dirty="0">
                <a:highlight>
                  <a:srgbClr val="FFFF00"/>
                </a:highlight>
              </a:rPr>
              <a:t>, "Test"))</a:t>
            </a:r>
          </a:p>
          <a:p>
            <a:pPr marL="0" indent="0">
              <a:buNone/>
            </a:pPr>
            <a:r>
              <a:rPr lang="en-US" dirty="0">
                <a:highlight>
                  <a:srgbClr val="FFFF00"/>
                </a:highlight>
              </a:rPr>
              <a:t>  )</a:t>
            </a:r>
          </a:p>
          <a:p>
            <a:pPr marL="0" indent="0">
              <a:buNone/>
            </a:pPr>
            <a:r>
              <a:rPr lang="en-US" dirty="0">
                <a:highlight>
                  <a:srgbClr val="FFFF00"/>
                </a:highlight>
              </a:rPr>
              <a:t># removed 1 result containing "Test" in </a:t>
            </a:r>
            <a:r>
              <a:rPr lang="en-US" dirty="0" err="1">
                <a:highlight>
                  <a:srgbClr val="FFFF00"/>
                </a:highlight>
              </a:rPr>
              <a:t>start_station_name</a:t>
            </a:r>
            <a:endParaRPr lang="en-US" dirty="0">
              <a:highlight>
                <a:srgbClr val="FFFF00"/>
              </a:highlight>
            </a:endParaRPr>
          </a:p>
          <a:p>
            <a:pPr marL="0" indent="0">
              <a:buNone/>
            </a:pPr>
            <a:r>
              <a:rPr lang="en-US" dirty="0">
                <a:highlight>
                  <a:srgbClr val="FFFF00"/>
                </a:highlight>
              </a:rPr>
              <a:t># check for duplicates</a:t>
            </a:r>
          </a:p>
          <a:p>
            <a:pPr marL="0" indent="0">
              <a:buNone/>
            </a:pPr>
            <a:r>
              <a:rPr lang="en-US" dirty="0" err="1">
                <a:highlight>
                  <a:srgbClr val="FFFF00"/>
                </a:highlight>
              </a:rPr>
              <a:t>install.packages</a:t>
            </a:r>
            <a:r>
              <a:rPr lang="en-US" dirty="0">
                <a:highlight>
                  <a:srgbClr val="FFFF00"/>
                </a:highlight>
              </a:rPr>
              <a:t>("janitor")</a:t>
            </a:r>
          </a:p>
          <a:p>
            <a:pPr marL="0" indent="0">
              <a:buNone/>
            </a:pPr>
            <a:r>
              <a:rPr lang="en-US" dirty="0">
                <a:highlight>
                  <a:srgbClr val="FFFF00"/>
                </a:highlight>
              </a:rPr>
              <a:t>library(janitor)</a:t>
            </a:r>
          </a:p>
          <a:p>
            <a:pPr marL="0" indent="0">
              <a:buNone/>
            </a:pPr>
            <a:r>
              <a:rPr lang="en-US" dirty="0">
                <a:highlight>
                  <a:srgbClr val="FFFF00"/>
                </a:highlight>
              </a:rPr>
              <a:t>duplicates &lt;- </a:t>
            </a:r>
            <a:r>
              <a:rPr lang="en-US" dirty="0" err="1">
                <a:highlight>
                  <a:srgbClr val="FFFF00"/>
                </a:highlight>
              </a:rPr>
              <a:t>get_dupes</a:t>
            </a:r>
            <a:r>
              <a:rPr lang="en-US" dirty="0">
                <a:highlight>
                  <a:srgbClr val="FFFF00"/>
                </a:highlight>
              </a:rPr>
              <a:t>(</a:t>
            </a:r>
            <a:r>
              <a:rPr lang="en-US" dirty="0" err="1">
                <a:highlight>
                  <a:srgbClr val="FFFF00"/>
                </a:highlight>
              </a:rPr>
              <a:t>all_data</a:t>
            </a:r>
            <a:r>
              <a:rPr lang="en-US" dirty="0">
                <a:highlight>
                  <a:srgbClr val="FFFF00"/>
                </a:highlight>
              </a:rPr>
              <a:t>, </a:t>
            </a:r>
            <a:r>
              <a:rPr lang="en-US" dirty="0" err="1">
                <a:highlight>
                  <a:srgbClr val="FFFF00"/>
                </a:highlight>
              </a:rPr>
              <a:t>ride_id</a:t>
            </a:r>
            <a:r>
              <a:rPr lang="en-US" dirty="0">
                <a:highlight>
                  <a:srgbClr val="FFFF00"/>
                </a:highlight>
              </a:rPr>
              <a:t>)   </a:t>
            </a:r>
          </a:p>
          <a:p>
            <a:pPr marL="0" indent="0">
              <a:buNone/>
            </a:pPr>
            <a:r>
              <a:rPr lang="en-US" dirty="0">
                <a:highlight>
                  <a:srgbClr val="FFFF00"/>
                </a:highlight>
              </a:rPr>
              <a:t>#No variable names specified - using all columns.</a:t>
            </a:r>
          </a:p>
          <a:p>
            <a:pPr marL="0" indent="0">
              <a:buNone/>
            </a:pPr>
            <a:r>
              <a:rPr lang="en-US" dirty="0">
                <a:highlight>
                  <a:srgbClr val="FFFF00"/>
                </a:highlight>
              </a:rPr>
              <a:t># removed unnecessary column (1) from table</a:t>
            </a:r>
          </a:p>
          <a:p>
            <a:pPr marL="0" indent="0">
              <a:buNone/>
            </a:pPr>
            <a:r>
              <a:rPr lang="en-US" dirty="0" err="1">
                <a:highlight>
                  <a:srgbClr val="FFFF00"/>
                </a:highlight>
              </a:rPr>
              <a:t>all_data</a:t>
            </a:r>
            <a:r>
              <a:rPr lang="en-US" dirty="0">
                <a:highlight>
                  <a:srgbClr val="FFFF00"/>
                </a:highlight>
              </a:rPr>
              <a:t> &lt;- </a:t>
            </a:r>
            <a:r>
              <a:rPr lang="en-US" dirty="0" err="1">
                <a:highlight>
                  <a:srgbClr val="FFFF00"/>
                </a:highlight>
              </a:rPr>
              <a:t>all_data</a:t>
            </a:r>
            <a:r>
              <a:rPr lang="en-US" dirty="0">
                <a:highlight>
                  <a:srgbClr val="FFFF00"/>
                </a:highlight>
              </a:rPr>
              <a:t>[, -c(1)]</a:t>
            </a:r>
          </a:p>
          <a:p>
            <a:pPr marL="0" indent="0">
              <a:buNone/>
            </a:pPr>
            <a:r>
              <a:rPr lang="en-US" dirty="0">
                <a:highlight>
                  <a:srgbClr val="FFFF00"/>
                </a:highlight>
              </a:rPr>
              <a:t># check for anomalies by running a summary of the dataset</a:t>
            </a:r>
          </a:p>
          <a:p>
            <a:pPr marL="0" indent="0">
              <a:buNone/>
            </a:pPr>
            <a:r>
              <a:rPr lang="en-US" dirty="0" err="1">
                <a:highlight>
                  <a:srgbClr val="FFFF00"/>
                </a:highlight>
              </a:rPr>
              <a:t>install.packages</a:t>
            </a:r>
            <a:r>
              <a:rPr lang="en-US" dirty="0">
                <a:highlight>
                  <a:srgbClr val="FFFF00"/>
                </a:highlight>
              </a:rPr>
              <a:t>("psych")</a:t>
            </a:r>
          </a:p>
          <a:p>
            <a:pPr marL="0" indent="0">
              <a:buNone/>
            </a:pPr>
            <a:r>
              <a:rPr lang="en-US" dirty="0">
                <a:highlight>
                  <a:srgbClr val="FFFF00"/>
                </a:highlight>
              </a:rPr>
              <a:t>library(psych) </a:t>
            </a:r>
          </a:p>
          <a:p>
            <a:pPr marL="0" indent="0">
              <a:buNone/>
            </a:pPr>
            <a:r>
              <a:rPr lang="en-US" dirty="0">
                <a:highlight>
                  <a:srgbClr val="FFFF00"/>
                </a:highlight>
              </a:rPr>
              <a:t># create summary table</a:t>
            </a:r>
          </a:p>
          <a:p>
            <a:pPr marL="0" indent="0">
              <a:buNone/>
            </a:pPr>
            <a:r>
              <a:rPr lang="en-US" dirty="0">
                <a:highlight>
                  <a:srgbClr val="FFFF00"/>
                </a:highlight>
              </a:rPr>
              <a:t>anomalies &lt;- describe(</a:t>
            </a:r>
            <a:r>
              <a:rPr lang="en-US" dirty="0" err="1">
                <a:highlight>
                  <a:srgbClr val="FFFF00"/>
                </a:highlight>
              </a:rPr>
              <a:t>all_data</a:t>
            </a:r>
            <a:r>
              <a:rPr lang="en-US" dirty="0">
                <a:highlight>
                  <a:srgbClr val="FFFF00"/>
                </a:highlight>
              </a:rPr>
              <a:t>)</a:t>
            </a:r>
          </a:p>
          <a:p>
            <a:pPr marL="0" indent="0">
              <a:buNone/>
            </a:pPr>
            <a:r>
              <a:rPr lang="en-US" dirty="0">
                <a:highlight>
                  <a:srgbClr val="FFFF00"/>
                </a:highlight>
              </a:rPr>
              <a:t># no abnormalities, except there were 7 cases where the </a:t>
            </a:r>
            <a:r>
              <a:rPr lang="en-US" dirty="0" err="1">
                <a:highlight>
                  <a:srgbClr val="FFFF00"/>
                </a:highlight>
              </a:rPr>
              <a:t>end_lat</a:t>
            </a:r>
            <a:r>
              <a:rPr lang="en-US" dirty="0">
                <a:highlight>
                  <a:srgbClr val="FFFF00"/>
                </a:highlight>
              </a:rPr>
              <a:t> and </a:t>
            </a:r>
            <a:r>
              <a:rPr lang="en-US" dirty="0" err="1">
                <a:highlight>
                  <a:srgbClr val="FFFF00"/>
                </a:highlight>
              </a:rPr>
              <a:t>end_lng</a:t>
            </a:r>
            <a:r>
              <a:rPr lang="en-US" dirty="0">
                <a:highlight>
                  <a:srgbClr val="FFFF00"/>
                </a:highlight>
              </a:rPr>
              <a:t> </a:t>
            </a:r>
          </a:p>
          <a:p>
            <a:pPr marL="0" indent="0">
              <a:buNone/>
            </a:pPr>
            <a:r>
              <a:rPr lang="en-US" dirty="0">
                <a:highlight>
                  <a:srgbClr val="FFFF00"/>
                </a:highlight>
              </a:rPr>
              <a:t># were 0 but they had an </a:t>
            </a:r>
            <a:r>
              <a:rPr lang="en-US" dirty="0" err="1">
                <a:highlight>
                  <a:srgbClr val="FFFF00"/>
                </a:highlight>
              </a:rPr>
              <a:t>end_station_name</a:t>
            </a:r>
            <a:r>
              <a:rPr lang="en-US" dirty="0">
                <a:highlight>
                  <a:srgbClr val="FFFF00"/>
                </a:highlight>
              </a:rPr>
              <a:t> and </a:t>
            </a:r>
            <a:r>
              <a:rPr lang="en-US" dirty="0" err="1">
                <a:highlight>
                  <a:srgbClr val="FFFF00"/>
                </a:highlight>
              </a:rPr>
              <a:t>end_station_id</a:t>
            </a:r>
            <a:r>
              <a:rPr lang="en-US" dirty="0">
                <a:highlight>
                  <a:srgbClr val="FFFF00"/>
                </a:highlight>
              </a:rPr>
              <a:t> (were removed)</a:t>
            </a:r>
          </a:p>
          <a:p>
            <a:pPr marL="0" indent="0">
              <a:buNone/>
            </a:pPr>
            <a:r>
              <a:rPr lang="en-US" dirty="0">
                <a:highlight>
                  <a:srgbClr val="FFFF00"/>
                </a:highlight>
              </a:rPr>
              <a:t># check bike types and when they were available</a:t>
            </a:r>
          </a:p>
          <a:p>
            <a:pPr marL="0" indent="0">
              <a:buNone/>
            </a:pPr>
            <a:r>
              <a:rPr lang="en-US" dirty="0">
                <a:highlight>
                  <a:srgbClr val="FFFF00"/>
                </a:highlight>
              </a:rPr>
              <a:t>unique(</a:t>
            </a:r>
            <a:r>
              <a:rPr lang="en-US" dirty="0" err="1">
                <a:highlight>
                  <a:srgbClr val="FFFF00"/>
                </a:highlight>
              </a:rPr>
              <a:t>all_data$rideable_type</a:t>
            </a:r>
            <a:r>
              <a:rPr lang="en-US" dirty="0">
                <a:highlight>
                  <a:srgbClr val="FFFF00"/>
                </a:highlight>
              </a:rPr>
              <a:t>)</a:t>
            </a:r>
          </a:p>
          <a:p>
            <a:pPr marL="0" indent="0">
              <a:buNone/>
            </a:pPr>
            <a:r>
              <a:rPr lang="en-US" dirty="0">
                <a:highlight>
                  <a:srgbClr val="FFFF00"/>
                </a:highlight>
              </a:rPr>
              <a:t>[1] "</a:t>
            </a:r>
            <a:r>
              <a:rPr lang="en-US" dirty="0" err="1">
                <a:highlight>
                  <a:srgbClr val="FFFF00"/>
                </a:highlight>
              </a:rPr>
              <a:t>classic_bike</a:t>
            </a:r>
            <a:r>
              <a:rPr lang="en-US" dirty="0">
                <a:highlight>
                  <a:srgbClr val="FFFF00"/>
                </a:highlight>
              </a:rPr>
              <a:t>"  "</a:t>
            </a:r>
            <a:r>
              <a:rPr lang="en-US" dirty="0" err="1">
                <a:highlight>
                  <a:srgbClr val="FFFF00"/>
                </a:highlight>
              </a:rPr>
              <a:t>electric_bike</a:t>
            </a:r>
            <a:r>
              <a:rPr lang="en-US" dirty="0">
                <a:highlight>
                  <a:srgbClr val="FFFF00"/>
                </a:highlight>
              </a:rPr>
              <a:t>" "</a:t>
            </a:r>
            <a:r>
              <a:rPr lang="en-US" dirty="0" err="1">
                <a:highlight>
                  <a:srgbClr val="FFFF00"/>
                </a:highlight>
              </a:rPr>
              <a:t>docked_bike</a:t>
            </a:r>
            <a:r>
              <a:rPr lang="en-US" dirty="0">
                <a:highlight>
                  <a:srgbClr val="FFFF00"/>
                </a:highlight>
              </a:rPr>
              <a:t>"  </a:t>
            </a:r>
          </a:p>
          <a:p>
            <a:pPr marL="0" indent="0">
              <a:buNone/>
            </a:pPr>
            <a:r>
              <a:rPr lang="en-US" dirty="0" err="1">
                <a:highlight>
                  <a:srgbClr val="FFFF00"/>
                </a:highlight>
              </a:rPr>
              <a:t>rideable_type_info</a:t>
            </a:r>
            <a:r>
              <a:rPr lang="en-US" dirty="0">
                <a:highlight>
                  <a:srgbClr val="FFFF00"/>
                </a:highlight>
              </a:rPr>
              <a:t> &lt;-</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mutate(</a:t>
            </a:r>
          </a:p>
          <a:p>
            <a:pPr marL="0" indent="0">
              <a:buNone/>
            </a:pPr>
            <a:r>
              <a:rPr lang="en-US" dirty="0">
                <a:highlight>
                  <a:srgbClr val="FFFF00"/>
                </a:highlight>
              </a:rPr>
              <a:t>    year = year(</a:t>
            </a:r>
            <a:r>
              <a:rPr lang="en-US" dirty="0" err="1">
                <a:highlight>
                  <a:srgbClr val="FFFF00"/>
                </a:highlight>
              </a:rPr>
              <a:t>started_at</a:t>
            </a:r>
            <a:r>
              <a:rPr lang="en-US" dirty="0">
                <a:highlight>
                  <a:srgbClr val="FFFF00"/>
                </a:highlight>
              </a:rPr>
              <a:t>), </a:t>
            </a:r>
          </a:p>
          <a:p>
            <a:pPr marL="0" indent="0">
              <a:buNone/>
            </a:pPr>
            <a:r>
              <a:rPr lang="en-US" dirty="0">
                <a:highlight>
                  <a:srgbClr val="FFFF00"/>
                </a:highlight>
              </a:rPr>
              <a:t>    month = month(</a:t>
            </a:r>
            <a:r>
              <a:rPr lang="en-US" dirty="0" err="1">
                <a:highlight>
                  <a:srgbClr val="FFFF00"/>
                </a:highlight>
              </a:rPr>
              <a:t>started_at</a:t>
            </a:r>
            <a:r>
              <a:rPr lang="en-US" dirty="0">
                <a:highlight>
                  <a:srgbClr val="FFFF00"/>
                </a:highlight>
              </a:rPr>
              <a:t>)</a:t>
            </a:r>
          </a:p>
          <a:p>
            <a:pPr marL="0" indent="0">
              <a:buNone/>
            </a:pPr>
            <a:r>
              <a:rPr lang="en-US" dirty="0">
                <a:highlight>
                  <a:srgbClr val="FFFF00"/>
                </a:highlight>
              </a:rPr>
              <a:t>  ) %&gt;%</a:t>
            </a:r>
          </a:p>
          <a:p>
            <a:pPr marL="0" indent="0">
              <a:buNone/>
            </a:pPr>
            <a:r>
              <a:rPr lang="en-US" dirty="0">
                <a:highlight>
                  <a:srgbClr val="FFFF00"/>
                </a:highlight>
              </a:rPr>
              <a:t>  </a:t>
            </a:r>
            <a:r>
              <a:rPr lang="en-US" dirty="0" err="1">
                <a:highlight>
                  <a:srgbClr val="FFFF00"/>
                </a:highlight>
              </a:rPr>
              <a:t>group_by</a:t>
            </a:r>
            <a:r>
              <a:rPr lang="en-US" dirty="0">
                <a:highlight>
                  <a:srgbClr val="FFFF00"/>
                </a:highlight>
              </a:rPr>
              <a:t>(</a:t>
            </a:r>
          </a:p>
          <a:p>
            <a:pPr marL="0" indent="0">
              <a:buNone/>
            </a:pPr>
            <a:r>
              <a:rPr lang="en-US" dirty="0">
                <a:highlight>
                  <a:srgbClr val="FFFF00"/>
                </a:highlight>
              </a:rPr>
              <a:t>    month, </a:t>
            </a:r>
          </a:p>
          <a:p>
            <a:pPr marL="0" indent="0">
              <a:buNone/>
            </a:pPr>
            <a:r>
              <a:rPr lang="en-US" dirty="0">
                <a:highlight>
                  <a:srgbClr val="FFFF00"/>
                </a:highlight>
              </a:rPr>
              <a:t>    year</a:t>
            </a:r>
          </a:p>
          <a:p>
            <a:pPr marL="0" indent="0">
              <a:buNone/>
            </a:pPr>
            <a:r>
              <a:rPr lang="en-US" dirty="0">
                <a:highlight>
                  <a:srgbClr val="FFFF00"/>
                </a:highlight>
              </a:rPr>
              <a:t>  ) %&gt;%</a:t>
            </a:r>
          </a:p>
          <a:p>
            <a:pPr marL="0" indent="0">
              <a:buNone/>
            </a:pPr>
            <a:r>
              <a:rPr lang="en-US" dirty="0">
                <a:highlight>
                  <a:srgbClr val="FFFF00"/>
                </a:highlight>
              </a:rPr>
              <a:t>  select(</a:t>
            </a:r>
          </a:p>
          <a:p>
            <a:pPr marL="0" indent="0">
              <a:buNone/>
            </a:pPr>
            <a:r>
              <a:rPr lang="en-US" dirty="0">
                <a:highlight>
                  <a:srgbClr val="FFFF00"/>
                </a:highlight>
              </a:rPr>
              <a:t>    </a:t>
            </a:r>
            <a:r>
              <a:rPr lang="en-US" dirty="0" err="1">
                <a:highlight>
                  <a:srgbClr val="FFFF00"/>
                </a:highlight>
              </a:rPr>
              <a:t>rideable_type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member_casual</a:t>
            </a:r>
            <a:r>
              <a:rPr lang="en-US" dirty="0">
                <a:highlight>
                  <a:srgbClr val="FFFF00"/>
                </a:highlight>
              </a:rPr>
              <a:t>,</a:t>
            </a:r>
          </a:p>
          <a:p>
            <a:pPr marL="0" indent="0">
              <a:buNone/>
            </a:pPr>
            <a:r>
              <a:rPr lang="en-US" dirty="0">
                <a:highlight>
                  <a:srgbClr val="FFFF00"/>
                </a:highlight>
              </a:rPr>
              <a:t>    month, </a:t>
            </a:r>
          </a:p>
          <a:p>
            <a:pPr marL="0" indent="0">
              <a:buNone/>
            </a:pPr>
            <a:r>
              <a:rPr lang="en-US" dirty="0">
                <a:highlight>
                  <a:srgbClr val="FFFF00"/>
                </a:highlight>
              </a:rPr>
              <a:t>    year</a:t>
            </a:r>
          </a:p>
          <a:p>
            <a:pPr marL="0" indent="0">
              <a:buNone/>
            </a:pPr>
            <a:r>
              <a:rPr lang="en-US" dirty="0">
                <a:highlight>
                  <a:srgbClr val="FFFF00"/>
                </a:highlight>
              </a:rPr>
              <a:t>  ) %&gt;%</a:t>
            </a:r>
          </a:p>
          <a:p>
            <a:pPr marL="0" indent="0">
              <a:buNone/>
            </a:pPr>
            <a:r>
              <a:rPr lang="en-US" dirty="0">
                <a:highlight>
                  <a:srgbClr val="FFFF00"/>
                </a:highlight>
              </a:rPr>
              <a:t>  count(</a:t>
            </a:r>
          </a:p>
          <a:p>
            <a:pPr marL="0" indent="0">
              <a:buNone/>
            </a:pPr>
            <a:r>
              <a:rPr lang="en-US" dirty="0">
                <a:highlight>
                  <a:srgbClr val="FFFF00"/>
                </a:highlight>
              </a:rPr>
              <a:t>    </a:t>
            </a:r>
            <a:r>
              <a:rPr lang="en-US" dirty="0" err="1">
                <a:highlight>
                  <a:srgbClr val="FFFF00"/>
                </a:highlight>
              </a:rPr>
              <a:t>rideable_type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member_casual</a:t>
            </a:r>
            <a:endParaRPr lang="en-US" dirty="0">
              <a:highlight>
                <a:srgbClr val="FFFF00"/>
              </a:highlight>
            </a:endParaRPr>
          </a:p>
          <a:p>
            <a:pPr marL="0" indent="0">
              <a:buNone/>
            </a:pPr>
            <a:r>
              <a:rPr lang="en-US" dirty="0">
                <a:highlight>
                  <a:srgbClr val="FFFF00"/>
                </a:highlight>
              </a:rPr>
              <a:t>  )</a:t>
            </a:r>
          </a:p>
          <a:p>
            <a:pPr marL="0" indent="0">
              <a:buNone/>
            </a:pPr>
            <a:r>
              <a:rPr lang="en-US" dirty="0">
                <a:highlight>
                  <a:srgbClr val="FFFF00"/>
                </a:highlight>
              </a:rPr>
              <a:t># After filtering the raw data, all data for </a:t>
            </a:r>
            <a:r>
              <a:rPr lang="en-US" dirty="0" err="1">
                <a:highlight>
                  <a:srgbClr val="FFFF00"/>
                </a:highlight>
              </a:rPr>
              <a:t>docked_bike</a:t>
            </a:r>
            <a:r>
              <a:rPr lang="en-US" dirty="0">
                <a:highlight>
                  <a:srgbClr val="FFFF00"/>
                </a:highlight>
              </a:rPr>
              <a:t> is for casual riders.</a:t>
            </a:r>
          </a:p>
          <a:p>
            <a:pPr marL="0" indent="0">
              <a:buNone/>
            </a:pPr>
            <a:r>
              <a:rPr lang="en-US" dirty="0">
                <a:highlight>
                  <a:srgbClr val="FFFF00"/>
                </a:highlight>
              </a:rPr>
              <a:t># Docked bikes are not used by member riders, but I'm not sure why.</a:t>
            </a:r>
          </a:p>
          <a:p>
            <a:pPr marL="0" indent="0">
              <a:buNone/>
            </a:pPr>
            <a:r>
              <a:rPr lang="en-US" dirty="0">
                <a:highlight>
                  <a:srgbClr val="FFFF00"/>
                </a:highlight>
              </a:rPr>
              <a:t># check station names for review</a:t>
            </a:r>
          </a:p>
          <a:p>
            <a:pPr marL="0" indent="0">
              <a:buNone/>
            </a:pPr>
            <a:r>
              <a:rPr lang="en-US" dirty="0" err="1">
                <a:highlight>
                  <a:srgbClr val="FFFF00"/>
                </a:highlight>
              </a:rPr>
              <a:t>station_names</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mutate(</a:t>
            </a:r>
          </a:p>
          <a:p>
            <a:pPr marL="0" indent="0">
              <a:buNone/>
            </a:pPr>
            <a:r>
              <a:rPr lang="en-US" dirty="0">
                <a:highlight>
                  <a:srgbClr val="FFFF00"/>
                </a:highlight>
              </a:rPr>
              <a:t>    year = year(</a:t>
            </a:r>
            <a:r>
              <a:rPr lang="en-US" dirty="0" err="1">
                <a:highlight>
                  <a:srgbClr val="FFFF00"/>
                </a:highlight>
              </a:rPr>
              <a:t>started_at</a:t>
            </a:r>
            <a:r>
              <a:rPr lang="en-US" dirty="0">
                <a:highlight>
                  <a:srgbClr val="FFFF00"/>
                </a:highlight>
              </a:rPr>
              <a:t>), </a:t>
            </a:r>
          </a:p>
          <a:p>
            <a:pPr marL="0" indent="0">
              <a:buNone/>
            </a:pPr>
            <a:r>
              <a:rPr lang="en-US" dirty="0">
                <a:highlight>
                  <a:srgbClr val="FFFF00"/>
                </a:highlight>
              </a:rPr>
              <a:t>    month = month(</a:t>
            </a:r>
            <a:r>
              <a:rPr lang="en-US" dirty="0" err="1">
                <a:highlight>
                  <a:srgbClr val="FFFF00"/>
                </a:highlight>
              </a:rPr>
              <a:t>started_at</a:t>
            </a:r>
            <a:r>
              <a:rPr lang="en-US" dirty="0">
                <a:highlight>
                  <a:srgbClr val="FFFF00"/>
                </a:highlight>
              </a:rPr>
              <a:t>)</a:t>
            </a:r>
          </a:p>
          <a:p>
            <a:pPr marL="0" indent="0">
              <a:buNone/>
            </a:pPr>
            <a:r>
              <a:rPr lang="en-US" dirty="0">
                <a:highlight>
                  <a:srgbClr val="FFFF00"/>
                </a:highlight>
              </a:rPr>
              <a:t>  ) %&gt;%</a:t>
            </a:r>
          </a:p>
          <a:p>
            <a:pPr marL="0" indent="0">
              <a:buNone/>
            </a:pPr>
            <a:r>
              <a:rPr lang="en-US" dirty="0">
                <a:highlight>
                  <a:srgbClr val="FFFF00"/>
                </a:highlight>
              </a:rPr>
              <a:t>  </a:t>
            </a:r>
            <a:r>
              <a:rPr lang="en-US" dirty="0" err="1">
                <a:highlight>
                  <a:srgbClr val="FFFF00"/>
                </a:highlight>
              </a:rPr>
              <a:t>group_by</a:t>
            </a:r>
            <a:r>
              <a:rPr lang="en-US" dirty="0">
                <a:highlight>
                  <a:srgbClr val="FFFF00"/>
                </a:highlight>
              </a:rPr>
              <a:t>(</a:t>
            </a:r>
          </a:p>
          <a:p>
            <a:pPr marL="0" indent="0">
              <a:buNone/>
            </a:pPr>
            <a:r>
              <a:rPr lang="en-US" dirty="0">
                <a:highlight>
                  <a:srgbClr val="FFFF00"/>
                </a:highlight>
              </a:rPr>
              <a:t>    month, </a:t>
            </a:r>
          </a:p>
          <a:p>
            <a:pPr marL="0" indent="0">
              <a:buNone/>
            </a:pPr>
            <a:r>
              <a:rPr lang="en-US" dirty="0">
                <a:highlight>
                  <a:srgbClr val="FFFF00"/>
                </a:highlight>
              </a:rPr>
              <a:t>    year</a:t>
            </a:r>
          </a:p>
          <a:p>
            <a:pPr marL="0" indent="0">
              <a:buNone/>
            </a:pPr>
            <a:r>
              <a:rPr lang="en-US" dirty="0">
                <a:highlight>
                  <a:srgbClr val="FFFF00"/>
                </a:highlight>
              </a:rPr>
              <a:t>  ) %&gt;%</a:t>
            </a:r>
          </a:p>
          <a:p>
            <a:pPr marL="0" indent="0">
              <a:buNone/>
            </a:pPr>
            <a:r>
              <a:rPr lang="en-US" dirty="0">
                <a:highlight>
                  <a:srgbClr val="FFFF00"/>
                </a:highlight>
              </a:rPr>
              <a:t>  select(</a:t>
            </a:r>
          </a:p>
          <a:p>
            <a:pPr marL="0" indent="0">
              <a:buNone/>
            </a:pPr>
            <a:r>
              <a:rPr lang="en-US" dirty="0">
                <a:highlight>
                  <a:srgbClr val="FFFF00"/>
                </a:highlight>
              </a:rPr>
              <a:t>    </a:t>
            </a:r>
            <a:r>
              <a:rPr lang="en-US" dirty="0" err="1">
                <a:highlight>
                  <a:srgbClr val="FFFF00"/>
                </a:highlight>
              </a:rPr>
              <a:t>start_station_name</a:t>
            </a:r>
            <a:r>
              <a:rPr lang="en-US" dirty="0">
                <a:highlight>
                  <a:srgbClr val="FFFF00"/>
                </a:highlight>
              </a:rPr>
              <a:t>, </a:t>
            </a:r>
          </a:p>
          <a:p>
            <a:pPr marL="0" indent="0">
              <a:buNone/>
            </a:pPr>
            <a:r>
              <a:rPr lang="en-US" dirty="0">
                <a:highlight>
                  <a:srgbClr val="FFFF00"/>
                </a:highlight>
              </a:rPr>
              <a:t>    month, </a:t>
            </a:r>
          </a:p>
          <a:p>
            <a:pPr marL="0" indent="0">
              <a:buNone/>
            </a:pPr>
            <a:r>
              <a:rPr lang="en-US" dirty="0">
                <a:highlight>
                  <a:srgbClr val="FFFF00"/>
                </a:highlight>
              </a:rPr>
              <a:t>    year</a:t>
            </a:r>
          </a:p>
          <a:p>
            <a:pPr marL="0" indent="0">
              <a:buNone/>
            </a:pPr>
            <a:r>
              <a:rPr lang="en-US" dirty="0">
                <a:highlight>
                  <a:srgbClr val="FFFF00"/>
                </a:highlight>
              </a:rPr>
              <a:t>  ) %&gt;%  </a:t>
            </a:r>
          </a:p>
          <a:p>
            <a:pPr marL="0" indent="0">
              <a:buNone/>
            </a:pPr>
            <a:r>
              <a:rPr lang="en-US" dirty="0">
                <a:highlight>
                  <a:srgbClr val="FFFF00"/>
                </a:highlight>
              </a:rPr>
              <a:t>  count(</a:t>
            </a:r>
            <a:r>
              <a:rPr lang="en-US" dirty="0" err="1">
                <a:highlight>
                  <a:srgbClr val="FFFF00"/>
                </a:highlight>
              </a:rPr>
              <a:t>start_station_name</a:t>
            </a:r>
            <a:r>
              <a:rPr lang="en-US" dirty="0">
                <a:highlight>
                  <a:srgbClr val="FFFF00"/>
                </a:highlight>
              </a:rPr>
              <a:t>)</a:t>
            </a:r>
          </a:p>
          <a:p>
            <a:pPr marL="0" indent="0">
              <a:buNone/>
            </a:pPr>
            <a:r>
              <a:rPr lang="en-US" dirty="0">
                <a:highlight>
                  <a:srgbClr val="FFFF00"/>
                </a:highlight>
              </a:rPr>
              <a:t># create columns of data by 'day', 'day of week', 'month', and 'year' for future analysis/viz</a:t>
            </a:r>
          </a:p>
          <a:p>
            <a:pPr marL="0" indent="0">
              <a:buNone/>
            </a:pPr>
            <a:r>
              <a:rPr lang="en-US" dirty="0">
                <a:highlight>
                  <a:srgbClr val="FFFF00"/>
                </a:highlight>
              </a:rPr>
              <a:t># Day</a:t>
            </a:r>
          </a:p>
          <a:p>
            <a:pPr marL="0" indent="0">
              <a:buNone/>
            </a:pPr>
            <a:r>
              <a:rPr lang="en-US" dirty="0" err="1">
                <a:highlight>
                  <a:srgbClr val="FFFF00"/>
                </a:highlight>
              </a:rPr>
              <a:t>all_data$day</a:t>
            </a:r>
            <a:r>
              <a:rPr lang="en-US" dirty="0">
                <a:highlight>
                  <a:srgbClr val="FFFF00"/>
                </a:highlight>
              </a:rPr>
              <a:t> &lt;- format(</a:t>
            </a:r>
          </a:p>
          <a:p>
            <a:pPr marL="0" indent="0">
              <a:buNone/>
            </a:pPr>
            <a:r>
              <a:rPr lang="en-US" dirty="0">
                <a:highlight>
                  <a:srgbClr val="FFFF00"/>
                </a:highlight>
              </a:rPr>
              <a:t>  </a:t>
            </a:r>
            <a:r>
              <a:rPr lang="en-US" dirty="0" err="1">
                <a:highlight>
                  <a:srgbClr val="FFFF00"/>
                </a:highlight>
              </a:rPr>
              <a:t>all_data$started_at</a:t>
            </a:r>
            <a:r>
              <a:rPr lang="en-US" dirty="0">
                <a:highlight>
                  <a:srgbClr val="FFFF00"/>
                </a:highlight>
              </a:rPr>
              <a:t>, </a:t>
            </a:r>
          </a:p>
          <a:p>
            <a:pPr marL="0" indent="0">
              <a:buNone/>
            </a:pPr>
            <a:r>
              <a:rPr lang="en-US" dirty="0">
                <a:highlight>
                  <a:srgbClr val="FFFF00"/>
                </a:highlight>
              </a:rPr>
              <a:t>  "%d"</a:t>
            </a:r>
          </a:p>
          <a:p>
            <a:pPr marL="0" indent="0">
              <a:buNone/>
            </a:pPr>
            <a:r>
              <a:rPr lang="en-US" dirty="0">
                <a:highlight>
                  <a:srgbClr val="FFFF00"/>
                </a:highlight>
              </a:rPr>
              <a:t>  )</a:t>
            </a:r>
          </a:p>
          <a:p>
            <a:pPr marL="0" indent="0">
              <a:buNone/>
            </a:pPr>
            <a:r>
              <a:rPr lang="en-US" dirty="0">
                <a:highlight>
                  <a:srgbClr val="FFFF00"/>
                </a:highlight>
              </a:rPr>
              <a:t># Day of week </a:t>
            </a:r>
          </a:p>
          <a:p>
            <a:pPr marL="0" indent="0">
              <a:buNone/>
            </a:pPr>
            <a:r>
              <a:rPr lang="en-US" dirty="0" err="1">
                <a:highlight>
                  <a:srgbClr val="FFFF00"/>
                </a:highlight>
              </a:rPr>
              <a:t>all_data$day_of_week</a:t>
            </a:r>
            <a:r>
              <a:rPr lang="en-US" dirty="0">
                <a:highlight>
                  <a:srgbClr val="FFFF00"/>
                </a:highlight>
              </a:rPr>
              <a:t> &lt;- format(</a:t>
            </a:r>
          </a:p>
          <a:p>
            <a:pPr marL="0" indent="0">
              <a:buNone/>
            </a:pPr>
            <a:r>
              <a:rPr lang="en-US" dirty="0">
                <a:highlight>
                  <a:srgbClr val="FFFF00"/>
                </a:highlight>
              </a:rPr>
              <a:t>  </a:t>
            </a:r>
            <a:r>
              <a:rPr lang="en-US" dirty="0" err="1">
                <a:highlight>
                  <a:srgbClr val="FFFF00"/>
                </a:highlight>
              </a:rPr>
              <a:t>all_data$started_at</a:t>
            </a:r>
            <a:r>
              <a:rPr lang="en-US" dirty="0">
                <a:highlight>
                  <a:srgbClr val="FFFF00"/>
                </a:highlight>
              </a:rPr>
              <a:t>, </a:t>
            </a:r>
          </a:p>
          <a:p>
            <a:pPr marL="0" indent="0">
              <a:buNone/>
            </a:pPr>
            <a:r>
              <a:rPr lang="en-US" dirty="0">
                <a:highlight>
                  <a:srgbClr val="FFFF00"/>
                </a:highlight>
              </a:rPr>
              <a:t>  "%A"</a:t>
            </a:r>
          </a:p>
          <a:p>
            <a:pPr marL="0" indent="0">
              <a:buNone/>
            </a:pPr>
            <a:r>
              <a:rPr lang="en-US" dirty="0">
                <a:highlight>
                  <a:srgbClr val="FFFF00"/>
                </a:highlight>
              </a:rPr>
              <a:t>  )</a:t>
            </a:r>
          </a:p>
          <a:p>
            <a:pPr marL="0" indent="0">
              <a:buNone/>
            </a:pPr>
            <a:r>
              <a:rPr lang="en-US" dirty="0">
                <a:highlight>
                  <a:srgbClr val="FFFF00"/>
                </a:highlight>
              </a:rPr>
              <a:t># Month </a:t>
            </a:r>
          </a:p>
          <a:p>
            <a:pPr marL="0" indent="0">
              <a:buNone/>
            </a:pPr>
            <a:r>
              <a:rPr lang="en-US" dirty="0" err="1">
                <a:highlight>
                  <a:srgbClr val="FFFF00"/>
                </a:highlight>
              </a:rPr>
              <a:t>all_data$month</a:t>
            </a:r>
            <a:r>
              <a:rPr lang="en-US" dirty="0">
                <a:highlight>
                  <a:srgbClr val="FFFF00"/>
                </a:highlight>
              </a:rPr>
              <a:t> &lt;- format(</a:t>
            </a:r>
          </a:p>
          <a:p>
            <a:pPr marL="0" indent="0">
              <a:buNone/>
            </a:pPr>
            <a:r>
              <a:rPr lang="en-US" dirty="0">
                <a:highlight>
                  <a:srgbClr val="FFFF00"/>
                </a:highlight>
              </a:rPr>
              <a:t>  </a:t>
            </a:r>
            <a:r>
              <a:rPr lang="en-US" dirty="0" err="1">
                <a:highlight>
                  <a:srgbClr val="FFFF00"/>
                </a:highlight>
              </a:rPr>
              <a:t>all_data$started_at</a:t>
            </a:r>
            <a:r>
              <a:rPr lang="en-US" dirty="0">
                <a:highlight>
                  <a:srgbClr val="FFFF00"/>
                </a:highlight>
              </a:rPr>
              <a:t>, </a:t>
            </a:r>
          </a:p>
          <a:p>
            <a:pPr marL="0" indent="0">
              <a:buNone/>
            </a:pPr>
            <a:r>
              <a:rPr lang="en-US" dirty="0">
                <a:highlight>
                  <a:srgbClr val="FFFF00"/>
                </a:highlight>
              </a:rPr>
              <a:t>  "%m"</a:t>
            </a:r>
          </a:p>
          <a:p>
            <a:pPr marL="0" indent="0">
              <a:buNone/>
            </a:pPr>
            <a:r>
              <a:rPr lang="en-US" dirty="0">
                <a:highlight>
                  <a:srgbClr val="FFFF00"/>
                </a:highlight>
              </a:rPr>
              <a:t>  )</a:t>
            </a:r>
          </a:p>
          <a:p>
            <a:pPr marL="0" indent="0">
              <a:buNone/>
            </a:pPr>
            <a:r>
              <a:rPr lang="en-US" dirty="0">
                <a:highlight>
                  <a:srgbClr val="FFFF00"/>
                </a:highlight>
              </a:rPr>
              <a:t># Year </a:t>
            </a:r>
          </a:p>
          <a:p>
            <a:pPr marL="0" indent="0">
              <a:buNone/>
            </a:pPr>
            <a:r>
              <a:rPr lang="en-US" dirty="0" err="1">
                <a:highlight>
                  <a:srgbClr val="FFFF00"/>
                </a:highlight>
              </a:rPr>
              <a:t>all_data$year</a:t>
            </a:r>
            <a:r>
              <a:rPr lang="en-US" dirty="0">
                <a:highlight>
                  <a:srgbClr val="FFFF00"/>
                </a:highlight>
              </a:rPr>
              <a:t> &lt;- format(</a:t>
            </a:r>
          </a:p>
          <a:p>
            <a:pPr marL="0" indent="0">
              <a:buNone/>
            </a:pPr>
            <a:r>
              <a:rPr lang="en-US" dirty="0">
                <a:highlight>
                  <a:srgbClr val="FFFF00"/>
                </a:highlight>
              </a:rPr>
              <a:t>  </a:t>
            </a:r>
            <a:r>
              <a:rPr lang="en-US" dirty="0" err="1">
                <a:highlight>
                  <a:srgbClr val="FFFF00"/>
                </a:highlight>
              </a:rPr>
              <a:t>all_data$started_at</a:t>
            </a:r>
            <a:r>
              <a:rPr lang="en-US" dirty="0">
                <a:highlight>
                  <a:srgbClr val="FFFF00"/>
                </a:highlight>
              </a:rPr>
              <a:t>, </a:t>
            </a:r>
          </a:p>
          <a:p>
            <a:pPr marL="0" indent="0">
              <a:buNone/>
            </a:pPr>
            <a:r>
              <a:rPr lang="en-US" dirty="0">
                <a:highlight>
                  <a:srgbClr val="FFFF00"/>
                </a:highlight>
              </a:rPr>
              <a:t>  "%Y"</a:t>
            </a:r>
          </a:p>
          <a:p>
            <a:pPr marL="0" indent="0">
              <a:buNone/>
            </a:pPr>
            <a:r>
              <a:rPr lang="en-US" dirty="0">
                <a:highlight>
                  <a:srgbClr val="FFFF00"/>
                </a:highlight>
              </a:rPr>
              <a:t>  )</a:t>
            </a:r>
          </a:p>
          <a:p>
            <a:pPr marL="0" indent="0">
              <a:buNone/>
            </a:pPr>
            <a:r>
              <a:rPr lang="en-US" dirty="0">
                <a:highlight>
                  <a:srgbClr val="FFFF00"/>
                </a:highlight>
              </a:rPr>
              <a:t># Time of Day, HH:MM:SS</a:t>
            </a:r>
          </a:p>
          <a:p>
            <a:pPr marL="0" indent="0">
              <a:buNone/>
            </a:pPr>
            <a:r>
              <a:rPr lang="en-US" dirty="0" err="1">
                <a:highlight>
                  <a:srgbClr val="FFFF00"/>
                </a:highlight>
              </a:rPr>
              <a:t>all_data$ToD</a:t>
            </a:r>
            <a:r>
              <a:rPr lang="en-US" dirty="0">
                <a:highlight>
                  <a:srgbClr val="FFFF00"/>
                </a:highlight>
              </a:rPr>
              <a:t> &lt;- format(</a:t>
            </a:r>
          </a:p>
          <a:p>
            <a:pPr marL="0" indent="0">
              <a:buNone/>
            </a:pPr>
            <a:r>
              <a:rPr lang="en-US" dirty="0">
                <a:highlight>
                  <a:srgbClr val="FFFF00"/>
                </a:highlight>
              </a:rPr>
              <a:t>  </a:t>
            </a:r>
            <a:r>
              <a:rPr lang="en-US" dirty="0" err="1">
                <a:highlight>
                  <a:srgbClr val="FFFF00"/>
                </a:highlight>
              </a:rPr>
              <a:t>all_data$started_at</a:t>
            </a:r>
            <a:r>
              <a:rPr lang="en-US" dirty="0">
                <a:highlight>
                  <a:srgbClr val="FFFF00"/>
                </a:highlight>
              </a:rPr>
              <a:t>, </a:t>
            </a:r>
          </a:p>
          <a:p>
            <a:pPr marL="0" indent="0">
              <a:buNone/>
            </a:pPr>
            <a:r>
              <a:rPr lang="en-US" dirty="0">
                <a:highlight>
                  <a:srgbClr val="FFFF00"/>
                </a:highlight>
              </a:rPr>
              <a:t>  "%H:%M:%S"</a:t>
            </a:r>
          </a:p>
          <a:p>
            <a:pPr marL="0" indent="0">
              <a:buNone/>
            </a:pPr>
            <a:r>
              <a:rPr lang="en-US" dirty="0">
                <a:highlight>
                  <a:srgbClr val="FFFF00"/>
                </a:highlight>
              </a:rPr>
              <a:t>  )</a:t>
            </a:r>
          </a:p>
          <a:p>
            <a:pPr marL="0" indent="0">
              <a:buNone/>
            </a:pPr>
            <a:r>
              <a:rPr lang="en-US" dirty="0">
                <a:highlight>
                  <a:srgbClr val="FFFF00"/>
                </a:highlight>
              </a:rPr>
              <a:t># statistical analysis by user type</a:t>
            </a:r>
          </a:p>
          <a:p>
            <a:pPr marL="0" indent="0">
              <a:buNone/>
            </a:pPr>
            <a:r>
              <a:rPr lang="en-US" dirty="0">
                <a:highlight>
                  <a:srgbClr val="FFFF00"/>
                </a:highlight>
              </a:rPr>
              <a:t>summary(</a:t>
            </a:r>
            <a:r>
              <a:rPr lang="en-US" dirty="0" err="1">
                <a:highlight>
                  <a:srgbClr val="FFFF00"/>
                </a:highlight>
              </a:rPr>
              <a:t>all_data$ride_time</a:t>
            </a:r>
            <a:r>
              <a:rPr lang="en-US" dirty="0">
                <a:highlight>
                  <a:srgbClr val="FFFF00"/>
                </a:highlight>
              </a:rPr>
              <a:t>)</a:t>
            </a:r>
          </a:p>
          <a:p>
            <a:pPr marL="0" indent="0">
              <a:buNone/>
            </a:pPr>
            <a:r>
              <a:rPr lang="en-US" dirty="0">
                <a:highlight>
                  <a:srgbClr val="FFFF00"/>
                </a:highlight>
              </a:rPr>
              <a:t>Min. 1st Qu.  Median    Mean 3rd Qu.    Max. </a:t>
            </a:r>
          </a:p>
          <a:p>
            <a:pPr marL="0" indent="0">
              <a:buNone/>
            </a:pPr>
            <a:r>
              <a:rPr lang="en-US" dirty="0">
                <a:highlight>
                  <a:srgbClr val="FFFF00"/>
                </a:highlight>
              </a:rPr>
              <a:t>60     376     649    1012    1156   43147 </a:t>
            </a:r>
          </a:p>
          <a:p>
            <a:pPr marL="0" indent="0">
              <a:buNone/>
            </a:pPr>
            <a:r>
              <a:rPr lang="en-US" dirty="0">
                <a:highlight>
                  <a:srgbClr val="FFFF00"/>
                </a:highlight>
              </a:rPr>
              <a:t>aggregate(</a:t>
            </a:r>
            <a:r>
              <a:rPr lang="en-US" dirty="0" err="1">
                <a:highlight>
                  <a:srgbClr val="FFFF00"/>
                </a:highlight>
              </a:rPr>
              <a:t>all_data$ride_time</a:t>
            </a:r>
            <a:r>
              <a:rPr lang="en-US" dirty="0">
                <a:highlight>
                  <a:srgbClr val="FFFF00"/>
                </a:highlight>
              </a:rPr>
              <a:t> ~ </a:t>
            </a:r>
            <a:r>
              <a:rPr lang="en-US" dirty="0" err="1">
                <a:highlight>
                  <a:srgbClr val="FFFF00"/>
                </a:highlight>
              </a:rPr>
              <a:t>all_data$member_casual</a:t>
            </a:r>
            <a:r>
              <a:rPr lang="en-US" dirty="0">
                <a:highlight>
                  <a:srgbClr val="FFFF00"/>
                </a:highlight>
              </a:rPr>
              <a:t>, FUN = mean)</a:t>
            </a:r>
          </a:p>
          <a:p>
            <a:pPr marL="0" indent="0">
              <a:buNone/>
            </a:pPr>
            <a:r>
              <a:rPr lang="en-US" dirty="0" err="1">
                <a:highlight>
                  <a:srgbClr val="FFFF00"/>
                </a:highlight>
              </a:rPr>
              <a:t>all_data$member_casual</a:t>
            </a:r>
            <a:r>
              <a:rPr lang="en-US" dirty="0">
                <a:highlight>
                  <a:srgbClr val="FFFF00"/>
                </a:highlight>
              </a:rPr>
              <a:t> </a:t>
            </a:r>
            <a:r>
              <a:rPr lang="en-US" dirty="0" err="1">
                <a:highlight>
                  <a:srgbClr val="FFFF00"/>
                </a:highlight>
              </a:rPr>
              <a:t>all_data$ride_time</a:t>
            </a:r>
            <a:endParaRPr lang="en-US" dirty="0">
              <a:highlight>
                <a:srgbClr val="FFFF00"/>
              </a:highlight>
            </a:endParaRPr>
          </a:p>
          <a:p>
            <a:pPr marL="0" indent="0">
              <a:buNone/>
            </a:pPr>
            <a:r>
              <a:rPr lang="en-US" dirty="0">
                <a:highlight>
                  <a:srgbClr val="FFFF00"/>
                </a:highlight>
              </a:rPr>
              <a:t>1                 casual          1400.7239</a:t>
            </a:r>
          </a:p>
          <a:p>
            <a:pPr marL="0" indent="0">
              <a:buNone/>
            </a:pPr>
            <a:r>
              <a:rPr lang="en-US" dirty="0">
                <a:highlight>
                  <a:srgbClr val="FFFF00"/>
                </a:highlight>
              </a:rPr>
              <a:t>2                 member           750.5077</a:t>
            </a:r>
          </a:p>
          <a:p>
            <a:pPr marL="0" indent="0">
              <a:buNone/>
            </a:pPr>
            <a:r>
              <a:rPr lang="en-US" dirty="0">
                <a:highlight>
                  <a:srgbClr val="FFFF00"/>
                </a:highlight>
              </a:rPr>
              <a:t>aggregate(</a:t>
            </a:r>
            <a:r>
              <a:rPr lang="en-US" dirty="0" err="1">
                <a:highlight>
                  <a:srgbClr val="FFFF00"/>
                </a:highlight>
              </a:rPr>
              <a:t>all_data$ride_time</a:t>
            </a:r>
            <a:r>
              <a:rPr lang="en-US" dirty="0">
                <a:highlight>
                  <a:srgbClr val="FFFF00"/>
                </a:highlight>
              </a:rPr>
              <a:t> ~ </a:t>
            </a:r>
            <a:r>
              <a:rPr lang="en-US" dirty="0" err="1">
                <a:highlight>
                  <a:srgbClr val="FFFF00"/>
                </a:highlight>
              </a:rPr>
              <a:t>all_data$member_casual</a:t>
            </a:r>
            <a:r>
              <a:rPr lang="en-US" dirty="0">
                <a:highlight>
                  <a:srgbClr val="FFFF00"/>
                </a:highlight>
              </a:rPr>
              <a:t>, FUN = median)</a:t>
            </a:r>
          </a:p>
          <a:p>
            <a:pPr marL="0" indent="0">
              <a:buNone/>
            </a:pPr>
            <a:r>
              <a:rPr lang="en-US" dirty="0" err="1">
                <a:highlight>
                  <a:srgbClr val="FFFF00"/>
                </a:highlight>
              </a:rPr>
              <a:t>all_data$member_casual</a:t>
            </a:r>
            <a:r>
              <a:rPr lang="en-US" dirty="0">
                <a:highlight>
                  <a:srgbClr val="FFFF00"/>
                </a:highlight>
              </a:rPr>
              <a:t> </a:t>
            </a:r>
            <a:r>
              <a:rPr lang="en-US" dirty="0" err="1">
                <a:highlight>
                  <a:srgbClr val="FFFF00"/>
                </a:highlight>
              </a:rPr>
              <a:t>all_data$ride_time</a:t>
            </a:r>
            <a:endParaRPr lang="en-US" dirty="0">
              <a:highlight>
                <a:srgbClr val="FFFF00"/>
              </a:highlight>
            </a:endParaRPr>
          </a:p>
          <a:p>
            <a:pPr marL="0" indent="0">
              <a:buNone/>
            </a:pPr>
            <a:r>
              <a:rPr lang="en-US" dirty="0">
                <a:highlight>
                  <a:srgbClr val="FFFF00"/>
                </a:highlight>
              </a:rPr>
              <a:t>1                 casual                848</a:t>
            </a:r>
          </a:p>
          <a:p>
            <a:pPr marL="0" indent="0">
              <a:buNone/>
            </a:pPr>
            <a:r>
              <a:rPr lang="en-US" dirty="0">
                <a:highlight>
                  <a:srgbClr val="FFFF00"/>
                </a:highlight>
              </a:rPr>
              <a:t>2                 member                549</a:t>
            </a:r>
          </a:p>
          <a:p>
            <a:pPr marL="0" indent="0">
              <a:buNone/>
            </a:pPr>
            <a:r>
              <a:rPr lang="en-US" dirty="0">
                <a:highlight>
                  <a:srgbClr val="FFFF00"/>
                </a:highlight>
              </a:rPr>
              <a:t>aggregate(</a:t>
            </a:r>
            <a:r>
              <a:rPr lang="en-US" dirty="0" err="1">
                <a:highlight>
                  <a:srgbClr val="FFFF00"/>
                </a:highlight>
              </a:rPr>
              <a:t>all_data$ride_time</a:t>
            </a:r>
            <a:r>
              <a:rPr lang="en-US" dirty="0">
                <a:highlight>
                  <a:srgbClr val="FFFF00"/>
                </a:highlight>
              </a:rPr>
              <a:t> ~ </a:t>
            </a:r>
            <a:r>
              <a:rPr lang="en-US" dirty="0" err="1">
                <a:highlight>
                  <a:srgbClr val="FFFF00"/>
                </a:highlight>
              </a:rPr>
              <a:t>all_data$member_casual</a:t>
            </a:r>
            <a:r>
              <a:rPr lang="en-US" dirty="0">
                <a:highlight>
                  <a:srgbClr val="FFFF00"/>
                </a:highlight>
              </a:rPr>
              <a:t>, FUN = max)</a:t>
            </a:r>
          </a:p>
          <a:p>
            <a:pPr marL="0" indent="0">
              <a:buNone/>
            </a:pPr>
            <a:r>
              <a:rPr lang="en-US" dirty="0" err="1">
                <a:highlight>
                  <a:srgbClr val="FFFF00"/>
                </a:highlight>
              </a:rPr>
              <a:t>all_data$member_casual</a:t>
            </a:r>
            <a:r>
              <a:rPr lang="en-US" dirty="0">
                <a:highlight>
                  <a:srgbClr val="FFFF00"/>
                </a:highlight>
              </a:rPr>
              <a:t> </a:t>
            </a:r>
            <a:r>
              <a:rPr lang="en-US" dirty="0" err="1">
                <a:highlight>
                  <a:srgbClr val="FFFF00"/>
                </a:highlight>
              </a:rPr>
              <a:t>all_data$ride_time</a:t>
            </a:r>
            <a:endParaRPr lang="en-US" dirty="0">
              <a:highlight>
                <a:srgbClr val="FFFF00"/>
              </a:highlight>
            </a:endParaRPr>
          </a:p>
          <a:p>
            <a:pPr marL="0" indent="0">
              <a:buNone/>
            </a:pPr>
            <a:r>
              <a:rPr lang="en-US" dirty="0">
                <a:highlight>
                  <a:srgbClr val="FFFF00"/>
                </a:highlight>
              </a:rPr>
              <a:t>1                 casual              43147</a:t>
            </a:r>
          </a:p>
          <a:p>
            <a:pPr marL="0" indent="0">
              <a:buNone/>
            </a:pPr>
            <a:r>
              <a:rPr lang="en-US" dirty="0">
                <a:highlight>
                  <a:srgbClr val="FFFF00"/>
                </a:highlight>
              </a:rPr>
              <a:t>2                 member              43020</a:t>
            </a:r>
          </a:p>
          <a:p>
            <a:pPr marL="0" indent="0">
              <a:buNone/>
            </a:pPr>
            <a:r>
              <a:rPr lang="en-US" dirty="0">
                <a:highlight>
                  <a:srgbClr val="FFFF00"/>
                </a:highlight>
              </a:rPr>
              <a:t>aggregate(</a:t>
            </a:r>
            <a:r>
              <a:rPr lang="en-US" dirty="0" err="1">
                <a:highlight>
                  <a:srgbClr val="FFFF00"/>
                </a:highlight>
              </a:rPr>
              <a:t>all_data$ride_time</a:t>
            </a:r>
            <a:r>
              <a:rPr lang="en-US" dirty="0">
                <a:highlight>
                  <a:srgbClr val="FFFF00"/>
                </a:highlight>
              </a:rPr>
              <a:t> ~ </a:t>
            </a:r>
            <a:r>
              <a:rPr lang="en-US" dirty="0" err="1">
                <a:highlight>
                  <a:srgbClr val="FFFF00"/>
                </a:highlight>
              </a:rPr>
              <a:t>all_data$member_casual</a:t>
            </a:r>
            <a:r>
              <a:rPr lang="en-US" dirty="0">
                <a:highlight>
                  <a:srgbClr val="FFFF00"/>
                </a:highlight>
              </a:rPr>
              <a:t>, FUN = min)</a:t>
            </a:r>
          </a:p>
          <a:p>
            <a:pPr marL="0" indent="0">
              <a:buNone/>
            </a:pPr>
            <a:r>
              <a:rPr lang="en-US" dirty="0" err="1">
                <a:highlight>
                  <a:srgbClr val="FFFF00"/>
                </a:highlight>
              </a:rPr>
              <a:t>all_data$member_casual</a:t>
            </a:r>
            <a:r>
              <a:rPr lang="en-US" dirty="0">
                <a:highlight>
                  <a:srgbClr val="FFFF00"/>
                </a:highlight>
              </a:rPr>
              <a:t> </a:t>
            </a:r>
            <a:r>
              <a:rPr lang="en-US" dirty="0" err="1">
                <a:highlight>
                  <a:srgbClr val="FFFF00"/>
                </a:highlight>
              </a:rPr>
              <a:t>all_data$ride_time</a:t>
            </a:r>
            <a:endParaRPr lang="en-US" dirty="0">
              <a:highlight>
                <a:srgbClr val="FFFF00"/>
              </a:highlight>
            </a:endParaRPr>
          </a:p>
          <a:p>
            <a:pPr marL="0" indent="0">
              <a:buNone/>
            </a:pPr>
            <a:r>
              <a:rPr lang="en-US" dirty="0">
                <a:highlight>
                  <a:srgbClr val="FFFF00"/>
                </a:highlight>
              </a:rPr>
              <a:t>1                 casual                 60</a:t>
            </a:r>
          </a:p>
          <a:p>
            <a:pPr marL="0" indent="0">
              <a:buNone/>
            </a:pPr>
            <a:r>
              <a:rPr lang="en-US" dirty="0">
                <a:highlight>
                  <a:srgbClr val="FFFF00"/>
                </a:highlight>
              </a:rPr>
              <a:t>2                 member                 60</a:t>
            </a:r>
          </a:p>
          <a:p>
            <a:pPr marL="0" indent="0">
              <a:buNone/>
            </a:pPr>
            <a:r>
              <a:rPr lang="en-US" dirty="0">
                <a:highlight>
                  <a:srgbClr val="FFFF00"/>
                </a:highlight>
              </a:rPr>
              <a:t># create tables for visuals to be used in viz</a:t>
            </a:r>
          </a:p>
          <a:p>
            <a:pPr marL="0" indent="0">
              <a:buNone/>
            </a:pPr>
            <a:r>
              <a:rPr lang="en-US" dirty="0">
                <a:highlight>
                  <a:srgbClr val="FFFF00"/>
                </a:highlight>
              </a:rPr>
              <a:t># map tables for visual</a:t>
            </a:r>
          </a:p>
          <a:p>
            <a:pPr marL="0" indent="0">
              <a:buNone/>
            </a:pPr>
            <a:r>
              <a:rPr lang="en-US" dirty="0" err="1">
                <a:highlight>
                  <a:srgbClr val="FFFF00"/>
                </a:highlight>
              </a:rPr>
              <a:t>map_viz_start</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select(</a:t>
            </a:r>
          </a:p>
          <a:p>
            <a:pPr marL="0" indent="0">
              <a:buNone/>
            </a:pPr>
            <a:r>
              <a:rPr lang="en-US" dirty="0">
                <a:highlight>
                  <a:srgbClr val="FFFF00"/>
                </a:highlight>
              </a:rPr>
              <a:t>    </a:t>
            </a:r>
            <a:r>
              <a:rPr lang="en-US" dirty="0" err="1">
                <a:highlight>
                  <a:srgbClr val="FFFF00"/>
                </a:highlight>
              </a:rPr>
              <a:t>start_station_name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start_lat</a:t>
            </a:r>
            <a:r>
              <a:rPr lang="en-US" dirty="0">
                <a:highlight>
                  <a:srgbClr val="FFFF00"/>
                </a:highlight>
              </a:rPr>
              <a:t>, </a:t>
            </a:r>
          </a:p>
          <a:p>
            <a:pPr marL="0" indent="0">
              <a:buNone/>
            </a:pPr>
            <a:r>
              <a:rPr lang="en-US" dirty="0">
                <a:highlight>
                  <a:srgbClr val="FFFF00"/>
                </a:highlight>
              </a:rPr>
              <a:t>    </a:t>
            </a:r>
            <a:r>
              <a:rPr lang="en-US" dirty="0" err="1">
                <a:highlight>
                  <a:srgbClr val="FFFF00"/>
                </a:highlight>
              </a:rPr>
              <a:t>start_lng</a:t>
            </a:r>
            <a:endParaRPr lang="en-US" dirty="0">
              <a:highlight>
                <a:srgbClr val="FFFF00"/>
              </a:highlight>
            </a:endParaRPr>
          </a:p>
          <a:p>
            <a:pPr marL="0" indent="0">
              <a:buNone/>
            </a:pPr>
            <a:r>
              <a:rPr lang="en-US" dirty="0">
                <a:highlight>
                  <a:srgbClr val="FFFF00"/>
                </a:highlight>
              </a:rPr>
              <a:t>  ) %&gt;%</a:t>
            </a:r>
          </a:p>
          <a:p>
            <a:pPr marL="0" indent="0">
              <a:buNone/>
            </a:pPr>
            <a:r>
              <a:rPr lang="en-US" dirty="0">
                <a:highlight>
                  <a:srgbClr val="FFFF00"/>
                </a:highlight>
              </a:rPr>
              <a:t>  </a:t>
            </a:r>
            <a:r>
              <a:rPr lang="en-US" dirty="0" err="1">
                <a:highlight>
                  <a:srgbClr val="FFFF00"/>
                </a:highlight>
              </a:rPr>
              <a:t>group_by</a:t>
            </a:r>
            <a:r>
              <a:rPr lang="en-US" dirty="0">
                <a:highlight>
                  <a:srgbClr val="FFFF00"/>
                </a:highlight>
              </a:rPr>
              <a:t>(</a:t>
            </a:r>
          </a:p>
          <a:p>
            <a:pPr marL="0" indent="0">
              <a:buNone/>
            </a:pPr>
            <a:r>
              <a:rPr lang="en-US" dirty="0">
                <a:highlight>
                  <a:srgbClr val="FFFF00"/>
                </a:highlight>
              </a:rPr>
              <a:t>    </a:t>
            </a:r>
            <a:r>
              <a:rPr lang="en-US" dirty="0" err="1">
                <a:highlight>
                  <a:srgbClr val="FFFF00"/>
                </a:highlight>
              </a:rPr>
              <a:t>start_station_name</a:t>
            </a:r>
            <a:endParaRPr lang="en-US" dirty="0">
              <a:highlight>
                <a:srgbClr val="FFFF00"/>
              </a:highlight>
            </a:endParaRPr>
          </a:p>
          <a:p>
            <a:pPr marL="0" indent="0">
              <a:buNone/>
            </a:pPr>
            <a:r>
              <a:rPr lang="en-US" dirty="0">
                <a:highlight>
                  <a:srgbClr val="FFFF00"/>
                </a:highlight>
              </a:rPr>
              <a:t>  ) %&gt;%</a:t>
            </a:r>
          </a:p>
          <a:p>
            <a:pPr marL="0" indent="0">
              <a:buNone/>
            </a:pPr>
            <a:r>
              <a:rPr lang="en-US" dirty="0">
                <a:highlight>
                  <a:srgbClr val="FFFF00"/>
                </a:highlight>
              </a:rPr>
              <a:t>  mutate(</a:t>
            </a:r>
          </a:p>
          <a:p>
            <a:pPr marL="0" indent="0">
              <a:buNone/>
            </a:pPr>
            <a:r>
              <a:rPr lang="en-US" dirty="0">
                <a:highlight>
                  <a:srgbClr val="FFFF00"/>
                </a:highlight>
              </a:rPr>
              <a:t>    </a:t>
            </a:r>
            <a:r>
              <a:rPr lang="en-US" dirty="0" err="1">
                <a:highlight>
                  <a:srgbClr val="FFFF00"/>
                </a:highlight>
              </a:rPr>
              <a:t>numtrips</a:t>
            </a:r>
            <a:r>
              <a:rPr lang="en-US" dirty="0">
                <a:highlight>
                  <a:srgbClr val="FFFF00"/>
                </a:highlight>
              </a:rPr>
              <a:t> = n()</a:t>
            </a:r>
          </a:p>
          <a:p>
            <a:pPr marL="0" indent="0">
              <a:buNone/>
            </a:pPr>
            <a:r>
              <a:rPr lang="en-US" dirty="0">
                <a:highlight>
                  <a:srgbClr val="FFFF00"/>
                </a:highlight>
              </a:rPr>
              <a:t>  ) %&gt;%</a:t>
            </a:r>
          </a:p>
          <a:p>
            <a:pPr marL="0" indent="0">
              <a:buNone/>
            </a:pPr>
            <a:r>
              <a:rPr lang="en-US" dirty="0">
                <a:highlight>
                  <a:srgbClr val="FFFF00"/>
                </a:highlight>
              </a:rPr>
              <a:t>  distinct(</a:t>
            </a:r>
          </a:p>
          <a:p>
            <a:pPr marL="0" indent="0">
              <a:buNone/>
            </a:pPr>
            <a:r>
              <a:rPr lang="en-US" dirty="0">
                <a:highlight>
                  <a:srgbClr val="FFFF00"/>
                </a:highlight>
              </a:rPr>
              <a:t>    </a:t>
            </a:r>
            <a:r>
              <a:rPr lang="en-US" dirty="0" err="1">
                <a:highlight>
                  <a:srgbClr val="FFFF00"/>
                </a:highlight>
              </a:rPr>
              <a:t>start_station_name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keep_all</a:t>
            </a:r>
            <a:r>
              <a:rPr lang="en-US" dirty="0">
                <a:highlight>
                  <a:srgbClr val="FFFF00"/>
                </a:highlight>
              </a:rPr>
              <a:t> = TRUE</a:t>
            </a:r>
          </a:p>
          <a:p>
            <a:pPr marL="0" indent="0">
              <a:buNone/>
            </a:pPr>
            <a:r>
              <a:rPr lang="en-US" dirty="0">
                <a:highlight>
                  <a:srgbClr val="FFFF00"/>
                </a:highlight>
              </a:rPr>
              <a:t>  )</a:t>
            </a:r>
          </a:p>
          <a:p>
            <a:pPr marL="0" indent="0">
              <a:buNone/>
            </a:pPr>
            <a:r>
              <a:rPr lang="en-US" dirty="0" err="1">
                <a:highlight>
                  <a:srgbClr val="FFFF00"/>
                </a:highlight>
              </a:rPr>
              <a:t>map_viz_end</a:t>
            </a:r>
            <a:r>
              <a:rPr lang="en-US" dirty="0">
                <a:highlight>
                  <a:srgbClr val="FFFF00"/>
                </a:highlight>
              </a:rPr>
              <a:t> &lt;- </a:t>
            </a:r>
            <a:r>
              <a:rPr lang="en-US" dirty="0" err="1">
                <a:highlight>
                  <a:srgbClr val="FFFF00"/>
                </a:highlight>
              </a:rPr>
              <a:t>all_data</a:t>
            </a:r>
            <a:r>
              <a:rPr lang="en-US" dirty="0">
                <a:highlight>
                  <a:srgbClr val="FFFF00"/>
                </a:highlight>
              </a:rPr>
              <a:t> %&gt;%</a:t>
            </a:r>
          </a:p>
          <a:p>
            <a:pPr marL="0" indent="0">
              <a:buNone/>
            </a:pPr>
            <a:r>
              <a:rPr lang="en-US" dirty="0">
                <a:highlight>
                  <a:srgbClr val="FFFF00"/>
                </a:highlight>
              </a:rPr>
              <a:t>  select(</a:t>
            </a:r>
          </a:p>
          <a:p>
            <a:pPr marL="0" indent="0">
              <a:buNone/>
            </a:pPr>
            <a:r>
              <a:rPr lang="en-US" dirty="0">
                <a:highlight>
                  <a:srgbClr val="FFFF00"/>
                </a:highlight>
              </a:rPr>
              <a:t>    </a:t>
            </a:r>
            <a:r>
              <a:rPr lang="en-US" dirty="0" err="1">
                <a:highlight>
                  <a:srgbClr val="FFFF00"/>
                </a:highlight>
              </a:rPr>
              <a:t>end_station_name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end_lat</a:t>
            </a:r>
            <a:r>
              <a:rPr lang="en-US" dirty="0">
                <a:highlight>
                  <a:srgbClr val="FFFF00"/>
                </a:highlight>
              </a:rPr>
              <a:t>, </a:t>
            </a:r>
          </a:p>
          <a:p>
            <a:pPr marL="0" indent="0">
              <a:buNone/>
            </a:pPr>
            <a:r>
              <a:rPr lang="en-US" dirty="0">
                <a:highlight>
                  <a:srgbClr val="FFFF00"/>
                </a:highlight>
              </a:rPr>
              <a:t>    </a:t>
            </a:r>
            <a:r>
              <a:rPr lang="en-US" dirty="0" err="1">
                <a:highlight>
                  <a:srgbClr val="FFFF00"/>
                </a:highlight>
              </a:rPr>
              <a:t>end_lng</a:t>
            </a:r>
            <a:endParaRPr lang="en-US" dirty="0">
              <a:highlight>
                <a:srgbClr val="FFFF00"/>
              </a:highlight>
            </a:endParaRPr>
          </a:p>
          <a:p>
            <a:pPr marL="0" indent="0">
              <a:buNone/>
            </a:pPr>
            <a:r>
              <a:rPr lang="en-US" dirty="0">
                <a:highlight>
                  <a:srgbClr val="FFFF00"/>
                </a:highlight>
              </a:rPr>
              <a:t>  ) %&gt;%</a:t>
            </a:r>
          </a:p>
          <a:p>
            <a:pPr marL="0" indent="0">
              <a:buNone/>
            </a:pPr>
            <a:r>
              <a:rPr lang="en-US" dirty="0">
                <a:highlight>
                  <a:srgbClr val="FFFF00"/>
                </a:highlight>
              </a:rPr>
              <a:t>  </a:t>
            </a:r>
            <a:r>
              <a:rPr lang="en-US" dirty="0" err="1">
                <a:highlight>
                  <a:srgbClr val="FFFF00"/>
                </a:highlight>
              </a:rPr>
              <a:t>group_by</a:t>
            </a:r>
            <a:r>
              <a:rPr lang="en-US" dirty="0">
                <a:highlight>
                  <a:srgbClr val="FFFF00"/>
                </a:highlight>
              </a:rPr>
              <a:t>(</a:t>
            </a:r>
          </a:p>
          <a:p>
            <a:pPr marL="0" indent="0">
              <a:buNone/>
            </a:pPr>
            <a:r>
              <a:rPr lang="en-US" dirty="0">
                <a:highlight>
                  <a:srgbClr val="FFFF00"/>
                </a:highlight>
              </a:rPr>
              <a:t>    </a:t>
            </a:r>
            <a:r>
              <a:rPr lang="en-US" dirty="0" err="1">
                <a:highlight>
                  <a:srgbClr val="FFFF00"/>
                </a:highlight>
              </a:rPr>
              <a:t>end_station_name</a:t>
            </a:r>
            <a:endParaRPr lang="en-US" dirty="0">
              <a:highlight>
                <a:srgbClr val="FFFF00"/>
              </a:highlight>
            </a:endParaRPr>
          </a:p>
          <a:p>
            <a:pPr marL="0" indent="0">
              <a:buNone/>
            </a:pPr>
            <a:r>
              <a:rPr lang="en-US" dirty="0">
                <a:highlight>
                  <a:srgbClr val="FFFF00"/>
                </a:highlight>
              </a:rPr>
              <a:t>  ) %&gt;%</a:t>
            </a:r>
          </a:p>
          <a:p>
            <a:pPr marL="0" indent="0">
              <a:buNone/>
            </a:pPr>
            <a:r>
              <a:rPr lang="en-US" dirty="0">
                <a:highlight>
                  <a:srgbClr val="FFFF00"/>
                </a:highlight>
              </a:rPr>
              <a:t>  mutate(</a:t>
            </a:r>
          </a:p>
          <a:p>
            <a:pPr marL="0" indent="0">
              <a:buNone/>
            </a:pPr>
            <a:r>
              <a:rPr lang="en-US" dirty="0">
                <a:highlight>
                  <a:srgbClr val="FFFF00"/>
                </a:highlight>
              </a:rPr>
              <a:t>    </a:t>
            </a:r>
            <a:r>
              <a:rPr lang="en-US" dirty="0" err="1">
                <a:highlight>
                  <a:srgbClr val="FFFF00"/>
                </a:highlight>
              </a:rPr>
              <a:t>numtrips</a:t>
            </a:r>
            <a:r>
              <a:rPr lang="en-US" dirty="0">
                <a:highlight>
                  <a:srgbClr val="FFFF00"/>
                </a:highlight>
              </a:rPr>
              <a:t> = n()</a:t>
            </a:r>
          </a:p>
          <a:p>
            <a:pPr marL="0" indent="0">
              <a:buNone/>
            </a:pPr>
            <a:r>
              <a:rPr lang="en-US" dirty="0">
                <a:highlight>
                  <a:srgbClr val="FFFF00"/>
                </a:highlight>
              </a:rPr>
              <a:t>  ) %&gt;%</a:t>
            </a:r>
          </a:p>
          <a:p>
            <a:pPr marL="0" indent="0">
              <a:buNone/>
            </a:pPr>
            <a:r>
              <a:rPr lang="en-US" dirty="0">
                <a:highlight>
                  <a:srgbClr val="FFFF00"/>
                </a:highlight>
              </a:rPr>
              <a:t>  distinct(</a:t>
            </a:r>
          </a:p>
          <a:p>
            <a:pPr marL="0" indent="0">
              <a:buNone/>
            </a:pPr>
            <a:r>
              <a:rPr lang="en-US" dirty="0">
                <a:highlight>
                  <a:srgbClr val="FFFF00"/>
                </a:highlight>
              </a:rPr>
              <a:t>    </a:t>
            </a:r>
            <a:r>
              <a:rPr lang="en-US" dirty="0" err="1">
                <a:highlight>
                  <a:srgbClr val="FFFF00"/>
                </a:highlight>
              </a:rPr>
              <a:t>end_station_name</a:t>
            </a:r>
            <a:r>
              <a:rPr lang="en-US" dirty="0">
                <a:highlight>
                  <a:srgbClr val="FFFF00"/>
                </a:highlight>
              </a:rPr>
              <a:t>,  </a:t>
            </a:r>
          </a:p>
          <a:p>
            <a:pPr marL="0" indent="0">
              <a:buNone/>
            </a:pPr>
            <a:r>
              <a:rPr lang="en-US" dirty="0">
                <a:highlight>
                  <a:srgbClr val="FFFF00"/>
                </a:highlight>
              </a:rPr>
              <a:t>    .</a:t>
            </a:r>
            <a:r>
              <a:rPr lang="en-US" dirty="0" err="1">
                <a:highlight>
                  <a:srgbClr val="FFFF00"/>
                </a:highlight>
              </a:rPr>
              <a:t>keep_all</a:t>
            </a:r>
            <a:r>
              <a:rPr lang="en-US" dirty="0">
                <a:highlight>
                  <a:srgbClr val="FFFF00"/>
                </a:highlight>
              </a:rPr>
              <a:t> = TRUE</a:t>
            </a:r>
          </a:p>
          <a:p>
            <a:pPr marL="0" indent="0">
              <a:buNone/>
            </a:pPr>
            <a:r>
              <a:rPr lang="en-US" dirty="0">
                <a:highlight>
                  <a:srgbClr val="FFFF00"/>
                </a:highlight>
              </a:rPr>
              <a:t>  )</a:t>
            </a:r>
          </a:p>
          <a:p>
            <a:pPr marL="0" indent="0">
              <a:buNone/>
            </a:pPr>
            <a:r>
              <a:rPr lang="en-US" dirty="0">
                <a:highlight>
                  <a:srgbClr val="FFFF00"/>
                </a:highlight>
              </a:rPr>
              <a:t>```</a:t>
            </a:r>
          </a:p>
        </p:txBody>
      </p:sp>
      <p:sp>
        <p:nvSpPr>
          <p:cNvPr id="6" name="TextBox 5">
            <a:extLst>
              <a:ext uri="{FF2B5EF4-FFF2-40B4-BE49-F238E27FC236}">
                <a16:creationId xmlns:a16="http://schemas.microsoft.com/office/drawing/2014/main" id="{2C91AAF3-4382-C0DD-84B7-2DB51ED7E04F}"/>
              </a:ext>
            </a:extLst>
          </p:cNvPr>
          <p:cNvSpPr txBox="1"/>
          <p:nvPr/>
        </p:nvSpPr>
        <p:spPr>
          <a:xfrm>
            <a:off x="838200" y="-28922228"/>
            <a:ext cx="10515600" cy="26807339"/>
          </a:xfrm>
          <a:prstGeom prst="rect">
            <a:avLst/>
          </a:prstGeom>
          <a:noFill/>
        </p:spPr>
        <p:txBody>
          <a:bodyPr wrap="square">
            <a:spAutoFit/>
          </a:bodyPr>
          <a:lstStyle/>
          <a:p>
            <a:r>
              <a:rPr lang="en-US" sz="800" dirty="0"/>
              <a:t>title: "Data Cleaning and Analysis"</a:t>
            </a:r>
          </a:p>
          <a:p>
            <a:r>
              <a:rPr lang="en-US" sz="800" dirty="0"/>
              <a:t>author: "Jesse Richardville"</a:t>
            </a:r>
          </a:p>
          <a:p>
            <a:r>
              <a:rPr lang="en-US" sz="800" dirty="0"/>
              <a:t>date: "2023-01-05"</a:t>
            </a:r>
          </a:p>
          <a:p>
            <a:r>
              <a:rPr lang="en-US" sz="800" dirty="0"/>
              <a:t>output: </a:t>
            </a:r>
            <a:r>
              <a:rPr lang="en-US" sz="800" dirty="0" err="1"/>
              <a:t>html_document</a:t>
            </a:r>
            <a:endParaRPr lang="en-US" sz="800" dirty="0"/>
          </a:p>
          <a:p>
            <a:r>
              <a:rPr lang="en-US" sz="800" dirty="0"/>
              <a:t>---</a:t>
            </a:r>
          </a:p>
          <a:p>
            <a:r>
              <a:rPr lang="en-US" sz="800" dirty="0"/>
              <a:t># Document Summary</a:t>
            </a:r>
          </a:p>
          <a:p>
            <a:r>
              <a:rPr lang="en-US" sz="800" dirty="0"/>
              <a:t>Clean and transform the merged </a:t>
            </a:r>
            <a:r>
              <a:rPr lang="en-US" sz="800" dirty="0" err="1"/>
              <a:t>Cyclistic</a:t>
            </a:r>
            <a:r>
              <a:rPr lang="en-US" sz="800" dirty="0"/>
              <a:t> data (</a:t>
            </a:r>
            <a:r>
              <a:rPr lang="en-US" sz="800" dirty="0" err="1"/>
              <a:t>all_data</a:t>
            </a:r>
            <a:r>
              <a:rPr lang="en-US" sz="800" dirty="0"/>
              <a:t>) file for analysis using R</a:t>
            </a:r>
          </a:p>
          <a:p>
            <a:r>
              <a:rPr lang="en-US" sz="800" dirty="0"/>
              <a:t>​</a:t>
            </a:r>
          </a:p>
          <a:p>
            <a:r>
              <a:rPr lang="en-US" sz="800" dirty="0"/>
              <a:t>Raw data has been collected by Motivate International Inc, the company operating Divvy - a bike share service across Chicago and Evanston. The license to use this public dataset can be found [here.](https://www.divvybikes.com/data-license-agreement)</a:t>
            </a:r>
          </a:p>
          <a:p>
            <a:r>
              <a:rPr lang="en-US" sz="800" dirty="0"/>
              <a:t>​</a:t>
            </a:r>
          </a:p>
          <a:p>
            <a:r>
              <a:rPr lang="en-US" sz="800" dirty="0"/>
              <a:t>## Upload the merged dataset from the working directory</a:t>
            </a:r>
          </a:p>
          <a:p>
            <a:r>
              <a:rPr lang="en-US" sz="800" dirty="0"/>
              <a:t>```{r setup, include=FALSE}</a:t>
            </a:r>
          </a:p>
          <a:p>
            <a:r>
              <a:rPr lang="en-US" sz="800" dirty="0"/>
              <a:t>library(</a:t>
            </a:r>
            <a:r>
              <a:rPr lang="en-US" sz="800" dirty="0" err="1"/>
              <a:t>readr</a:t>
            </a:r>
            <a:r>
              <a:rPr lang="en-US" sz="800" dirty="0"/>
              <a:t>)</a:t>
            </a:r>
          </a:p>
          <a:p>
            <a:r>
              <a:rPr lang="en-US" sz="800" dirty="0" err="1"/>
              <a:t>all_bike_trip_merged</a:t>
            </a:r>
            <a:r>
              <a:rPr lang="en-US" sz="800" dirty="0"/>
              <a:t> &lt;- </a:t>
            </a:r>
            <a:r>
              <a:rPr lang="en-US" sz="800" dirty="0" err="1"/>
              <a:t>read_csv</a:t>
            </a:r>
            <a:r>
              <a:rPr lang="en-US" sz="800" dirty="0"/>
              <a:t>("R docs/Working Directory/</a:t>
            </a:r>
            <a:r>
              <a:rPr lang="en-US" sz="800" dirty="0" err="1"/>
              <a:t>Cyclistic_case_study</a:t>
            </a:r>
            <a:r>
              <a:rPr lang="en-US" sz="800" dirty="0"/>
              <a:t>/data/raw/</a:t>
            </a:r>
            <a:r>
              <a:rPr lang="en-US" sz="800" dirty="0" err="1"/>
              <a:t>dirty_bike_data</a:t>
            </a:r>
            <a:r>
              <a:rPr lang="en-US" sz="800" dirty="0"/>
              <a:t>/all_bike_trip_merged.csv")</a:t>
            </a:r>
          </a:p>
          <a:p>
            <a:r>
              <a:rPr lang="en-US" sz="800" dirty="0"/>
              <a:t>View(</a:t>
            </a:r>
            <a:r>
              <a:rPr lang="en-US" sz="800" dirty="0" err="1"/>
              <a:t>all_bike_trip_merged</a:t>
            </a:r>
            <a:r>
              <a:rPr lang="en-US" sz="800" dirty="0"/>
              <a:t>)</a:t>
            </a:r>
          </a:p>
          <a:p>
            <a:r>
              <a:rPr lang="en-US" sz="800" dirty="0" err="1"/>
              <a:t>all_data</a:t>
            </a:r>
            <a:r>
              <a:rPr lang="en-US" sz="800" dirty="0"/>
              <a:t> &lt;- </a:t>
            </a:r>
            <a:r>
              <a:rPr lang="en-US" sz="800" dirty="0" err="1"/>
              <a:t>all_bike_trip_merged</a:t>
            </a:r>
            <a:endParaRPr lang="en-US" sz="800" dirty="0"/>
          </a:p>
          <a:p>
            <a:r>
              <a:rPr lang="en-US" sz="800" dirty="0"/>
              <a:t>```</a:t>
            </a:r>
          </a:p>
          <a:p>
            <a:endParaRPr lang="en-US" sz="800" dirty="0"/>
          </a:p>
          <a:p>
            <a:r>
              <a:rPr lang="en-US" sz="800" dirty="0"/>
              <a:t>### Install appropriate packages</a:t>
            </a:r>
          </a:p>
          <a:p>
            <a:r>
              <a:rPr lang="en-US" sz="800" dirty="0"/>
              <a:t>```{r setup, include=FALSE}</a:t>
            </a:r>
          </a:p>
          <a:p>
            <a:r>
              <a:rPr lang="en-US" sz="800" dirty="0" err="1"/>
              <a:t>install.packages</a:t>
            </a:r>
            <a:r>
              <a:rPr lang="en-US" sz="800" dirty="0"/>
              <a:t>("</a:t>
            </a:r>
            <a:r>
              <a:rPr lang="en-US" sz="800" dirty="0" err="1"/>
              <a:t>tidyverse</a:t>
            </a:r>
            <a:r>
              <a:rPr lang="en-US" sz="800" dirty="0"/>
              <a:t>")</a:t>
            </a:r>
          </a:p>
          <a:p>
            <a:r>
              <a:rPr lang="en-US" sz="800" dirty="0" err="1"/>
              <a:t>install.packages</a:t>
            </a:r>
            <a:r>
              <a:rPr lang="en-US" sz="800" dirty="0"/>
              <a:t>("</a:t>
            </a:r>
            <a:r>
              <a:rPr lang="en-US" sz="800" dirty="0" err="1"/>
              <a:t>lubridate</a:t>
            </a:r>
            <a:r>
              <a:rPr lang="en-US" sz="800" dirty="0"/>
              <a:t>")</a:t>
            </a:r>
          </a:p>
          <a:p>
            <a:r>
              <a:rPr lang="en-US" sz="800" dirty="0" err="1"/>
              <a:t>install.packages</a:t>
            </a:r>
            <a:r>
              <a:rPr lang="en-US" sz="800" dirty="0"/>
              <a:t>("</a:t>
            </a:r>
            <a:r>
              <a:rPr lang="en-US" sz="800" dirty="0" err="1"/>
              <a:t>Magrittr</a:t>
            </a:r>
            <a:r>
              <a:rPr lang="en-US" sz="800" dirty="0"/>
              <a:t>")</a:t>
            </a:r>
          </a:p>
          <a:p>
            <a:r>
              <a:rPr lang="en-US" sz="800" dirty="0"/>
              <a:t>library(</a:t>
            </a:r>
            <a:r>
              <a:rPr lang="en-US" sz="800" dirty="0" err="1"/>
              <a:t>tidyverse</a:t>
            </a:r>
            <a:r>
              <a:rPr lang="en-US" sz="800" dirty="0"/>
              <a:t>)</a:t>
            </a:r>
          </a:p>
          <a:p>
            <a:r>
              <a:rPr lang="en-US" sz="800" dirty="0"/>
              <a:t>library(</a:t>
            </a:r>
            <a:r>
              <a:rPr lang="en-US" sz="800" dirty="0" err="1"/>
              <a:t>lubridate</a:t>
            </a:r>
            <a:r>
              <a:rPr lang="en-US" sz="800" dirty="0"/>
              <a:t>)</a:t>
            </a:r>
          </a:p>
          <a:p>
            <a:r>
              <a:rPr lang="en-US" sz="800" dirty="0"/>
              <a:t>library(</a:t>
            </a:r>
            <a:r>
              <a:rPr lang="en-US" sz="800" dirty="0" err="1"/>
              <a:t>Magrittr</a:t>
            </a:r>
            <a:r>
              <a:rPr lang="en-US" sz="800" dirty="0"/>
              <a:t>)</a:t>
            </a:r>
          </a:p>
          <a:p>
            <a:r>
              <a:rPr lang="en-US" sz="800" dirty="0"/>
              <a:t># calculate ride length and add as a new column, </a:t>
            </a:r>
            <a:r>
              <a:rPr lang="en-US" sz="800" dirty="0" err="1"/>
              <a:t>ride_time</a:t>
            </a:r>
            <a:endParaRPr lang="en-US" sz="800" dirty="0"/>
          </a:p>
          <a:p>
            <a:r>
              <a:rPr lang="en-US" sz="800" dirty="0" err="1"/>
              <a:t>all_data$ride_time</a:t>
            </a:r>
            <a:r>
              <a:rPr lang="en-US" sz="800" dirty="0"/>
              <a:t> &lt;- </a:t>
            </a:r>
            <a:r>
              <a:rPr lang="en-US" sz="800" dirty="0" err="1"/>
              <a:t>difftime</a:t>
            </a:r>
            <a:r>
              <a:rPr lang="en-US" sz="800" dirty="0"/>
              <a:t>(</a:t>
            </a:r>
          </a:p>
          <a:p>
            <a:r>
              <a:rPr lang="en-US" sz="800" dirty="0"/>
              <a:t>  </a:t>
            </a:r>
            <a:r>
              <a:rPr lang="en-US" sz="800" dirty="0" err="1"/>
              <a:t>all_data$ended_at</a:t>
            </a:r>
            <a:r>
              <a:rPr lang="en-US" sz="800" dirty="0"/>
              <a:t>, </a:t>
            </a:r>
          </a:p>
          <a:p>
            <a:r>
              <a:rPr lang="en-US" sz="800" dirty="0"/>
              <a:t>  </a:t>
            </a:r>
            <a:r>
              <a:rPr lang="en-US" sz="800" dirty="0" err="1"/>
              <a:t>all_data$started_at</a:t>
            </a:r>
            <a:r>
              <a:rPr lang="en-US" sz="800" dirty="0"/>
              <a:t>,</a:t>
            </a:r>
          </a:p>
          <a:p>
            <a:r>
              <a:rPr lang="en-US" sz="800" dirty="0"/>
              <a:t>  units = "secs"</a:t>
            </a:r>
          </a:p>
          <a:p>
            <a:r>
              <a:rPr lang="en-US" sz="800" dirty="0"/>
              <a:t>) </a:t>
            </a:r>
          </a:p>
          <a:p>
            <a:r>
              <a:rPr lang="en-US" sz="800" dirty="0"/>
              <a:t># convert </a:t>
            </a:r>
            <a:r>
              <a:rPr lang="en-US" sz="800" dirty="0" err="1"/>
              <a:t>ride_time</a:t>
            </a:r>
            <a:r>
              <a:rPr lang="en-US" sz="800" dirty="0"/>
              <a:t> to </a:t>
            </a:r>
            <a:r>
              <a:rPr lang="en-US" sz="800" dirty="0" err="1"/>
              <a:t>hms</a:t>
            </a:r>
            <a:r>
              <a:rPr lang="en-US" sz="800" dirty="0"/>
              <a:t> for readability</a:t>
            </a:r>
          </a:p>
          <a:p>
            <a:r>
              <a:rPr lang="en-US" sz="800" dirty="0"/>
              <a:t>library(</a:t>
            </a:r>
            <a:r>
              <a:rPr lang="en-US" sz="800" dirty="0" err="1"/>
              <a:t>data.table</a:t>
            </a:r>
            <a:r>
              <a:rPr lang="en-US" sz="800" dirty="0"/>
              <a:t>)</a:t>
            </a:r>
          </a:p>
          <a:p>
            <a:r>
              <a:rPr lang="en-US" sz="800" dirty="0" err="1"/>
              <a:t>all_data</a:t>
            </a:r>
            <a:r>
              <a:rPr lang="en-US" sz="800" dirty="0"/>
              <a:t> &lt;- </a:t>
            </a:r>
            <a:r>
              <a:rPr lang="en-US" sz="800" dirty="0" err="1"/>
              <a:t>all_data</a:t>
            </a:r>
            <a:r>
              <a:rPr lang="en-US" sz="800" dirty="0"/>
              <a:t> %&gt;% </a:t>
            </a:r>
          </a:p>
          <a:p>
            <a:r>
              <a:rPr lang="en-US" sz="800" dirty="0"/>
              <a:t>  mutate(</a:t>
            </a:r>
            <a:r>
              <a:rPr lang="en-US" sz="800" dirty="0" err="1"/>
              <a:t>ride_hms</a:t>
            </a:r>
            <a:r>
              <a:rPr lang="en-US" sz="800" dirty="0"/>
              <a:t> = </a:t>
            </a:r>
            <a:r>
              <a:rPr lang="en-US" sz="800" dirty="0" err="1"/>
              <a:t>as.ITime</a:t>
            </a:r>
            <a:r>
              <a:rPr lang="en-US" sz="800" dirty="0"/>
              <a:t>(</a:t>
            </a:r>
            <a:r>
              <a:rPr lang="en-US" sz="800" dirty="0" err="1"/>
              <a:t>hms</a:t>
            </a:r>
            <a:r>
              <a:rPr lang="en-US" sz="800" dirty="0"/>
              <a:t>::</a:t>
            </a:r>
            <a:r>
              <a:rPr lang="en-US" sz="800" dirty="0" err="1"/>
              <a:t>hms</a:t>
            </a:r>
            <a:r>
              <a:rPr lang="en-US" sz="800" dirty="0"/>
              <a:t>(</a:t>
            </a:r>
            <a:r>
              <a:rPr lang="en-US" sz="800" dirty="0" err="1"/>
              <a:t>seconds_to_period</a:t>
            </a:r>
            <a:r>
              <a:rPr lang="en-US" sz="800" dirty="0"/>
              <a:t>(</a:t>
            </a:r>
            <a:r>
              <a:rPr lang="en-US" sz="800" dirty="0" err="1"/>
              <a:t>ride_time</a:t>
            </a:r>
            <a:r>
              <a:rPr lang="en-US" sz="800" dirty="0"/>
              <a:t>)))</a:t>
            </a:r>
          </a:p>
          <a:p>
            <a:r>
              <a:rPr lang="en-US" sz="800" dirty="0"/>
              <a:t>  )</a:t>
            </a:r>
          </a:p>
          <a:p>
            <a:r>
              <a:rPr lang="en-US" sz="800" dirty="0"/>
              <a:t># reposition columns in table for order</a:t>
            </a:r>
          </a:p>
          <a:p>
            <a:r>
              <a:rPr lang="en-US" sz="800" dirty="0" err="1"/>
              <a:t>all_data</a:t>
            </a:r>
            <a:r>
              <a:rPr lang="en-US" sz="800" dirty="0"/>
              <a:t> &lt;- </a:t>
            </a:r>
            <a:r>
              <a:rPr lang="en-US" sz="800" dirty="0" err="1"/>
              <a:t>all_data</a:t>
            </a:r>
            <a:r>
              <a:rPr lang="en-US" sz="800" dirty="0"/>
              <a:t> %&gt;% relocate(</a:t>
            </a:r>
            <a:r>
              <a:rPr lang="en-US" sz="800" dirty="0" err="1"/>
              <a:t>ride_time</a:t>
            </a:r>
            <a:r>
              <a:rPr lang="en-US" sz="800" dirty="0"/>
              <a:t>, .after = </a:t>
            </a:r>
            <a:r>
              <a:rPr lang="en-US" sz="800" dirty="0" err="1"/>
              <a:t>ended_at</a:t>
            </a:r>
            <a:r>
              <a:rPr lang="en-US" sz="800" dirty="0"/>
              <a:t>)</a:t>
            </a:r>
          </a:p>
          <a:p>
            <a:r>
              <a:rPr lang="en-US" sz="800" dirty="0" err="1"/>
              <a:t>all_data</a:t>
            </a:r>
            <a:r>
              <a:rPr lang="en-US" sz="800" dirty="0"/>
              <a:t> &lt;- </a:t>
            </a:r>
            <a:r>
              <a:rPr lang="en-US" sz="800" dirty="0" err="1"/>
              <a:t>all_data</a:t>
            </a:r>
            <a:r>
              <a:rPr lang="en-US" sz="800" dirty="0"/>
              <a:t> %&gt;% relocate(</a:t>
            </a:r>
            <a:r>
              <a:rPr lang="en-US" sz="800" dirty="0" err="1"/>
              <a:t>ride_hms</a:t>
            </a:r>
            <a:r>
              <a:rPr lang="en-US" sz="800" dirty="0"/>
              <a:t>, .after = </a:t>
            </a:r>
            <a:r>
              <a:rPr lang="en-US" sz="800" dirty="0" err="1"/>
              <a:t>ride_time</a:t>
            </a:r>
            <a:r>
              <a:rPr lang="en-US" sz="800" dirty="0"/>
              <a:t>)</a:t>
            </a:r>
          </a:p>
          <a:p>
            <a:r>
              <a:rPr lang="en-US" sz="800" dirty="0"/>
              <a:t># remove rides &lt;60 seconds for outliers/not real rides</a:t>
            </a:r>
          </a:p>
          <a:p>
            <a:r>
              <a:rPr lang="en-US" sz="800" dirty="0" err="1"/>
              <a:t>all_data</a:t>
            </a:r>
            <a:r>
              <a:rPr lang="en-US" sz="800" dirty="0"/>
              <a:t> &lt;- arrange(</a:t>
            </a:r>
            <a:r>
              <a:rPr lang="en-US" sz="800" dirty="0" err="1"/>
              <a:t>all_data</a:t>
            </a:r>
            <a:r>
              <a:rPr lang="en-US" sz="800" dirty="0"/>
              <a:t>, -</a:t>
            </a:r>
            <a:r>
              <a:rPr lang="en-US" sz="800" dirty="0" err="1"/>
              <a:t>ride_time</a:t>
            </a:r>
            <a:r>
              <a:rPr lang="en-US" sz="800" dirty="0"/>
              <a:t>)</a:t>
            </a:r>
          </a:p>
          <a:p>
            <a:r>
              <a:rPr lang="en-US" sz="800" dirty="0" err="1"/>
              <a:t>all_data</a:t>
            </a:r>
            <a:r>
              <a:rPr lang="en-US" sz="800" dirty="0"/>
              <a:t> &lt;- arrange(</a:t>
            </a:r>
            <a:r>
              <a:rPr lang="en-US" sz="800" dirty="0" err="1"/>
              <a:t>all_data</a:t>
            </a:r>
            <a:r>
              <a:rPr lang="en-US" sz="800" dirty="0"/>
              <a:t>, </a:t>
            </a:r>
            <a:r>
              <a:rPr lang="en-US" sz="800" dirty="0" err="1"/>
              <a:t>ride_time</a:t>
            </a:r>
            <a:r>
              <a:rPr lang="en-US" sz="800" dirty="0"/>
              <a:t>)</a:t>
            </a:r>
          </a:p>
          <a:p>
            <a:r>
              <a:rPr lang="en-US" sz="800" dirty="0" err="1"/>
              <a:t>all_data</a:t>
            </a:r>
            <a:r>
              <a:rPr lang="en-US" sz="800" dirty="0"/>
              <a:t> &lt;- </a:t>
            </a:r>
            <a:r>
              <a:rPr lang="en-US" sz="800" dirty="0" err="1"/>
              <a:t>all_data</a:t>
            </a:r>
            <a:r>
              <a:rPr lang="en-US" sz="800" dirty="0"/>
              <a:t> %&gt;%</a:t>
            </a:r>
          </a:p>
          <a:p>
            <a:r>
              <a:rPr lang="en-US" sz="800" dirty="0"/>
              <a:t>  filter(!(</a:t>
            </a:r>
            <a:r>
              <a:rPr lang="en-US" sz="800" dirty="0" err="1"/>
              <a:t>ride_time</a:t>
            </a:r>
            <a:r>
              <a:rPr lang="en-US" sz="800" dirty="0"/>
              <a:t> &lt; 60)</a:t>
            </a:r>
          </a:p>
          <a:p>
            <a:r>
              <a:rPr lang="en-US" sz="800" dirty="0"/>
              <a:t>  )</a:t>
            </a:r>
          </a:p>
          <a:p>
            <a:r>
              <a:rPr lang="en-US" sz="800" dirty="0"/>
              <a:t># remove rides &gt;12 hours (43200 seconds) for outliers/not real rides</a:t>
            </a:r>
          </a:p>
          <a:p>
            <a:r>
              <a:rPr lang="en-US" sz="800" dirty="0" err="1"/>
              <a:t>all_data</a:t>
            </a:r>
            <a:r>
              <a:rPr lang="en-US" sz="800" dirty="0"/>
              <a:t> &lt;- </a:t>
            </a:r>
            <a:r>
              <a:rPr lang="en-US" sz="800" dirty="0" err="1"/>
              <a:t>all_data</a:t>
            </a:r>
            <a:r>
              <a:rPr lang="en-US" sz="800" dirty="0"/>
              <a:t> %&gt;%</a:t>
            </a:r>
          </a:p>
          <a:p>
            <a:r>
              <a:rPr lang="en-US" sz="800" dirty="0"/>
              <a:t>  filter(!(</a:t>
            </a:r>
            <a:r>
              <a:rPr lang="en-US" sz="800" dirty="0" err="1"/>
              <a:t>ride_time</a:t>
            </a:r>
            <a:r>
              <a:rPr lang="en-US" sz="800" dirty="0"/>
              <a:t> &gt; 43200)</a:t>
            </a:r>
          </a:p>
          <a:p>
            <a:r>
              <a:rPr lang="en-US" sz="800" dirty="0"/>
              <a:t>  )</a:t>
            </a:r>
          </a:p>
          <a:p>
            <a:r>
              <a:rPr lang="en-US" sz="800" dirty="0"/>
              <a:t># remove rides missing data (without </a:t>
            </a:r>
            <a:r>
              <a:rPr lang="en-US" sz="800" dirty="0" err="1"/>
              <a:t>start_station_name</a:t>
            </a:r>
            <a:r>
              <a:rPr lang="en-US" sz="800" dirty="0"/>
              <a:t> or </a:t>
            </a:r>
            <a:r>
              <a:rPr lang="en-US" sz="800" dirty="0" err="1"/>
              <a:t>end_station_name</a:t>
            </a:r>
            <a:r>
              <a:rPr lang="en-US" sz="800" dirty="0"/>
              <a:t>)</a:t>
            </a:r>
          </a:p>
          <a:p>
            <a:r>
              <a:rPr lang="en-US" sz="800" dirty="0" err="1"/>
              <a:t>all_data</a:t>
            </a:r>
            <a:r>
              <a:rPr lang="en-US" sz="800" dirty="0"/>
              <a:t> &lt;- </a:t>
            </a:r>
            <a:r>
              <a:rPr lang="en-US" sz="800" dirty="0" err="1"/>
              <a:t>all_data</a:t>
            </a:r>
            <a:r>
              <a:rPr lang="en-US" sz="800" dirty="0"/>
              <a:t> %&gt;%</a:t>
            </a:r>
          </a:p>
          <a:p>
            <a:r>
              <a:rPr lang="en-US" sz="800" dirty="0"/>
              <a:t>  filter(</a:t>
            </a:r>
          </a:p>
          <a:p>
            <a:r>
              <a:rPr lang="en-US" sz="800" dirty="0"/>
              <a:t>    !(is.na(</a:t>
            </a:r>
            <a:r>
              <a:rPr lang="en-US" sz="800" dirty="0" err="1"/>
              <a:t>start_station_name</a:t>
            </a:r>
            <a:r>
              <a:rPr lang="en-US" sz="800" dirty="0"/>
              <a:t>) |</a:t>
            </a:r>
          </a:p>
          <a:p>
            <a:r>
              <a:rPr lang="en-US" sz="800" dirty="0"/>
              <a:t>        </a:t>
            </a:r>
            <a:r>
              <a:rPr lang="en-US" sz="800" dirty="0" err="1"/>
              <a:t>start_station_name</a:t>
            </a:r>
            <a:r>
              <a:rPr lang="en-US" sz="800" dirty="0"/>
              <a:t> == "")</a:t>
            </a:r>
          </a:p>
          <a:p>
            <a:r>
              <a:rPr lang="en-US" sz="800" dirty="0"/>
              <a:t>  ) %&gt;% </a:t>
            </a:r>
          </a:p>
          <a:p>
            <a:r>
              <a:rPr lang="en-US" sz="800" dirty="0"/>
              <a:t>  filter(</a:t>
            </a:r>
          </a:p>
          <a:p>
            <a:r>
              <a:rPr lang="en-US" sz="800" dirty="0"/>
              <a:t>    !(is.na(</a:t>
            </a:r>
            <a:r>
              <a:rPr lang="en-US" sz="800" dirty="0" err="1"/>
              <a:t>end_station_name</a:t>
            </a:r>
            <a:r>
              <a:rPr lang="en-US" sz="800" dirty="0"/>
              <a:t>) |</a:t>
            </a:r>
          </a:p>
          <a:p>
            <a:r>
              <a:rPr lang="en-US" sz="800" dirty="0"/>
              <a:t>        </a:t>
            </a:r>
            <a:r>
              <a:rPr lang="en-US" sz="800" dirty="0" err="1"/>
              <a:t>end_station_name</a:t>
            </a:r>
            <a:r>
              <a:rPr lang="en-US" sz="800" dirty="0"/>
              <a:t> == "")</a:t>
            </a:r>
          </a:p>
          <a:p>
            <a:r>
              <a:rPr lang="en-US" sz="800" dirty="0"/>
              <a:t>  )</a:t>
            </a:r>
          </a:p>
          <a:p>
            <a:r>
              <a:rPr lang="en-US" sz="800" dirty="0"/>
              <a:t># check for abnormal station names - rides with ALL CAPS or all lower </a:t>
            </a:r>
          </a:p>
          <a:p>
            <a:r>
              <a:rPr lang="en-US" sz="800" dirty="0" err="1"/>
              <a:t>UPPER_lower_station_name_check</a:t>
            </a:r>
            <a:r>
              <a:rPr lang="en-US" sz="800" dirty="0"/>
              <a:t> &lt;- </a:t>
            </a:r>
            <a:r>
              <a:rPr lang="en-US" sz="800" dirty="0" err="1"/>
              <a:t>all_data</a:t>
            </a:r>
            <a:r>
              <a:rPr lang="en-US" sz="800" dirty="0"/>
              <a:t> %&gt;%</a:t>
            </a:r>
          </a:p>
          <a:p>
            <a:r>
              <a:rPr lang="en-US" sz="800" dirty="0"/>
              <a:t>  filter(</a:t>
            </a:r>
          </a:p>
          <a:p>
            <a:r>
              <a:rPr lang="en-US" sz="800" dirty="0"/>
              <a:t>    </a:t>
            </a:r>
            <a:r>
              <a:rPr lang="en-US" sz="800" dirty="0" err="1"/>
              <a:t>str_detect</a:t>
            </a:r>
            <a:r>
              <a:rPr lang="en-US" sz="800" dirty="0"/>
              <a:t>(</a:t>
            </a:r>
            <a:r>
              <a:rPr lang="en-US" sz="800" dirty="0" err="1"/>
              <a:t>start_station_name</a:t>
            </a:r>
            <a:r>
              <a:rPr lang="en-US" sz="800" dirty="0"/>
              <a:t>, "[:upper:]")</a:t>
            </a:r>
          </a:p>
          <a:p>
            <a:r>
              <a:rPr lang="en-US" sz="800" dirty="0"/>
              <a:t>    &amp; !</a:t>
            </a:r>
            <a:r>
              <a:rPr lang="en-US" sz="800" dirty="0" err="1"/>
              <a:t>str_detect</a:t>
            </a:r>
            <a:r>
              <a:rPr lang="en-US" sz="800" dirty="0"/>
              <a:t>(</a:t>
            </a:r>
            <a:r>
              <a:rPr lang="en-US" sz="800" dirty="0" err="1"/>
              <a:t>start_station_name</a:t>
            </a:r>
            <a:r>
              <a:rPr lang="en-US" sz="800" dirty="0"/>
              <a:t>,"[:lower:]")</a:t>
            </a:r>
          </a:p>
          <a:p>
            <a:r>
              <a:rPr lang="en-US" sz="800" dirty="0"/>
              <a:t>  ) %&gt;%</a:t>
            </a:r>
          </a:p>
          <a:p>
            <a:r>
              <a:rPr lang="en-US" sz="800" dirty="0"/>
              <a:t>  </a:t>
            </a:r>
            <a:r>
              <a:rPr lang="en-US" sz="800" dirty="0" err="1"/>
              <a:t>group_by</a:t>
            </a:r>
            <a:r>
              <a:rPr lang="en-US" sz="800" dirty="0"/>
              <a:t>(</a:t>
            </a:r>
          </a:p>
          <a:p>
            <a:r>
              <a:rPr lang="en-US" sz="800" dirty="0"/>
              <a:t>    </a:t>
            </a:r>
            <a:r>
              <a:rPr lang="en-US" sz="800" dirty="0" err="1"/>
              <a:t>start_station_name</a:t>
            </a:r>
            <a:endParaRPr lang="en-US" sz="800" dirty="0"/>
          </a:p>
          <a:p>
            <a:r>
              <a:rPr lang="en-US" sz="800" dirty="0"/>
              <a:t>  ) %&gt;%</a:t>
            </a:r>
          </a:p>
          <a:p>
            <a:r>
              <a:rPr lang="en-US" sz="800" dirty="0"/>
              <a:t>  count(</a:t>
            </a:r>
          </a:p>
          <a:p>
            <a:r>
              <a:rPr lang="en-US" sz="800" dirty="0"/>
              <a:t>    </a:t>
            </a:r>
            <a:r>
              <a:rPr lang="en-US" sz="800" dirty="0" err="1"/>
              <a:t>start_station_name</a:t>
            </a:r>
            <a:endParaRPr lang="en-US" sz="800" dirty="0"/>
          </a:p>
          <a:p>
            <a:r>
              <a:rPr lang="en-US" sz="800" dirty="0"/>
              <a:t>  )</a:t>
            </a:r>
          </a:p>
          <a:p>
            <a:r>
              <a:rPr lang="en-US" sz="800" dirty="0"/>
              <a:t># one station appeared 4 times with WEST CHI-WATSON, determined legitimate</a:t>
            </a:r>
          </a:p>
          <a:p>
            <a:r>
              <a:rPr lang="en-US" sz="800" dirty="0"/>
              <a:t># check for test data by </a:t>
            </a:r>
            <a:r>
              <a:rPr lang="en-US" sz="800" dirty="0" err="1"/>
              <a:t>star_station_name</a:t>
            </a:r>
            <a:endParaRPr lang="en-US" sz="800" dirty="0"/>
          </a:p>
          <a:p>
            <a:r>
              <a:rPr lang="en-US" sz="800" dirty="0"/>
              <a:t>library(</a:t>
            </a:r>
            <a:r>
              <a:rPr lang="en-US" sz="800" dirty="0" err="1"/>
              <a:t>stringr</a:t>
            </a:r>
            <a:r>
              <a:rPr lang="en-US" sz="800" dirty="0"/>
              <a:t>)</a:t>
            </a:r>
          </a:p>
          <a:p>
            <a:r>
              <a:rPr lang="en-US" sz="800" dirty="0"/>
              <a:t>Test &lt;- </a:t>
            </a:r>
            <a:r>
              <a:rPr lang="en-US" sz="800" dirty="0" err="1"/>
              <a:t>all_data</a:t>
            </a:r>
            <a:r>
              <a:rPr lang="en-US" sz="800" dirty="0"/>
              <a:t>[</a:t>
            </a:r>
            <a:r>
              <a:rPr lang="en-US" sz="800" dirty="0" err="1"/>
              <a:t>str_detect</a:t>
            </a:r>
            <a:r>
              <a:rPr lang="en-US" sz="800" dirty="0"/>
              <a:t>(</a:t>
            </a:r>
            <a:r>
              <a:rPr lang="en-US" sz="800" dirty="0" err="1"/>
              <a:t>all_data$start_station_name</a:t>
            </a:r>
            <a:r>
              <a:rPr lang="en-US" sz="800" dirty="0"/>
              <a:t>, "Test"), ]</a:t>
            </a:r>
          </a:p>
          <a:p>
            <a:r>
              <a:rPr lang="en-US" sz="800" dirty="0" err="1"/>
              <a:t>all_data</a:t>
            </a:r>
            <a:r>
              <a:rPr lang="en-US" sz="800" dirty="0"/>
              <a:t> &lt;- </a:t>
            </a:r>
            <a:r>
              <a:rPr lang="en-US" sz="800" dirty="0" err="1"/>
              <a:t>all_data</a:t>
            </a:r>
            <a:r>
              <a:rPr lang="en-US" sz="800" dirty="0"/>
              <a:t> %&gt;%</a:t>
            </a:r>
          </a:p>
          <a:p>
            <a:r>
              <a:rPr lang="en-US" sz="800" dirty="0"/>
              <a:t>  filter(</a:t>
            </a:r>
          </a:p>
          <a:p>
            <a:r>
              <a:rPr lang="en-US" sz="800" dirty="0"/>
              <a:t>    !(</a:t>
            </a:r>
            <a:r>
              <a:rPr lang="en-US" sz="800" dirty="0" err="1"/>
              <a:t>str_detect</a:t>
            </a:r>
            <a:r>
              <a:rPr lang="en-US" sz="800" dirty="0"/>
              <a:t>(</a:t>
            </a:r>
            <a:r>
              <a:rPr lang="en-US" sz="800" dirty="0" err="1"/>
              <a:t>start_station_name</a:t>
            </a:r>
            <a:r>
              <a:rPr lang="en-US" sz="800" dirty="0"/>
              <a:t>, "Test"))</a:t>
            </a:r>
          </a:p>
          <a:p>
            <a:r>
              <a:rPr lang="en-US" sz="800" dirty="0"/>
              <a:t>  )</a:t>
            </a:r>
          </a:p>
          <a:p>
            <a:r>
              <a:rPr lang="en-US" sz="800" dirty="0"/>
              <a:t># removed 1 result containing "Test" in </a:t>
            </a:r>
            <a:r>
              <a:rPr lang="en-US" sz="800" dirty="0" err="1"/>
              <a:t>start_station_name</a:t>
            </a:r>
            <a:endParaRPr lang="en-US" sz="800" dirty="0"/>
          </a:p>
          <a:p>
            <a:r>
              <a:rPr lang="en-US" sz="800" dirty="0"/>
              <a:t># check for duplicates</a:t>
            </a:r>
          </a:p>
          <a:p>
            <a:r>
              <a:rPr lang="en-US" sz="800" dirty="0" err="1"/>
              <a:t>install.packages</a:t>
            </a:r>
            <a:r>
              <a:rPr lang="en-US" sz="800" dirty="0"/>
              <a:t>("janitor")</a:t>
            </a:r>
          </a:p>
          <a:p>
            <a:r>
              <a:rPr lang="en-US" sz="800" dirty="0"/>
              <a:t>library(janitor)</a:t>
            </a:r>
          </a:p>
          <a:p>
            <a:r>
              <a:rPr lang="en-US" sz="800" dirty="0"/>
              <a:t>duplicates &lt;- </a:t>
            </a:r>
            <a:r>
              <a:rPr lang="en-US" sz="800" dirty="0" err="1"/>
              <a:t>get_dupes</a:t>
            </a:r>
            <a:r>
              <a:rPr lang="en-US" sz="800" dirty="0"/>
              <a:t>(</a:t>
            </a:r>
            <a:r>
              <a:rPr lang="en-US" sz="800" dirty="0" err="1"/>
              <a:t>all_data</a:t>
            </a:r>
            <a:r>
              <a:rPr lang="en-US" sz="800" dirty="0"/>
              <a:t>, </a:t>
            </a:r>
            <a:r>
              <a:rPr lang="en-US" sz="800" dirty="0" err="1"/>
              <a:t>ride_id</a:t>
            </a:r>
            <a:r>
              <a:rPr lang="en-US" sz="800" dirty="0"/>
              <a:t>)   </a:t>
            </a:r>
          </a:p>
          <a:p>
            <a:r>
              <a:rPr lang="en-US" sz="800" dirty="0"/>
              <a:t>#No variable names specified - using all columns.</a:t>
            </a:r>
          </a:p>
          <a:p>
            <a:r>
              <a:rPr lang="en-US" sz="800" dirty="0"/>
              <a:t># removed unnecessary column (1) from table</a:t>
            </a:r>
          </a:p>
          <a:p>
            <a:r>
              <a:rPr lang="en-US" sz="800" dirty="0" err="1"/>
              <a:t>all_data</a:t>
            </a:r>
            <a:r>
              <a:rPr lang="en-US" sz="800" dirty="0"/>
              <a:t> &lt;- </a:t>
            </a:r>
            <a:r>
              <a:rPr lang="en-US" sz="800" dirty="0" err="1"/>
              <a:t>all_data</a:t>
            </a:r>
            <a:r>
              <a:rPr lang="en-US" sz="800" dirty="0"/>
              <a:t>[, -c(1)]</a:t>
            </a:r>
          </a:p>
          <a:p>
            <a:r>
              <a:rPr lang="en-US" sz="800" dirty="0"/>
              <a:t># check for anomalies by running a summary of the dataset</a:t>
            </a:r>
          </a:p>
          <a:p>
            <a:r>
              <a:rPr lang="en-US" sz="800" dirty="0" err="1"/>
              <a:t>install.packages</a:t>
            </a:r>
            <a:r>
              <a:rPr lang="en-US" sz="800" dirty="0"/>
              <a:t>("psych")</a:t>
            </a:r>
          </a:p>
          <a:p>
            <a:r>
              <a:rPr lang="en-US" sz="800" dirty="0"/>
              <a:t>library(psych) </a:t>
            </a:r>
          </a:p>
          <a:p>
            <a:r>
              <a:rPr lang="en-US" sz="800" dirty="0"/>
              <a:t># create summary table</a:t>
            </a:r>
          </a:p>
          <a:p>
            <a:r>
              <a:rPr lang="en-US" sz="800" dirty="0"/>
              <a:t>anomalies &lt;- describe(</a:t>
            </a:r>
            <a:r>
              <a:rPr lang="en-US" sz="800" dirty="0" err="1"/>
              <a:t>all_data</a:t>
            </a:r>
            <a:r>
              <a:rPr lang="en-US" sz="800" dirty="0"/>
              <a:t>)</a:t>
            </a:r>
          </a:p>
          <a:p>
            <a:r>
              <a:rPr lang="en-US" sz="800" dirty="0"/>
              <a:t># no abnormalities, except there were 7 cases where the </a:t>
            </a:r>
            <a:r>
              <a:rPr lang="en-US" sz="800" dirty="0" err="1"/>
              <a:t>end_lat</a:t>
            </a:r>
            <a:r>
              <a:rPr lang="en-US" sz="800" dirty="0"/>
              <a:t> and </a:t>
            </a:r>
            <a:r>
              <a:rPr lang="en-US" sz="800" dirty="0" err="1"/>
              <a:t>end_lng</a:t>
            </a:r>
            <a:r>
              <a:rPr lang="en-US" sz="800" dirty="0"/>
              <a:t> </a:t>
            </a:r>
          </a:p>
          <a:p>
            <a:r>
              <a:rPr lang="en-US" sz="800" dirty="0"/>
              <a:t># were 0 but they had an </a:t>
            </a:r>
            <a:r>
              <a:rPr lang="en-US" sz="800" dirty="0" err="1"/>
              <a:t>end_station_name</a:t>
            </a:r>
            <a:r>
              <a:rPr lang="en-US" sz="800" dirty="0"/>
              <a:t> and </a:t>
            </a:r>
            <a:r>
              <a:rPr lang="en-US" sz="800" dirty="0" err="1"/>
              <a:t>end_station_id</a:t>
            </a:r>
            <a:r>
              <a:rPr lang="en-US" sz="800" dirty="0"/>
              <a:t> (were removed)</a:t>
            </a:r>
          </a:p>
          <a:p>
            <a:r>
              <a:rPr lang="en-US" sz="800" dirty="0"/>
              <a:t># check bike types and when they were available</a:t>
            </a:r>
          </a:p>
          <a:p>
            <a:r>
              <a:rPr lang="en-US" sz="800" dirty="0"/>
              <a:t>unique(</a:t>
            </a:r>
            <a:r>
              <a:rPr lang="en-US" sz="800" dirty="0" err="1"/>
              <a:t>all_data$rideable_type</a:t>
            </a:r>
            <a:r>
              <a:rPr lang="en-US" sz="800" dirty="0"/>
              <a:t>)</a:t>
            </a:r>
          </a:p>
          <a:p>
            <a:r>
              <a:rPr lang="en-US" sz="800" dirty="0"/>
              <a:t>[1] "</a:t>
            </a:r>
            <a:r>
              <a:rPr lang="en-US" sz="800" dirty="0" err="1"/>
              <a:t>classic_bike</a:t>
            </a:r>
            <a:r>
              <a:rPr lang="en-US" sz="800" dirty="0"/>
              <a:t>"  "</a:t>
            </a:r>
            <a:r>
              <a:rPr lang="en-US" sz="800" dirty="0" err="1"/>
              <a:t>electric_bike</a:t>
            </a:r>
            <a:r>
              <a:rPr lang="en-US" sz="800" dirty="0"/>
              <a:t>" "</a:t>
            </a:r>
            <a:r>
              <a:rPr lang="en-US" sz="800" dirty="0" err="1"/>
              <a:t>docked_bike</a:t>
            </a:r>
            <a:r>
              <a:rPr lang="en-US" sz="800" dirty="0"/>
              <a:t>"  </a:t>
            </a:r>
          </a:p>
          <a:p>
            <a:r>
              <a:rPr lang="en-US" sz="800" dirty="0" err="1"/>
              <a:t>rideable_type_info</a:t>
            </a:r>
            <a:r>
              <a:rPr lang="en-US" sz="800" dirty="0"/>
              <a:t> &lt;-</a:t>
            </a:r>
            <a:r>
              <a:rPr lang="en-US" sz="800" dirty="0" err="1"/>
              <a:t>all_data</a:t>
            </a:r>
            <a:r>
              <a:rPr lang="en-US" sz="800" dirty="0"/>
              <a:t> %&gt;%</a:t>
            </a:r>
          </a:p>
          <a:p>
            <a:r>
              <a:rPr lang="en-US" sz="800" dirty="0"/>
              <a:t>  mutate(</a:t>
            </a:r>
          </a:p>
          <a:p>
            <a:r>
              <a:rPr lang="en-US" sz="800" dirty="0"/>
              <a:t>    year = year(</a:t>
            </a:r>
            <a:r>
              <a:rPr lang="en-US" sz="800" dirty="0" err="1"/>
              <a:t>started_at</a:t>
            </a:r>
            <a:r>
              <a:rPr lang="en-US" sz="800" dirty="0"/>
              <a:t>), </a:t>
            </a:r>
          </a:p>
          <a:p>
            <a:r>
              <a:rPr lang="en-US" sz="800" dirty="0"/>
              <a:t>    month = month(</a:t>
            </a:r>
            <a:r>
              <a:rPr lang="en-US" sz="800" dirty="0" err="1"/>
              <a:t>started_at</a:t>
            </a:r>
            <a:r>
              <a:rPr lang="en-US" sz="800" dirty="0"/>
              <a:t>)</a:t>
            </a:r>
          </a:p>
          <a:p>
            <a:r>
              <a:rPr lang="en-US" sz="800" dirty="0"/>
              <a:t>  ) %&gt;%</a:t>
            </a:r>
          </a:p>
          <a:p>
            <a:r>
              <a:rPr lang="en-US" sz="800" dirty="0"/>
              <a:t>  </a:t>
            </a:r>
            <a:r>
              <a:rPr lang="en-US" sz="800" dirty="0" err="1"/>
              <a:t>group_by</a:t>
            </a:r>
            <a:r>
              <a:rPr lang="en-US" sz="800" dirty="0"/>
              <a:t>(</a:t>
            </a:r>
          </a:p>
          <a:p>
            <a:r>
              <a:rPr lang="en-US" sz="800" dirty="0"/>
              <a:t>    month, </a:t>
            </a:r>
          </a:p>
          <a:p>
            <a:r>
              <a:rPr lang="en-US" sz="800" dirty="0"/>
              <a:t>    year</a:t>
            </a:r>
          </a:p>
          <a:p>
            <a:r>
              <a:rPr lang="en-US" sz="800" dirty="0"/>
              <a:t>  ) %&gt;%</a:t>
            </a:r>
          </a:p>
          <a:p>
            <a:r>
              <a:rPr lang="en-US" sz="800" dirty="0"/>
              <a:t>  select(</a:t>
            </a:r>
          </a:p>
          <a:p>
            <a:r>
              <a:rPr lang="en-US" sz="800" dirty="0"/>
              <a:t>    </a:t>
            </a:r>
            <a:r>
              <a:rPr lang="en-US" sz="800" dirty="0" err="1"/>
              <a:t>rideable_type</a:t>
            </a:r>
            <a:r>
              <a:rPr lang="en-US" sz="800" dirty="0"/>
              <a:t>, </a:t>
            </a:r>
          </a:p>
          <a:p>
            <a:r>
              <a:rPr lang="en-US" sz="800" dirty="0"/>
              <a:t>    </a:t>
            </a:r>
            <a:r>
              <a:rPr lang="en-US" sz="800" dirty="0" err="1"/>
              <a:t>member_casual</a:t>
            </a:r>
            <a:r>
              <a:rPr lang="en-US" sz="800" dirty="0"/>
              <a:t>,</a:t>
            </a:r>
          </a:p>
          <a:p>
            <a:r>
              <a:rPr lang="en-US" sz="800" dirty="0"/>
              <a:t>    month, </a:t>
            </a:r>
          </a:p>
          <a:p>
            <a:r>
              <a:rPr lang="en-US" sz="800" dirty="0"/>
              <a:t>    year</a:t>
            </a:r>
          </a:p>
          <a:p>
            <a:r>
              <a:rPr lang="en-US" sz="800" dirty="0"/>
              <a:t>  ) %&gt;%</a:t>
            </a:r>
          </a:p>
          <a:p>
            <a:r>
              <a:rPr lang="en-US" sz="800" dirty="0"/>
              <a:t>  count(</a:t>
            </a:r>
          </a:p>
          <a:p>
            <a:r>
              <a:rPr lang="en-US" sz="800" dirty="0"/>
              <a:t>    </a:t>
            </a:r>
            <a:r>
              <a:rPr lang="en-US" sz="800" dirty="0" err="1"/>
              <a:t>rideable_type</a:t>
            </a:r>
            <a:r>
              <a:rPr lang="en-US" sz="800" dirty="0"/>
              <a:t>, </a:t>
            </a:r>
          </a:p>
          <a:p>
            <a:r>
              <a:rPr lang="en-US" sz="800" dirty="0"/>
              <a:t>    </a:t>
            </a:r>
            <a:r>
              <a:rPr lang="en-US" sz="800" dirty="0" err="1"/>
              <a:t>member_casual</a:t>
            </a:r>
            <a:endParaRPr lang="en-US" sz="800" dirty="0"/>
          </a:p>
          <a:p>
            <a:r>
              <a:rPr lang="en-US" sz="800" dirty="0"/>
              <a:t>  )</a:t>
            </a:r>
          </a:p>
          <a:p>
            <a:r>
              <a:rPr lang="en-US" sz="800" dirty="0"/>
              <a:t># After filtering the raw data, all data for </a:t>
            </a:r>
            <a:r>
              <a:rPr lang="en-US" sz="800" dirty="0" err="1"/>
              <a:t>docked_bike</a:t>
            </a:r>
            <a:r>
              <a:rPr lang="en-US" sz="800" dirty="0"/>
              <a:t> is for casual riders.</a:t>
            </a:r>
          </a:p>
          <a:p>
            <a:r>
              <a:rPr lang="en-US" sz="800" dirty="0"/>
              <a:t># Docked bikes are not used by member riders, but I'm not sure why.</a:t>
            </a:r>
          </a:p>
          <a:p>
            <a:r>
              <a:rPr lang="en-US" sz="800" dirty="0"/>
              <a:t># check station names for review</a:t>
            </a:r>
          </a:p>
          <a:p>
            <a:r>
              <a:rPr lang="en-US" sz="800" dirty="0" err="1"/>
              <a:t>station_names</a:t>
            </a:r>
            <a:r>
              <a:rPr lang="en-US" sz="800" dirty="0"/>
              <a:t> &lt;- </a:t>
            </a:r>
            <a:r>
              <a:rPr lang="en-US" sz="800" dirty="0" err="1"/>
              <a:t>all_data</a:t>
            </a:r>
            <a:r>
              <a:rPr lang="en-US" sz="800" dirty="0"/>
              <a:t> %&gt;%</a:t>
            </a:r>
          </a:p>
          <a:p>
            <a:r>
              <a:rPr lang="en-US" sz="800" dirty="0"/>
              <a:t>  mutate(</a:t>
            </a:r>
          </a:p>
          <a:p>
            <a:r>
              <a:rPr lang="en-US" sz="800" dirty="0"/>
              <a:t>    year = year(</a:t>
            </a:r>
            <a:r>
              <a:rPr lang="en-US" sz="800" dirty="0" err="1"/>
              <a:t>started_at</a:t>
            </a:r>
            <a:r>
              <a:rPr lang="en-US" sz="800" dirty="0"/>
              <a:t>), </a:t>
            </a:r>
          </a:p>
          <a:p>
            <a:r>
              <a:rPr lang="en-US" sz="800" dirty="0"/>
              <a:t>    month = month(</a:t>
            </a:r>
            <a:r>
              <a:rPr lang="en-US" sz="800" dirty="0" err="1"/>
              <a:t>started_at</a:t>
            </a:r>
            <a:r>
              <a:rPr lang="en-US" sz="800" dirty="0"/>
              <a:t>)</a:t>
            </a:r>
          </a:p>
          <a:p>
            <a:r>
              <a:rPr lang="en-US" sz="800" dirty="0"/>
              <a:t>  ) %&gt;%</a:t>
            </a:r>
          </a:p>
          <a:p>
            <a:r>
              <a:rPr lang="en-US" sz="800" dirty="0"/>
              <a:t>  </a:t>
            </a:r>
            <a:r>
              <a:rPr lang="en-US" sz="800" dirty="0" err="1"/>
              <a:t>group_by</a:t>
            </a:r>
            <a:r>
              <a:rPr lang="en-US" sz="800" dirty="0"/>
              <a:t>(</a:t>
            </a:r>
          </a:p>
          <a:p>
            <a:r>
              <a:rPr lang="en-US" sz="800" dirty="0"/>
              <a:t>    month, </a:t>
            </a:r>
          </a:p>
          <a:p>
            <a:r>
              <a:rPr lang="en-US" sz="800" dirty="0"/>
              <a:t>    year</a:t>
            </a:r>
          </a:p>
          <a:p>
            <a:r>
              <a:rPr lang="en-US" sz="800" dirty="0"/>
              <a:t>  ) %&gt;%</a:t>
            </a:r>
          </a:p>
          <a:p>
            <a:r>
              <a:rPr lang="en-US" sz="800" dirty="0"/>
              <a:t>  select(</a:t>
            </a:r>
          </a:p>
          <a:p>
            <a:r>
              <a:rPr lang="en-US" sz="800" dirty="0"/>
              <a:t>    </a:t>
            </a:r>
            <a:r>
              <a:rPr lang="en-US" sz="800" dirty="0" err="1"/>
              <a:t>start_station_name</a:t>
            </a:r>
            <a:r>
              <a:rPr lang="en-US" sz="800" dirty="0"/>
              <a:t>, </a:t>
            </a:r>
          </a:p>
          <a:p>
            <a:r>
              <a:rPr lang="en-US" sz="800" dirty="0"/>
              <a:t>    month, </a:t>
            </a:r>
          </a:p>
          <a:p>
            <a:r>
              <a:rPr lang="en-US" sz="800" dirty="0"/>
              <a:t>    year</a:t>
            </a:r>
          </a:p>
          <a:p>
            <a:r>
              <a:rPr lang="en-US" sz="800" dirty="0"/>
              <a:t>  ) %&gt;%  </a:t>
            </a:r>
          </a:p>
          <a:p>
            <a:r>
              <a:rPr lang="en-US" sz="800" dirty="0"/>
              <a:t>  count(</a:t>
            </a:r>
            <a:r>
              <a:rPr lang="en-US" sz="800" dirty="0" err="1"/>
              <a:t>start_station_name</a:t>
            </a:r>
            <a:r>
              <a:rPr lang="en-US" sz="800" dirty="0"/>
              <a:t>)</a:t>
            </a:r>
          </a:p>
          <a:p>
            <a:r>
              <a:rPr lang="en-US" sz="800" dirty="0"/>
              <a:t># create columns of data by 'day', 'day of week', 'month', and 'year' for future analysis/viz</a:t>
            </a:r>
          </a:p>
          <a:p>
            <a:r>
              <a:rPr lang="en-US" sz="800" dirty="0"/>
              <a:t># Day</a:t>
            </a:r>
          </a:p>
          <a:p>
            <a:r>
              <a:rPr lang="en-US" sz="800" dirty="0" err="1"/>
              <a:t>all_data$day</a:t>
            </a:r>
            <a:r>
              <a:rPr lang="en-US" sz="800" dirty="0"/>
              <a:t> &lt;- format(</a:t>
            </a:r>
          </a:p>
          <a:p>
            <a:r>
              <a:rPr lang="en-US" sz="800" dirty="0"/>
              <a:t>  </a:t>
            </a:r>
            <a:r>
              <a:rPr lang="en-US" sz="800" dirty="0" err="1"/>
              <a:t>all_data$started_at</a:t>
            </a:r>
            <a:r>
              <a:rPr lang="en-US" sz="800" dirty="0"/>
              <a:t>, </a:t>
            </a:r>
          </a:p>
          <a:p>
            <a:r>
              <a:rPr lang="en-US" sz="800" dirty="0"/>
              <a:t>  "%d"</a:t>
            </a:r>
          </a:p>
          <a:p>
            <a:r>
              <a:rPr lang="en-US" sz="800" dirty="0"/>
              <a:t>  )</a:t>
            </a:r>
          </a:p>
          <a:p>
            <a:r>
              <a:rPr lang="en-US" sz="800" dirty="0"/>
              <a:t># Day of week </a:t>
            </a:r>
          </a:p>
          <a:p>
            <a:r>
              <a:rPr lang="en-US" sz="800" dirty="0" err="1"/>
              <a:t>all_data$day_of_week</a:t>
            </a:r>
            <a:r>
              <a:rPr lang="en-US" sz="800" dirty="0"/>
              <a:t> &lt;- format(</a:t>
            </a:r>
          </a:p>
          <a:p>
            <a:r>
              <a:rPr lang="en-US" sz="800" dirty="0"/>
              <a:t>  </a:t>
            </a:r>
            <a:r>
              <a:rPr lang="en-US" sz="800" dirty="0" err="1"/>
              <a:t>all_data$started_at</a:t>
            </a:r>
            <a:r>
              <a:rPr lang="en-US" sz="800" dirty="0"/>
              <a:t>, </a:t>
            </a:r>
          </a:p>
          <a:p>
            <a:r>
              <a:rPr lang="en-US" sz="800" dirty="0"/>
              <a:t>  "%A"</a:t>
            </a:r>
          </a:p>
          <a:p>
            <a:r>
              <a:rPr lang="en-US" sz="800" dirty="0"/>
              <a:t>  )</a:t>
            </a:r>
          </a:p>
          <a:p>
            <a:r>
              <a:rPr lang="en-US" sz="800" dirty="0"/>
              <a:t># Month </a:t>
            </a:r>
          </a:p>
          <a:p>
            <a:r>
              <a:rPr lang="en-US" sz="800" dirty="0" err="1"/>
              <a:t>all_data$month</a:t>
            </a:r>
            <a:r>
              <a:rPr lang="en-US" sz="800" dirty="0"/>
              <a:t> &lt;- format(</a:t>
            </a:r>
          </a:p>
          <a:p>
            <a:r>
              <a:rPr lang="en-US" sz="800" dirty="0"/>
              <a:t>  </a:t>
            </a:r>
            <a:r>
              <a:rPr lang="en-US" sz="800" dirty="0" err="1"/>
              <a:t>all_data$started_at</a:t>
            </a:r>
            <a:r>
              <a:rPr lang="en-US" sz="800" dirty="0"/>
              <a:t>, </a:t>
            </a:r>
          </a:p>
          <a:p>
            <a:r>
              <a:rPr lang="en-US" sz="800" dirty="0"/>
              <a:t>  "%m"</a:t>
            </a:r>
          </a:p>
          <a:p>
            <a:r>
              <a:rPr lang="en-US" sz="800" dirty="0"/>
              <a:t>  )</a:t>
            </a:r>
          </a:p>
          <a:p>
            <a:r>
              <a:rPr lang="en-US" sz="800" dirty="0"/>
              <a:t># Year </a:t>
            </a:r>
          </a:p>
          <a:p>
            <a:r>
              <a:rPr lang="en-US" sz="800" dirty="0" err="1"/>
              <a:t>all_data$year</a:t>
            </a:r>
            <a:r>
              <a:rPr lang="en-US" sz="800" dirty="0"/>
              <a:t> &lt;- format(</a:t>
            </a:r>
          </a:p>
          <a:p>
            <a:r>
              <a:rPr lang="en-US" sz="800" dirty="0"/>
              <a:t>  </a:t>
            </a:r>
            <a:r>
              <a:rPr lang="en-US" sz="800" dirty="0" err="1"/>
              <a:t>all_data$started_at</a:t>
            </a:r>
            <a:r>
              <a:rPr lang="en-US" sz="800" dirty="0"/>
              <a:t>, </a:t>
            </a:r>
          </a:p>
          <a:p>
            <a:r>
              <a:rPr lang="en-US" sz="800" dirty="0"/>
              <a:t>  "%Y"</a:t>
            </a:r>
          </a:p>
          <a:p>
            <a:r>
              <a:rPr lang="en-US" sz="800" dirty="0"/>
              <a:t>  )</a:t>
            </a:r>
          </a:p>
          <a:p>
            <a:r>
              <a:rPr lang="en-US" sz="800" dirty="0"/>
              <a:t># Time of Day, HH:MM:SS</a:t>
            </a:r>
          </a:p>
          <a:p>
            <a:r>
              <a:rPr lang="en-US" sz="800" dirty="0" err="1"/>
              <a:t>all_data$ToD</a:t>
            </a:r>
            <a:r>
              <a:rPr lang="en-US" sz="800" dirty="0"/>
              <a:t> &lt;- format(</a:t>
            </a:r>
          </a:p>
          <a:p>
            <a:r>
              <a:rPr lang="en-US" sz="800" dirty="0"/>
              <a:t>  </a:t>
            </a:r>
            <a:r>
              <a:rPr lang="en-US" sz="800" dirty="0" err="1"/>
              <a:t>all_data$started_at</a:t>
            </a:r>
            <a:r>
              <a:rPr lang="en-US" sz="800" dirty="0"/>
              <a:t>, </a:t>
            </a:r>
          </a:p>
          <a:p>
            <a:r>
              <a:rPr lang="en-US" sz="800" dirty="0"/>
              <a:t>  "%H:%M:%S"</a:t>
            </a:r>
          </a:p>
          <a:p>
            <a:r>
              <a:rPr lang="en-US" sz="800" dirty="0"/>
              <a:t>  )</a:t>
            </a:r>
          </a:p>
          <a:p>
            <a:r>
              <a:rPr lang="en-US" sz="800" dirty="0"/>
              <a:t># statistical analysis by user type</a:t>
            </a:r>
          </a:p>
          <a:p>
            <a:r>
              <a:rPr lang="en-US" sz="800" dirty="0"/>
              <a:t>summary(</a:t>
            </a:r>
            <a:r>
              <a:rPr lang="en-US" sz="800" dirty="0" err="1"/>
              <a:t>all_data$ride_time</a:t>
            </a:r>
            <a:r>
              <a:rPr lang="en-US" sz="800" dirty="0"/>
              <a:t>)</a:t>
            </a:r>
          </a:p>
          <a:p>
            <a:r>
              <a:rPr lang="en-US" sz="800" dirty="0"/>
              <a:t>Min. 1st Qu.  Median    Mean 3rd Qu.    Max. </a:t>
            </a:r>
          </a:p>
          <a:p>
            <a:r>
              <a:rPr lang="en-US" sz="800" dirty="0"/>
              <a:t>60     376     649    1012    1156   43147 </a:t>
            </a:r>
          </a:p>
          <a:p>
            <a:r>
              <a:rPr lang="en-US" sz="800" dirty="0"/>
              <a:t>aggregate(</a:t>
            </a:r>
            <a:r>
              <a:rPr lang="en-US" sz="800" dirty="0" err="1"/>
              <a:t>all_data$ride_time</a:t>
            </a:r>
            <a:r>
              <a:rPr lang="en-US" sz="800" dirty="0"/>
              <a:t> ~ </a:t>
            </a:r>
            <a:r>
              <a:rPr lang="en-US" sz="800" dirty="0" err="1"/>
              <a:t>all_data$member_casual</a:t>
            </a:r>
            <a:r>
              <a:rPr lang="en-US" sz="800" dirty="0"/>
              <a:t>, FUN = mean)</a:t>
            </a:r>
          </a:p>
          <a:p>
            <a:r>
              <a:rPr lang="en-US" sz="800" dirty="0" err="1"/>
              <a:t>all_data$member_casual</a:t>
            </a:r>
            <a:r>
              <a:rPr lang="en-US" sz="800" dirty="0"/>
              <a:t> </a:t>
            </a:r>
            <a:r>
              <a:rPr lang="en-US" sz="800" dirty="0" err="1"/>
              <a:t>all_data$ride_time</a:t>
            </a:r>
            <a:endParaRPr lang="en-US" sz="800" dirty="0"/>
          </a:p>
          <a:p>
            <a:r>
              <a:rPr lang="en-US" sz="800" dirty="0"/>
              <a:t>1                 casual          1400.7239</a:t>
            </a:r>
          </a:p>
          <a:p>
            <a:r>
              <a:rPr lang="en-US" sz="800" dirty="0"/>
              <a:t>2                 member           750.5077</a:t>
            </a:r>
          </a:p>
          <a:p>
            <a:r>
              <a:rPr lang="en-US" sz="800" dirty="0"/>
              <a:t>aggregate(</a:t>
            </a:r>
            <a:r>
              <a:rPr lang="en-US" sz="800" dirty="0" err="1"/>
              <a:t>all_data$ride_time</a:t>
            </a:r>
            <a:r>
              <a:rPr lang="en-US" sz="800" dirty="0"/>
              <a:t> ~ </a:t>
            </a:r>
            <a:r>
              <a:rPr lang="en-US" sz="800" dirty="0" err="1"/>
              <a:t>all_data$member_casual</a:t>
            </a:r>
            <a:r>
              <a:rPr lang="en-US" sz="800" dirty="0"/>
              <a:t>, FUN = median)</a:t>
            </a:r>
          </a:p>
          <a:p>
            <a:r>
              <a:rPr lang="en-US" sz="800" dirty="0" err="1"/>
              <a:t>all_data$member_casual</a:t>
            </a:r>
            <a:r>
              <a:rPr lang="en-US" sz="800" dirty="0"/>
              <a:t> </a:t>
            </a:r>
            <a:r>
              <a:rPr lang="en-US" sz="800" dirty="0" err="1"/>
              <a:t>all_data$ride_time</a:t>
            </a:r>
            <a:endParaRPr lang="en-US" sz="800" dirty="0"/>
          </a:p>
          <a:p>
            <a:r>
              <a:rPr lang="en-US" sz="800" dirty="0"/>
              <a:t>1                 casual                848</a:t>
            </a:r>
          </a:p>
          <a:p>
            <a:r>
              <a:rPr lang="en-US" sz="800" dirty="0"/>
              <a:t>2                 member                549</a:t>
            </a:r>
          </a:p>
          <a:p>
            <a:r>
              <a:rPr lang="en-US" sz="800" dirty="0"/>
              <a:t>aggregate(</a:t>
            </a:r>
            <a:r>
              <a:rPr lang="en-US" sz="800" dirty="0" err="1"/>
              <a:t>all_data$ride_time</a:t>
            </a:r>
            <a:r>
              <a:rPr lang="en-US" sz="800" dirty="0"/>
              <a:t> ~ </a:t>
            </a:r>
            <a:r>
              <a:rPr lang="en-US" sz="800" dirty="0" err="1"/>
              <a:t>all_data$member_casual</a:t>
            </a:r>
            <a:r>
              <a:rPr lang="en-US" sz="800" dirty="0"/>
              <a:t>, FUN = max)</a:t>
            </a:r>
          </a:p>
          <a:p>
            <a:r>
              <a:rPr lang="en-US" sz="800" dirty="0" err="1"/>
              <a:t>all_data$member_casual</a:t>
            </a:r>
            <a:r>
              <a:rPr lang="en-US" sz="800" dirty="0"/>
              <a:t> </a:t>
            </a:r>
            <a:r>
              <a:rPr lang="en-US" sz="800" dirty="0" err="1"/>
              <a:t>all_data$ride_time</a:t>
            </a:r>
            <a:endParaRPr lang="en-US" sz="800" dirty="0"/>
          </a:p>
          <a:p>
            <a:r>
              <a:rPr lang="en-US" sz="800" dirty="0"/>
              <a:t>1                 casual              43147</a:t>
            </a:r>
          </a:p>
          <a:p>
            <a:r>
              <a:rPr lang="en-US" sz="800" dirty="0"/>
              <a:t>2                 member              43020</a:t>
            </a:r>
          </a:p>
          <a:p>
            <a:r>
              <a:rPr lang="en-US" sz="800" dirty="0"/>
              <a:t>aggregate(</a:t>
            </a:r>
            <a:r>
              <a:rPr lang="en-US" sz="800" dirty="0" err="1"/>
              <a:t>all_data$ride_time</a:t>
            </a:r>
            <a:r>
              <a:rPr lang="en-US" sz="800" dirty="0"/>
              <a:t> ~ </a:t>
            </a:r>
            <a:r>
              <a:rPr lang="en-US" sz="800" dirty="0" err="1"/>
              <a:t>all_data$member_casual</a:t>
            </a:r>
            <a:r>
              <a:rPr lang="en-US" sz="800" dirty="0"/>
              <a:t>, FUN = min)</a:t>
            </a:r>
          </a:p>
          <a:p>
            <a:r>
              <a:rPr lang="en-US" sz="800" dirty="0" err="1"/>
              <a:t>all_data$member_casual</a:t>
            </a:r>
            <a:r>
              <a:rPr lang="en-US" sz="800" dirty="0"/>
              <a:t> </a:t>
            </a:r>
            <a:r>
              <a:rPr lang="en-US" sz="800" dirty="0" err="1"/>
              <a:t>all_data$ride_time</a:t>
            </a:r>
            <a:endParaRPr lang="en-US" sz="800" dirty="0"/>
          </a:p>
          <a:p>
            <a:r>
              <a:rPr lang="en-US" sz="800" dirty="0"/>
              <a:t>1                 casual                 60</a:t>
            </a:r>
          </a:p>
          <a:p>
            <a:r>
              <a:rPr lang="en-US" sz="800" dirty="0"/>
              <a:t>2                 member                 60</a:t>
            </a:r>
          </a:p>
          <a:p>
            <a:r>
              <a:rPr lang="en-US" sz="800" dirty="0"/>
              <a:t># create tables for visuals to be used in viz</a:t>
            </a:r>
          </a:p>
          <a:p>
            <a:r>
              <a:rPr lang="en-US" sz="800" dirty="0"/>
              <a:t># map tables for visual</a:t>
            </a:r>
          </a:p>
          <a:p>
            <a:r>
              <a:rPr lang="en-US" sz="800" dirty="0" err="1"/>
              <a:t>map_viz_start</a:t>
            </a:r>
            <a:r>
              <a:rPr lang="en-US" sz="800" dirty="0"/>
              <a:t> &lt;- </a:t>
            </a:r>
            <a:r>
              <a:rPr lang="en-US" sz="800" dirty="0" err="1"/>
              <a:t>all_data</a:t>
            </a:r>
            <a:r>
              <a:rPr lang="en-US" sz="800" dirty="0"/>
              <a:t> %&gt;%</a:t>
            </a:r>
          </a:p>
          <a:p>
            <a:r>
              <a:rPr lang="en-US" sz="800" dirty="0"/>
              <a:t>  select(</a:t>
            </a:r>
          </a:p>
          <a:p>
            <a:r>
              <a:rPr lang="en-US" sz="800" dirty="0"/>
              <a:t>    </a:t>
            </a:r>
            <a:r>
              <a:rPr lang="en-US" sz="800" dirty="0" err="1"/>
              <a:t>start_station_name</a:t>
            </a:r>
            <a:r>
              <a:rPr lang="en-US" sz="800" dirty="0"/>
              <a:t>, </a:t>
            </a:r>
          </a:p>
          <a:p>
            <a:r>
              <a:rPr lang="en-US" sz="800" dirty="0"/>
              <a:t>    </a:t>
            </a:r>
            <a:r>
              <a:rPr lang="en-US" sz="800" dirty="0" err="1"/>
              <a:t>start_lat</a:t>
            </a:r>
            <a:r>
              <a:rPr lang="en-US" sz="800" dirty="0"/>
              <a:t>, </a:t>
            </a:r>
          </a:p>
          <a:p>
            <a:r>
              <a:rPr lang="en-US" sz="800" dirty="0"/>
              <a:t>    </a:t>
            </a:r>
            <a:r>
              <a:rPr lang="en-US" sz="800" dirty="0" err="1"/>
              <a:t>start_lng</a:t>
            </a:r>
            <a:endParaRPr lang="en-US" sz="800" dirty="0"/>
          </a:p>
          <a:p>
            <a:r>
              <a:rPr lang="en-US" sz="800" dirty="0"/>
              <a:t>  ) %&gt;%</a:t>
            </a:r>
          </a:p>
          <a:p>
            <a:r>
              <a:rPr lang="en-US" sz="800" dirty="0"/>
              <a:t>  </a:t>
            </a:r>
            <a:r>
              <a:rPr lang="en-US" sz="800" dirty="0" err="1"/>
              <a:t>group_by</a:t>
            </a:r>
            <a:r>
              <a:rPr lang="en-US" sz="800" dirty="0"/>
              <a:t>(</a:t>
            </a:r>
          </a:p>
          <a:p>
            <a:r>
              <a:rPr lang="en-US" sz="800" dirty="0"/>
              <a:t>    </a:t>
            </a:r>
            <a:r>
              <a:rPr lang="en-US" sz="800" dirty="0" err="1"/>
              <a:t>start_station_name</a:t>
            </a:r>
            <a:endParaRPr lang="en-US" sz="800" dirty="0"/>
          </a:p>
          <a:p>
            <a:r>
              <a:rPr lang="en-US" sz="800" dirty="0"/>
              <a:t>  ) %&gt;%</a:t>
            </a:r>
          </a:p>
          <a:p>
            <a:r>
              <a:rPr lang="en-US" sz="800" dirty="0"/>
              <a:t>  mutate(</a:t>
            </a:r>
          </a:p>
          <a:p>
            <a:r>
              <a:rPr lang="en-US" sz="800" dirty="0"/>
              <a:t>    </a:t>
            </a:r>
            <a:r>
              <a:rPr lang="en-US" sz="800" dirty="0" err="1"/>
              <a:t>numtrips</a:t>
            </a:r>
            <a:r>
              <a:rPr lang="en-US" sz="800" dirty="0"/>
              <a:t> = n()</a:t>
            </a:r>
          </a:p>
          <a:p>
            <a:r>
              <a:rPr lang="en-US" sz="800" dirty="0"/>
              <a:t>  ) %&gt;%</a:t>
            </a:r>
          </a:p>
          <a:p>
            <a:r>
              <a:rPr lang="en-US" sz="800" dirty="0"/>
              <a:t>  distinct(</a:t>
            </a:r>
          </a:p>
          <a:p>
            <a:r>
              <a:rPr lang="en-US" sz="800" dirty="0"/>
              <a:t>    </a:t>
            </a:r>
            <a:r>
              <a:rPr lang="en-US" sz="800" dirty="0" err="1"/>
              <a:t>start_station_name</a:t>
            </a:r>
            <a:r>
              <a:rPr lang="en-US" sz="800" dirty="0"/>
              <a:t>,  </a:t>
            </a:r>
          </a:p>
          <a:p>
            <a:r>
              <a:rPr lang="en-US" sz="800" dirty="0"/>
              <a:t>    .</a:t>
            </a:r>
            <a:r>
              <a:rPr lang="en-US" sz="800" dirty="0" err="1"/>
              <a:t>keep_all</a:t>
            </a:r>
            <a:r>
              <a:rPr lang="en-US" sz="800" dirty="0"/>
              <a:t> = TRUE</a:t>
            </a:r>
          </a:p>
          <a:p>
            <a:r>
              <a:rPr lang="en-US" sz="800" dirty="0"/>
              <a:t>  )</a:t>
            </a:r>
          </a:p>
          <a:p>
            <a:r>
              <a:rPr lang="en-US" sz="800" dirty="0" err="1"/>
              <a:t>map_viz_end</a:t>
            </a:r>
            <a:r>
              <a:rPr lang="en-US" sz="800" dirty="0"/>
              <a:t> &lt;- </a:t>
            </a:r>
            <a:r>
              <a:rPr lang="en-US" sz="800" dirty="0" err="1"/>
              <a:t>all_data</a:t>
            </a:r>
            <a:r>
              <a:rPr lang="en-US" sz="800" dirty="0"/>
              <a:t> %&gt;%</a:t>
            </a:r>
          </a:p>
          <a:p>
            <a:r>
              <a:rPr lang="en-US" sz="800" dirty="0"/>
              <a:t>  select(</a:t>
            </a:r>
          </a:p>
          <a:p>
            <a:r>
              <a:rPr lang="en-US" sz="800" dirty="0"/>
              <a:t>    </a:t>
            </a:r>
            <a:r>
              <a:rPr lang="en-US" sz="800" dirty="0" err="1"/>
              <a:t>end_station_name</a:t>
            </a:r>
            <a:r>
              <a:rPr lang="en-US" sz="800" dirty="0"/>
              <a:t>, </a:t>
            </a:r>
          </a:p>
          <a:p>
            <a:r>
              <a:rPr lang="en-US" sz="800" dirty="0"/>
              <a:t>    </a:t>
            </a:r>
            <a:r>
              <a:rPr lang="en-US" sz="800" dirty="0" err="1"/>
              <a:t>end_lat</a:t>
            </a:r>
            <a:r>
              <a:rPr lang="en-US" sz="800" dirty="0"/>
              <a:t>, </a:t>
            </a:r>
          </a:p>
          <a:p>
            <a:r>
              <a:rPr lang="en-US" sz="800" dirty="0"/>
              <a:t>    </a:t>
            </a:r>
            <a:r>
              <a:rPr lang="en-US" sz="800" dirty="0" err="1"/>
              <a:t>end_lng</a:t>
            </a:r>
            <a:endParaRPr lang="en-US" sz="800" dirty="0"/>
          </a:p>
          <a:p>
            <a:r>
              <a:rPr lang="en-US" sz="800" dirty="0"/>
              <a:t>  ) %&gt;%</a:t>
            </a:r>
          </a:p>
          <a:p>
            <a:r>
              <a:rPr lang="en-US" sz="800" dirty="0"/>
              <a:t>  </a:t>
            </a:r>
            <a:r>
              <a:rPr lang="en-US" sz="800" dirty="0" err="1"/>
              <a:t>group_by</a:t>
            </a:r>
            <a:r>
              <a:rPr lang="en-US" sz="800" dirty="0"/>
              <a:t>(</a:t>
            </a:r>
          </a:p>
          <a:p>
            <a:r>
              <a:rPr lang="en-US" sz="800" dirty="0"/>
              <a:t>    </a:t>
            </a:r>
            <a:r>
              <a:rPr lang="en-US" sz="800" dirty="0" err="1"/>
              <a:t>end_station_name</a:t>
            </a:r>
            <a:endParaRPr lang="en-US" sz="800" dirty="0"/>
          </a:p>
          <a:p>
            <a:r>
              <a:rPr lang="en-US" sz="800" dirty="0"/>
              <a:t>  ) %&gt;%</a:t>
            </a:r>
          </a:p>
          <a:p>
            <a:r>
              <a:rPr lang="en-US" sz="800" dirty="0"/>
              <a:t>  mutate(</a:t>
            </a:r>
          </a:p>
          <a:p>
            <a:r>
              <a:rPr lang="en-US" sz="800" dirty="0"/>
              <a:t>    </a:t>
            </a:r>
            <a:r>
              <a:rPr lang="en-US" sz="800" dirty="0" err="1"/>
              <a:t>numtrips</a:t>
            </a:r>
            <a:r>
              <a:rPr lang="en-US" sz="800" dirty="0"/>
              <a:t> = n()</a:t>
            </a:r>
          </a:p>
          <a:p>
            <a:r>
              <a:rPr lang="en-US" sz="800" dirty="0"/>
              <a:t>  ) %&gt;%</a:t>
            </a:r>
          </a:p>
          <a:p>
            <a:r>
              <a:rPr lang="en-US" sz="800" dirty="0"/>
              <a:t>  distinct(</a:t>
            </a:r>
          </a:p>
          <a:p>
            <a:r>
              <a:rPr lang="en-US" sz="800" dirty="0"/>
              <a:t>    </a:t>
            </a:r>
            <a:r>
              <a:rPr lang="en-US" sz="800" dirty="0" err="1"/>
              <a:t>end_station_name</a:t>
            </a:r>
            <a:r>
              <a:rPr lang="en-US" sz="800" dirty="0"/>
              <a:t>,  </a:t>
            </a:r>
          </a:p>
          <a:p>
            <a:r>
              <a:rPr lang="en-US" sz="800" dirty="0"/>
              <a:t>    .</a:t>
            </a:r>
            <a:r>
              <a:rPr lang="en-US" sz="800" dirty="0" err="1"/>
              <a:t>keep_all</a:t>
            </a:r>
            <a:r>
              <a:rPr lang="en-US" sz="800" dirty="0"/>
              <a:t> = TRUE</a:t>
            </a:r>
          </a:p>
          <a:p>
            <a:r>
              <a:rPr lang="en-US" sz="800" dirty="0"/>
              <a:t>  )</a:t>
            </a:r>
          </a:p>
          <a:p>
            <a:r>
              <a:rPr lang="en-US" sz="800" dirty="0"/>
              <a:t>```</a:t>
            </a:r>
          </a:p>
        </p:txBody>
      </p:sp>
    </p:spTree>
    <p:extLst>
      <p:ext uri="{BB962C8B-B14F-4D97-AF65-F5344CB8AC3E}">
        <p14:creationId xmlns:p14="http://schemas.microsoft.com/office/powerpoint/2010/main" val="172818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1C2FB-A0B6-4F9F-ED8E-06507A44AD69}"/>
              </a:ext>
            </a:extLst>
          </p:cNvPr>
          <p:cNvSpPr txBox="1"/>
          <p:nvPr/>
        </p:nvSpPr>
        <p:spPr>
          <a:xfrm>
            <a:off x="494522" y="429208"/>
            <a:ext cx="11196735" cy="6001643"/>
          </a:xfrm>
          <a:prstGeom prst="rect">
            <a:avLst/>
          </a:prstGeom>
          <a:noFill/>
        </p:spPr>
        <p:txBody>
          <a:bodyPr wrap="square" rtlCol="0">
            <a:spAutoFit/>
          </a:bodyPr>
          <a:lstStyle/>
          <a:p>
            <a:r>
              <a:rPr lang="en-US" sz="1200" dirty="0"/>
              <a:t>Ask</a:t>
            </a:r>
          </a:p>
          <a:p>
            <a:endParaRPr lang="en-US" sz="1200" dirty="0"/>
          </a:p>
          <a:p>
            <a:r>
              <a:rPr lang="en-US" sz="1200" dirty="0"/>
              <a:t>Guiding questions:</a:t>
            </a:r>
          </a:p>
          <a:p>
            <a:r>
              <a:rPr lang="en-US" sz="1200" dirty="0"/>
              <a:t>● What is the problem you are trying to solve?</a:t>
            </a:r>
          </a:p>
          <a:p>
            <a:r>
              <a:rPr lang="en-US" sz="1200" dirty="0"/>
              <a:t>● How can your insights drive business decisions?</a:t>
            </a:r>
          </a:p>
          <a:p>
            <a:endParaRPr lang="en-US" sz="1200" dirty="0"/>
          </a:p>
          <a:p>
            <a:r>
              <a:rPr lang="en-US" sz="1200" dirty="0"/>
              <a:t>Key tasks</a:t>
            </a:r>
          </a:p>
          <a:p>
            <a:r>
              <a:rPr lang="en-US" sz="1200" dirty="0"/>
              <a:t>1. How do annual members and casual riders use </a:t>
            </a:r>
            <a:r>
              <a:rPr lang="en-US" sz="1200" dirty="0" err="1"/>
              <a:t>Cyclistic</a:t>
            </a:r>
            <a:r>
              <a:rPr lang="en-US" sz="1200" dirty="0"/>
              <a:t> bikes differently?</a:t>
            </a:r>
          </a:p>
          <a:p>
            <a:r>
              <a:rPr lang="en-US" sz="1200" dirty="0"/>
              <a:t>2. Why would casual riders buy </a:t>
            </a:r>
            <a:r>
              <a:rPr lang="en-US" sz="1200" dirty="0" err="1"/>
              <a:t>Cyclistic</a:t>
            </a:r>
            <a:r>
              <a:rPr lang="en-US" sz="1200" dirty="0"/>
              <a:t> annual memberships?</a:t>
            </a:r>
          </a:p>
          <a:p>
            <a:r>
              <a:rPr lang="en-US" sz="1200" dirty="0"/>
              <a:t>3. How can </a:t>
            </a:r>
            <a:r>
              <a:rPr lang="en-US" sz="1200" dirty="0" err="1"/>
              <a:t>Cyclistic</a:t>
            </a:r>
            <a:r>
              <a:rPr lang="en-US" sz="1200" dirty="0"/>
              <a:t> use digital media to influence casual riders to become members</a:t>
            </a:r>
          </a:p>
          <a:p>
            <a:r>
              <a:rPr lang="en-US" sz="1200" dirty="0"/>
              <a:t>4. Consider the stakeholders </a:t>
            </a:r>
          </a:p>
          <a:p>
            <a:r>
              <a:rPr lang="en-US" sz="1200" dirty="0"/>
              <a:t>	● </a:t>
            </a:r>
            <a:r>
              <a:rPr lang="en-US" sz="1200" dirty="0" err="1"/>
              <a:t>Cyclistic</a:t>
            </a:r>
            <a:r>
              <a:rPr lang="en-US" sz="1200" dirty="0"/>
              <a:t>: A bike-share program that features more than 5,800 bicycles and 600 docking stations. </a:t>
            </a:r>
            <a:r>
              <a:rPr lang="en-US" sz="1200" dirty="0" err="1"/>
              <a:t>Cyclistic</a:t>
            </a:r>
            <a:r>
              <a:rPr lang="en-US" sz="1200" dirty="0"/>
              <a:t> sets itself</a:t>
            </a:r>
          </a:p>
          <a:p>
            <a:r>
              <a:rPr lang="en-US" sz="1200" dirty="0"/>
              <a:t>apart by also offering reclining bikes, hand tricycles, and cargo bikes, making bike-share more inclusive to people with</a:t>
            </a:r>
          </a:p>
          <a:p>
            <a:r>
              <a:rPr lang="en-US" sz="1200" dirty="0"/>
              <a:t>disabilities and riders who can’t use a standard two-wheeled bike. The majority of riders opt for traditional bikes; about</a:t>
            </a:r>
          </a:p>
          <a:p>
            <a:r>
              <a:rPr lang="en-US" sz="1200" dirty="0"/>
              <a:t>8% of riders use the assistive options. </a:t>
            </a:r>
            <a:r>
              <a:rPr lang="en-US" sz="1200" dirty="0" err="1"/>
              <a:t>Cyclistic</a:t>
            </a:r>
            <a:r>
              <a:rPr lang="en-US" sz="1200" dirty="0"/>
              <a:t> users are more likely to ride for leisure, but about 30% use them to</a:t>
            </a:r>
          </a:p>
          <a:p>
            <a:r>
              <a:rPr lang="en-US" sz="1200" dirty="0"/>
              <a:t>commute to work each day.</a:t>
            </a:r>
          </a:p>
          <a:p>
            <a:r>
              <a:rPr lang="en-US" sz="1200" dirty="0"/>
              <a:t>	● Lily Moreno: The director of marketing and your manager. Moreno is responsible for the development of campaigns</a:t>
            </a:r>
          </a:p>
          <a:p>
            <a:r>
              <a:rPr lang="en-US" sz="1200" dirty="0"/>
              <a:t>and initiatives to promote the bike-share program. These may include email, social media, and other channels.</a:t>
            </a:r>
          </a:p>
          <a:p>
            <a:r>
              <a:rPr lang="en-US" sz="1200" dirty="0"/>
              <a:t>	● </a:t>
            </a:r>
            <a:r>
              <a:rPr lang="en-US" sz="1200" dirty="0" err="1"/>
              <a:t>Cyclistic</a:t>
            </a:r>
            <a:r>
              <a:rPr lang="en-US" sz="1200" dirty="0"/>
              <a:t> marketing analytics team: A team of data analysts who are responsible for collecting, analyzing, and</a:t>
            </a:r>
          </a:p>
          <a:p>
            <a:r>
              <a:rPr lang="en-US" sz="1200" dirty="0"/>
              <a:t>reporting data that helps guide </a:t>
            </a:r>
            <a:r>
              <a:rPr lang="en-US" sz="1200" dirty="0" err="1"/>
              <a:t>Cyclistic</a:t>
            </a:r>
            <a:r>
              <a:rPr lang="en-US" sz="1200" dirty="0"/>
              <a:t> marketing strategy. You joined this team six months ago and have been busy</a:t>
            </a:r>
          </a:p>
          <a:p>
            <a:r>
              <a:rPr lang="en-US" sz="1200" dirty="0"/>
              <a:t>learning about </a:t>
            </a:r>
            <a:r>
              <a:rPr lang="en-US" sz="1200" dirty="0" err="1"/>
              <a:t>Cyclistic’s</a:t>
            </a:r>
            <a:r>
              <a:rPr lang="en-US" sz="1200" dirty="0"/>
              <a:t> mission and business goals — as well as how you, as a junior data analyst, can help </a:t>
            </a:r>
            <a:r>
              <a:rPr lang="en-US" sz="1200" dirty="0" err="1"/>
              <a:t>Cyclistic</a:t>
            </a:r>
            <a:endParaRPr lang="en-US" sz="1200" dirty="0"/>
          </a:p>
          <a:p>
            <a:r>
              <a:rPr lang="en-US" sz="1200" dirty="0"/>
              <a:t>achieve them.</a:t>
            </a:r>
          </a:p>
          <a:p>
            <a:r>
              <a:rPr lang="en-US" sz="1200" dirty="0"/>
              <a:t>	● </a:t>
            </a:r>
            <a:r>
              <a:rPr lang="en-US" sz="1200" dirty="0" err="1"/>
              <a:t>Cyclistic</a:t>
            </a:r>
            <a:r>
              <a:rPr lang="en-US" sz="1200" dirty="0"/>
              <a:t> executive team: The notoriously detail-oriented executive team will decide whether to approve the</a:t>
            </a:r>
          </a:p>
          <a:p>
            <a:r>
              <a:rPr lang="en-US" sz="1200" dirty="0"/>
              <a:t>recommended marketing program</a:t>
            </a:r>
          </a:p>
          <a:p>
            <a:endParaRPr lang="en-US" sz="1200" dirty="0"/>
          </a:p>
          <a:p>
            <a:r>
              <a:rPr lang="en-US" sz="1200" dirty="0"/>
              <a:t>Deliverable</a:t>
            </a:r>
          </a:p>
          <a:p>
            <a:r>
              <a:rPr lang="en-US" sz="1200" dirty="0"/>
              <a:t>A clear statement of the business task:</a:t>
            </a:r>
          </a:p>
          <a:p>
            <a:r>
              <a:rPr lang="en-US" sz="1200" dirty="0"/>
              <a:t>Design marketing strategies aimed at converting casual riders into annual members based on three questions:</a:t>
            </a:r>
          </a:p>
          <a:p>
            <a:r>
              <a:rPr lang="en-US" sz="1200" dirty="0"/>
              <a:t>1. How do annual members and casual riders use </a:t>
            </a:r>
            <a:r>
              <a:rPr lang="en-US" sz="1200" dirty="0" err="1"/>
              <a:t>Cyclistic</a:t>
            </a:r>
            <a:r>
              <a:rPr lang="en-US" sz="1200" dirty="0"/>
              <a:t> bikes differently?</a:t>
            </a:r>
          </a:p>
          <a:p>
            <a:r>
              <a:rPr lang="en-US" sz="1200" dirty="0"/>
              <a:t>2. Why would casual riders buy </a:t>
            </a:r>
            <a:r>
              <a:rPr lang="en-US" sz="1200" dirty="0" err="1"/>
              <a:t>Cyclistic</a:t>
            </a:r>
            <a:r>
              <a:rPr lang="en-US" sz="1200" dirty="0"/>
              <a:t> annual memberships?</a:t>
            </a:r>
          </a:p>
          <a:p>
            <a:r>
              <a:rPr lang="en-US" sz="1200" dirty="0"/>
              <a:t>3. How can </a:t>
            </a:r>
            <a:r>
              <a:rPr lang="en-US" sz="1200" dirty="0" err="1"/>
              <a:t>Cyclistic</a:t>
            </a:r>
            <a:r>
              <a:rPr lang="en-US" sz="1200" dirty="0"/>
              <a:t> use digital media to influence casual riders to become members</a:t>
            </a:r>
          </a:p>
          <a:p>
            <a:endParaRPr lang="en-US" sz="1200" dirty="0"/>
          </a:p>
        </p:txBody>
      </p:sp>
    </p:spTree>
    <p:extLst>
      <p:ext uri="{BB962C8B-B14F-4D97-AF65-F5344CB8AC3E}">
        <p14:creationId xmlns:p14="http://schemas.microsoft.com/office/powerpoint/2010/main" val="176094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1C2FB-A0B6-4F9F-ED8E-06507A44AD69}"/>
              </a:ext>
            </a:extLst>
          </p:cNvPr>
          <p:cNvSpPr txBox="1"/>
          <p:nvPr/>
        </p:nvSpPr>
        <p:spPr>
          <a:xfrm>
            <a:off x="494522" y="429208"/>
            <a:ext cx="11196735" cy="5816977"/>
          </a:xfrm>
          <a:prstGeom prst="rect">
            <a:avLst/>
          </a:prstGeom>
          <a:noFill/>
        </p:spPr>
        <p:txBody>
          <a:bodyPr wrap="square" rtlCol="0">
            <a:spAutoFit/>
          </a:bodyPr>
          <a:lstStyle/>
          <a:p>
            <a:r>
              <a:rPr lang="en-US" sz="1200" dirty="0"/>
              <a:t>Prepare</a:t>
            </a:r>
          </a:p>
          <a:p>
            <a:endParaRPr lang="en-US" sz="1200" dirty="0"/>
          </a:p>
          <a:p>
            <a:r>
              <a:rPr lang="en-US" sz="1200" dirty="0"/>
              <a:t>Guiding questions</a:t>
            </a:r>
          </a:p>
          <a:p>
            <a:r>
              <a:rPr lang="en-US" sz="1200" dirty="0"/>
              <a:t>● Where is your data located?</a:t>
            </a:r>
          </a:p>
          <a:p>
            <a:r>
              <a:rPr lang="en-US" sz="1200" dirty="0"/>
              <a:t>● How is the data organized?</a:t>
            </a:r>
          </a:p>
          <a:p>
            <a:r>
              <a:rPr lang="en-US" sz="1200" dirty="0"/>
              <a:t>● Are there issues with bias or credibility in this data? Does your data ROCCC?</a:t>
            </a:r>
          </a:p>
          <a:p>
            <a:r>
              <a:rPr lang="en-US" sz="1200" dirty="0"/>
              <a:t>● How are you addressing licensing, privacy, security, and accessibility?</a:t>
            </a:r>
          </a:p>
          <a:p>
            <a:r>
              <a:rPr lang="en-US" sz="1200" dirty="0"/>
              <a:t>● How did you verify the data’s integrity?</a:t>
            </a:r>
          </a:p>
          <a:p>
            <a:r>
              <a:rPr lang="en-US" sz="1200" dirty="0"/>
              <a:t>● How does it help you answer your question?</a:t>
            </a:r>
          </a:p>
          <a:p>
            <a:r>
              <a:rPr lang="en-US" sz="1200" dirty="0"/>
              <a:t>● Are there any problems with the data?</a:t>
            </a:r>
          </a:p>
          <a:p>
            <a:endParaRPr lang="en-US" sz="1200" dirty="0"/>
          </a:p>
          <a:p>
            <a:r>
              <a:rPr lang="en-US" sz="1200" dirty="0"/>
              <a:t>Key tasks</a:t>
            </a:r>
          </a:p>
          <a:p>
            <a:r>
              <a:rPr lang="en-US" sz="1200" dirty="0"/>
              <a:t>1. Download data and store it appropriately.</a:t>
            </a:r>
          </a:p>
          <a:p>
            <a:r>
              <a:rPr lang="en-US" sz="1200" dirty="0"/>
              <a:t>C:\Users\jesse\OneDrive\Documents\R docs\Working Directory\</a:t>
            </a:r>
            <a:r>
              <a:rPr lang="en-US" sz="1200" dirty="0" err="1"/>
              <a:t>Cyclistic_case_study</a:t>
            </a:r>
            <a:r>
              <a:rPr lang="en-US" sz="1200" dirty="0"/>
              <a:t>\data\raw\</a:t>
            </a:r>
            <a:r>
              <a:rPr lang="en-US" sz="1200" dirty="0" err="1"/>
              <a:t>dirty_bike_data</a:t>
            </a:r>
            <a:endParaRPr lang="en-US" sz="1200" dirty="0"/>
          </a:p>
          <a:p>
            <a:r>
              <a:rPr lang="en-US" sz="1200" dirty="0"/>
              <a:t>2. Identify how it’s organized.</a:t>
            </a:r>
          </a:p>
          <a:p>
            <a:r>
              <a:rPr lang="en-US" sz="1200" dirty="0"/>
              <a:t>merged using R</a:t>
            </a:r>
          </a:p>
          <a:p>
            <a:r>
              <a:rPr lang="en-US" sz="1200" dirty="0"/>
              <a:t>3. Sort and filter the data.</a:t>
            </a:r>
          </a:p>
          <a:p>
            <a:r>
              <a:rPr lang="en-US" sz="1200" dirty="0"/>
              <a:t>cleaned/manipulated and analyzed using R</a:t>
            </a:r>
          </a:p>
          <a:p>
            <a:r>
              <a:rPr lang="en-US" sz="1200" dirty="0"/>
              <a:t>4. Determine the credibility of the data.</a:t>
            </a:r>
          </a:p>
          <a:p>
            <a:r>
              <a:rPr lang="en-US" sz="1200" dirty="0"/>
              <a:t>data is open source directly from the company (https://divvy-tripdata.s3.amazonaws.com/index.html) </a:t>
            </a:r>
          </a:p>
          <a:p>
            <a:r>
              <a:rPr lang="en-US" sz="1200" dirty="0"/>
              <a:t>data has been made available by Motivate International Inc. under this license: (https://ride.divvybikes.com/data-license-agreement)</a:t>
            </a:r>
          </a:p>
          <a:p>
            <a:r>
              <a:rPr lang="en-US" sz="1200" dirty="0"/>
              <a:t>data is credible and has integrity - it is valid, complete, up to date, accurate and consistent (after transforming in R).</a:t>
            </a:r>
          </a:p>
          <a:p>
            <a:endParaRPr lang="en-US" sz="1200" dirty="0"/>
          </a:p>
          <a:p>
            <a:r>
              <a:rPr lang="en-US" sz="1200" dirty="0"/>
              <a:t>Deliverable</a:t>
            </a:r>
          </a:p>
          <a:p>
            <a:r>
              <a:rPr lang="en-US" sz="1200" dirty="0"/>
              <a:t>Obtain and import data for cleaning, formatting, and transformation:</a:t>
            </a:r>
          </a:p>
          <a:p>
            <a:r>
              <a:rPr lang="en-US" sz="1200" dirty="0"/>
              <a:t>1. Data is complete, original, and open source, directly from the company (https://divvy-tripdata.s3.amazonaws.com/index.html) and has been made available by Motivate International Inc. under this license (https://ride.divvybikes.com/data-license-agreement). I have chosen to analyze 12 months of data from 12/2021 - 11/2022, which was last updated on Dec 8th 2021, 02:19:04 pm.</a:t>
            </a:r>
          </a:p>
          <a:p>
            <a:r>
              <a:rPr lang="en-US" sz="1200" dirty="0"/>
              <a:t>2. Download data and store it appropriately.</a:t>
            </a:r>
          </a:p>
          <a:p>
            <a:r>
              <a:rPr lang="en-US" sz="1200" dirty="0"/>
              <a:t>C:\Users\jesse\OneDrive\Documents\R docs\Working Directory\</a:t>
            </a:r>
            <a:r>
              <a:rPr lang="en-US" sz="1200" dirty="0" err="1"/>
              <a:t>Cyclistic_case_study</a:t>
            </a:r>
            <a:r>
              <a:rPr lang="en-US" sz="1200" dirty="0"/>
              <a:t>\data\raw\</a:t>
            </a:r>
            <a:r>
              <a:rPr lang="en-US" sz="1200" dirty="0" err="1"/>
              <a:t>dirty_bike_data</a:t>
            </a:r>
            <a:endParaRPr lang="en-US" sz="1200" dirty="0"/>
          </a:p>
          <a:p>
            <a:r>
              <a:rPr lang="en-US" sz="1200" dirty="0"/>
              <a:t>3. Merge, sort, filter, format, and transform the data using R for analysis and document this process.</a:t>
            </a:r>
          </a:p>
        </p:txBody>
      </p:sp>
    </p:spTree>
    <p:extLst>
      <p:ext uri="{BB962C8B-B14F-4D97-AF65-F5344CB8AC3E}">
        <p14:creationId xmlns:p14="http://schemas.microsoft.com/office/powerpoint/2010/main" val="422323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1C2FB-A0B6-4F9F-ED8E-06507A44AD69}"/>
              </a:ext>
            </a:extLst>
          </p:cNvPr>
          <p:cNvSpPr txBox="1"/>
          <p:nvPr/>
        </p:nvSpPr>
        <p:spPr>
          <a:xfrm>
            <a:off x="494522" y="429208"/>
            <a:ext cx="11196735" cy="4893647"/>
          </a:xfrm>
          <a:prstGeom prst="rect">
            <a:avLst/>
          </a:prstGeom>
          <a:noFill/>
        </p:spPr>
        <p:txBody>
          <a:bodyPr wrap="square" rtlCol="0">
            <a:spAutoFit/>
          </a:bodyPr>
          <a:lstStyle/>
          <a:p>
            <a:r>
              <a:rPr lang="en-US" sz="1200" dirty="0"/>
              <a:t>Process</a:t>
            </a:r>
          </a:p>
          <a:p>
            <a:endParaRPr lang="en-US" sz="1200" dirty="0"/>
          </a:p>
          <a:p>
            <a:r>
              <a:rPr lang="en-US" sz="1200" dirty="0"/>
              <a:t>Guiding questions</a:t>
            </a:r>
          </a:p>
          <a:p>
            <a:r>
              <a:rPr lang="en-US" sz="1200" dirty="0"/>
              <a:t>● What tools are you choosing and why?</a:t>
            </a:r>
          </a:p>
          <a:p>
            <a:r>
              <a:rPr lang="en-US" sz="1200" dirty="0"/>
              <a:t>● Have you ensured your data’s integrity?</a:t>
            </a:r>
          </a:p>
          <a:p>
            <a:r>
              <a:rPr lang="en-US" sz="1200" dirty="0"/>
              <a:t>● What steps have you taken to ensure that your data is clean?</a:t>
            </a:r>
          </a:p>
          <a:p>
            <a:r>
              <a:rPr lang="en-US" sz="1200" dirty="0"/>
              <a:t>● How can you verify that your data is clean and ready to analyze?</a:t>
            </a:r>
          </a:p>
          <a:p>
            <a:r>
              <a:rPr lang="en-US" sz="1200" dirty="0"/>
              <a:t>● Have you documented your cleaning process so you can review and share those results?</a:t>
            </a:r>
          </a:p>
          <a:p>
            <a:endParaRPr lang="en-US" sz="1200" dirty="0"/>
          </a:p>
          <a:p>
            <a:r>
              <a:rPr lang="en-US" sz="1200" dirty="0"/>
              <a:t>Key tasks</a:t>
            </a:r>
          </a:p>
          <a:p>
            <a:r>
              <a:rPr lang="en-US" sz="1200" dirty="0"/>
              <a:t>1. Check the data for errors.</a:t>
            </a:r>
          </a:p>
          <a:p>
            <a:r>
              <a:rPr lang="en-US" sz="1200" dirty="0"/>
              <a:t>used R for cleaning</a:t>
            </a:r>
          </a:p>
          <a:p>
            <a:r>
              <a:rPr lang="en-US" sz="1200" dirty="0"/>
              <a:t>2. Choose your tools.</a:t>
            </a:r>
          </a:p>
          <a:p>
            <a:r>
              <a:rPr lang="en-US" sz="1200" dirty="0"/>
              <a:t>R for cleaning/manipulation/analysis, power BI for visualizations</a:t>
            </a:r>
          </a:p>
          <a:p>
            <a:r>
              <a:rPr lang="en-US" sz="1200" dirty="0"/>
              <a:t>3. Transform the data so you can work with it effectively.</a:t>
            </a:r>
          </a:p>
          <a:p>
            <a:r>
              <a:rPr lang="en-US" sz="1200" dirty="0"/>
              <a:t>transformed using R</a:t>
            </a:r>
          </a:p>
          <a:p>
            <a:r>
              <a:rPr lang="en-US" sz="1200" dirty="0"/>
              <a:t>4. Document the cleaning process.</a:t>
            </a:r>
          </a:p>
          <a:p>
            <a:r>
              <a:rPr lang="en-US" sz="1200" dirty="0"/>
              <a:t>kept a changelog with steps of analysis</a:t>
            </a:r>
          </a:p>
          <a:p>
            <a:endParaRPr lang="en-US" sz="1200" dirty="0"/>
          </a:p>
          <a:p>
            <a:r>
              <a:rPr lang="en-US" sz="1200" dirty="0"/>
              <a:t>Deliverable</a:t>
            </a:r>
          </a:p>
          <a:p>
            <a:r>
              <a:rPr lang="en-US" sz="1200" dirty="0"/>
              <a:t>data log (Data log cert project 1)</a:t>
            </a:r>
          </a:p>
          <a:p>
            <a:r>
              <a:rPr lang="en-US" sz="1200" dirty="0"/>
              <a:t>C:\Users\jesse\OneDrive\Desktop\Portfolio Projects\Bike Share Project\documents</a:t>
            </a:r>
          </a:p>
          <a:p>
            <a:endParaRPr lang="en-US" sz="1200" dirty="0"/>
          </a:p>
          <a:p>
            <a:r>
              <a:rPr lang="en-US" sz="1200" dirty="0"/>
              <a:t>Document the cleaning and manipulation of data:</a:t>
            </a:r>
          </a:p>
          <a:p>
            <a:r>
              <a:rPr lang="en-US" sz="1200" dirty="0"/>
              <a:t>1. R-Studio Desktop was used for data cleaning and transformation.</a:t>
            </a:r>
          </a:p>
          <a:p>
            <a:r>
              <a:rPr lang="en-US" sz="1200" dirty="0"/>
              <a:t>2. .</a:t>
            </a:r>
            <a:r>
              <a:rPr lang="en-US" sz="1200" dirty="0" err="1"/>
              <a:t>Rmd</a:t>
            </a:r>
            <a:r>
              <a:rPr lang="en-US" sz="1200" dirty="0"/>
              <a:t> files are included for the processing steps.</a:t>
            </a:r>
          </a:p>
        </p:txBody>
      </p:sp>
    </p:spTree>
    <p:extLst>
      <p:ext uri="{BB962C8B-B14F-4D97-AF65-F5344CB8AC3E}">
        <p14:creationId xmlns:p14="http://schemas.microsoft.com/office/powerpoint/2010/main" val="244796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1C2FB-A0B6-4F9F-ED8E-06507A44AD69}"/>
              </a:ext>
            </a:extLst>
          </p:cNvPr>
          <p:cNvSpPr txBox="1"/>
          <p:nvPr/>
        </p:nvSpPr>
        <p:spPr>
          <a:xfrm>
            <a:off x="494522" y="429208"/>
            <a:ext cx="11196735" cy="4893647"/>
          </a:xfrm>
          <a:prstGeom prst="rect">
            <a:avLst/>
          </a:prstGeom>
          <a:noFill/>
        </p:spPr>
        <p:txBody>
          <a:bodyPr wrap="square" rtlCol="0">
            <a:spAutoFit/>
          </a:bodyPr>
          <a:lstStyle/>
          <a:p>
            <a:r>
              <a:rPr lang="en-US" sz="1200" dirty="0"/>
              <a:t>Analyze</a:t>
            </a:r>
          </a:p>
          <a:p>
            <a:endParaRPr lang="en-US" sz="1200" dirty="0"/>
          </a:p>
          <a:p>
            <a:r>
              <a:rPr lang="en-US" sz="1200" dirty="0"/>
              <a:t>Guiding questions</a:t>
            </a:r>
          </a:p>
          <a:p>
            <a:r>
              <a:rPr lang="en-US" sz="1200" dirty="0"/>
              <a:t>● How should you organize your data to perform analysis on it?</a:t>
            </a:r>
          </a:p>
          <a:p>
            <a:r>
              <a:rPr lang="en-US" sz="1200" dirty="0"/>
              <a:t>● Has your data been properly formatted?</a:t>
            </a:r>
          </a:p>
          <a:p>
            <a:r>
              <a:rPr lang="en-US" sz="1200" dirty="0"/>
              <a:t>● What surprises did you discover in the data?</a:t>
            </a:r>
          </a:p>
          <a:p>
            <a:r>
              <a:rPr lang="en-US" sz="1200" dirty="0"/>
              <a:t>● What trends or relationships did you find in the data?</a:t>
            </a:r>
          </a:p>
          <a:p>
            <a:r>
              <a:rPr lang="en-US" sz="1200" dirty="0"/>
              <a:t>● How will these insights help answer your business questions?</a:t>
            </a:r>
          </a:p>
          <a:p>
            <a:endParaRPr lang="en-US" sz="1200" dirty="0"/>
          </a:p>
          <a:p>
            <a:r>
              <a:rPr lang="en-US" sz="1200" dirty="0"/>
              <a:t>Key tasks</a:t>
            </a:r>
          </a:p>
          <a:p>
            <a:r>
              <a:rPr lang="en-US" sz="1200" dirty="0"/>
              <a:t>1. Aggregate your data so it’s useful and accessible.</a:t>
            </a:r>
          </a:p>
          <a:p>
            <a:r>
              <a:rPr lang="en-US" sz="1200" dirty="0"/>
              <a:t>formatted in R, new columns created for relevant data</a:t>
            </a:r>
          </a:p>
          <a:p>
            <a:r>
              <a:rPr lang="en-US" sz="1200" dirty="0"/>
              <a:t>2. Organize and format your data.</a:t>
            </a:r>
          </a:p>
          <a:p>
            <a:r>
              <a:rPr lang="en-US" sz="1200" dirty="0"/>
              <a:t>sorted, organized the </a:t>
            </a:r>
            <a:r>
              <a:rPr lang="en-US" sz="1200" dirty="0" err="1"/>
              <a:t>dataframe</a:t>
            </a:r>
            <a:r>
              <a:rPr lang="en-US" sz="1200" dirty="0"/>
              <a:t>/table in R</a:t>
            </a:r>
          </a:p>
          <a:p>
            <a:r>
              <a:rPr lang="en-US" sz="1200" dirty="0"/>
              <a:t>3. Perform calculations.</a:t>
            </a:r>
          </a:p>
          <a:p>
            <a:r>
              <a:rPr lang="en-US" sz="1200" dirty="0"/>
              <a:t>manipulated in R, imported into Power BI, further transformed with Power Query for analysis</a:t>
            </a:r>
          </a:p>
          <a:p>
            <a:r>
              <a:rPr lang="en-US" sz="1200" dirty="0"/>
              <a:t>4. Identify trends and relationships.</a:t>
            </a:r>
          </a:p>
          <a:p>
            <a:r>
              <a:rPr lang="en-US" sz="1200" dirty="0"/>
              <a:t>created visuals using Power BI, created dashboard</a:t>
            </a:r>
          </a:p>
          <a:p>
            <a:endParaRPr lang="en-US" sz="1200" dirty="0"/>
          </a:p>
          <a:p>
            <a:r>
              <a:rPr lang="en-US" sz="1200" dirty="0"/>
              <a:t>Deliverable</a:t>
            </a:r>
          </a:p>
          <a:p>
            <a:r>
              <a:rPr lang="en-US" sz="1200" dirty="0"/>
              <a:t>A summary of your analysis</a:t>
            </a:r>
          </a:p>
          <a:p>
            <a:endParaRPr lang="en-US" sz="1200" dirty="0"/>
          </a:p>
          <a:p>
            <a:r>
              <a:rPr lang="en-US" sz="1200" dirty="0"/>
              <a:t>Organize data for analysis and to create visuals:</a:t>
            </a:r>
          </a:p>
          <a:p>
            <a:r>
              <a:rPr lang="en-US" sz="1200" dirty="0"/>
              <a:t>1. Run statistical analysis and add formatted columns to dataset for new variables to use for visualizations.</a:t>
            </a:r>
          </a:p>
          <a:p>
            <a:r>
              <a:rPr lang="en-US" sz="1200" dirty="0"/>
              <a:t>2. Import data to Power BI to identify trends and relationships, and to use for visualizations.</a:t>
            </a:r>
          </a:p>
        </p:txBody>
      </p:sp>
    </p:spTree>
    <p:extLst>
      <p:ext uri="{BB962C8B-B14F-4D97-AF65-F5344CB8AC3E}">
        <p14:creationId xmlns:p14="http://schemas.microsoft.com/office/powerpoint/2010/main" val="226362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1C2FB-A0B6-4F9F-ED8E-06507A44AD69}"/>
              </a:ext>
            </a:extLst>
          </p:cNvPr>
          <p:cNvSpPr txBox="1"/>
          <p:nvPr/>
        </p:nvSpPr>
        <p:spPr>
          <a:xfrm>
            <a:off x="494522" y="429208"/>
            <a:ext cx="11196735" cy="5632311"/>
          </a:xfrm>
          <a:prstGeom prst="rect">
            <a:avLst/>
          </a:prstGeom>
          <a:noFill/>
        </p:spPr>
        <p:txBody>
          <a:bodyPr wrap="square" rtlCol="0">
            <a:spAutoFit/>
          </a:bodyPr>
          <a:lstStyle/>
          <a:p>
            <a:r>
              <a:rPr lang="en-US" sz="1200" dirty="0"/>
              <a:t>Share</a:t>
            </a:r>
          </a:p>
          <a:p>
            <a:endParaRPr lang="en-US" sz="1200" dirty="0"/>
          </a:p>
          <a:p>
            <a:r>
              <a:rPr lang="en-US" sz="1200" dirty="0"/>
              <a:t>Guiding questions</a:t>
            </a:r>
          </a:p>
          <a:p>
            <a:r>
              <a:rPr lang="en-US" sz="1200" dirty="0"/>
              <a:t>● Were you able to answer the question of how annual members and casual riders use </a:t>
            </a:r>
            <a:r>
              <a:rPr lang="en-US" sz="1200" dirty="0" err="1"/>
              <a:t>Cyclistic</a:t>
            </a:r>
            <a:r>
              <a:rPr lang="en-US" sz="1200" dirty="0"/>
              <a:t> bikes differently?</a:t>
            </a:r>
          </a:p>
          <a:p>
            <a:r>
              <a:rPr lang="en-US" sz="1200" dirty="0"/>
              <a:t>● What story does your data tell?</a:t>
            </a:r>
          </a:p>
          <a:p>
            <a:r>
              <a:rPr lang="en-US" sz="1200" dirty="0"/>
              <a:t>● How do your findings relate to your original question?</a:t>
            </a:r>
          </a:p>
          <a:p>
            <a:r>
              <a:rPr lang="en-US" sz="1200" dirty="0"/>
              <a:t>● Who is your audience? What is the best way to communicate with them?</a:t>
            </a:r>
          </a:p>
          <a:p>
            <a:r>
              <a:rPr lang="en-US" sz="1200" dirty="0"/>
              <a:t>● Can data visualization help you share your findings?</a:t>
            </a:r>
          </a:p>
          <a:p>
            <a:r>
              <a:rPr lang="en-US" sz="1200" dirty="0"/>
              <a:t>● Is your presentation accessible to your audience?</a:t>
            </a:r>
          </a:p>
          <a:p>
            <a:endParaRPr lang="en-US" sz="1200" dirty="0"/>
          </a:p>
          <a:p>
            <a:r>
              <a:rPr lang="en-US" sz="1200" dirty="0"/>
              <a:t>Key tasks</a:t>
            </a:r>
          </a:p>
          <a:p>
            <a:r>
              <a:rPr lang="en-US" sz="1200" dirty="0"/>
              <a:t>1. Determine the best way to share your findings.</a:t>
            </a:r>
          </a:p>
          <a:p>
            <a:r>
              <a:rPr lang="en-US" sz="1200" dirty="0"/>
              <a:t>Power BI</a:t>
            </a:r>
          </a:p>
          <a:p>
            <a:r>
              <a:rPr lang="en-US" sz="1200" dirty="0"/>
              <a:t>2. Create effective data visualizations.</a:t>
            </a:r>
          </a:p>
          <a:p>
            <a:r>
              <a:rPr lang="en-US" sz="1200" dirty="0"/>
              <a:t>main focus was comparing user type (member vs. casual, across different criteria)</a:t>
            </a:r>
          </a:p>
          <a:p>
            <a:r>
              <a:rPr lang="en-US" sz="1200" dirty="0"/>
              <a:t>3. Present your findings.</a:t>
            </a:r>
          </a:p>
          <a:p>
            <a:r>
              <a:rPr lang="en-US" sz="1200" dirty="0"/>
              <a:t>present using </a:t>
            </a:r>
            <a:r>
              <a:rPr lang="en-US" sz="1200" dirty="0" err="1"/>
              <a:t>github</a:t>
            </a:r>
            <a:r>
              <a:rPr lang="en-US" sz="1200" dirty="0"/>
              <a:t> via </a:t>
            </a:r>
            <a:r>
              <a:rPr lang="en-US" sz="1200" dirty="0" err="1"/>
              <a:t>powerpoint</a:t>
            </a:r>
            <a:r>
              <a:rPr lang="en-US" sz="1200" dirty="0"/>
              <a:t> presentation (for power BI visuals embedded)</a:t>
            </a:r>
          </a:p>
          <a:p>
            <a:r>
              <a:rPr lang="en-US" sz="1200" dirty="0"/>
              <a:t>4. Ensure your work is accessible.</a:t>
            </a:r>
          </a:p>
          <a:p>
            <a:r>
              <a:rPr lang="en-US" sz="1200" dirty="0"/>
              <a:t>published report to make the project available for others</a:t>
            </a:r>
          </a:p>
          <a:p>
            <a:endParaRPr lang="en-US" sz="1200" dirty="0"/>
          </a:p>
          <a:p>
            <a:r>
              <a:rPr lang="en-US" sz="1200" dirty="0"/>
              <a:t>Deliverable</a:t>
            </a:r>
          </a:p>
          <a:p>
            <a:r>
              <a:rPr lang="en-US" sz="1200" dirty="0"/>
              <a:t>Supporting visualizations and key findings</a:t>
            </a:r>
          </a:p>
          <a:p>
            <a:r>
              <a:rPr lang="en-US" sz="1200" dirty="0"/>
              <a:t>used Power BI</a:t>
            </a:r>
          </a:p>
          <a:p>
            <a:r>
              <a:rPr lang="en-US" sz="1200" dirty="0"/>
              <a:t>C:\Users\jesse\OneDrive\Documents\R docs\Working Directory\</a:t>
            </a:r>
            <a:r>
              <a:rPr lang="en-US" sz="1200" dirty="0" err="1"/>
              <a:t>Cyclistic_case_study</a:t>
            </a:r>
            <a:r>
              <a:rPr lang="en-US" sz="1200" dirty="0"/>
              <a:t>\</a:t>
            </a:r>
            <a:r>
              <a:rPr lang="en-US" sz="1200" dirty="0" err="1"/>
              <a:t>data_output</a:t>
            </a:r>
            <a:endParaRPr lang="en-US" sz="1200" dirty="0"/>
          </a:p>
          <a:p>
            <a:endParaRPr lang="en-US" sz="1200" dirty="0"/>
          </a:p>
          <a:p>
            <a:r>
              <a:rPr lang="en-US" sz="1200" dirty="0"/>
              <a:t>Create visuals and a presentation (consider original questions and audience/stakeholders):</a:t>
            </a:r>
          </a:p>
          <a:p>
            <a:r>
              <a:rPr lang="en-US" sz="1200" dirty="0"/>
              <a:t>1. Use Power BI for visuals (since it is often referenced in job descriptions).</a:t>
            </a:r>
          </a:p>
          <a:p>
            <a:r>
              <a:rPr lang="en-US" sz="1200" dirty="0"/>
              <a:t>2. Publish Power BI dashboard for presentation.</a:t>
            </a:r>
          </a:p>
          <a:p>
            <a:r>
              <a:rPr lang="en-US" sz="1200" dirty="0"/>
              <a:t>3. Create presentation using </a:t>
            </a:r>
            <a:r>
              <a:rPr lang="en-US" sz="1200" dirty="0" err="1"/>
              <a:t>Powerpoint</a:t>
            </a:r>
            <a:r>
              <a:rPr lang="en-US" sz="1200" dirty="0"/>
              <a:t> (for interactive/live Power BI embed).</a:t>
            </a:r>
          </a:p>
          <a:p>
            <a:endParaRPr lang="en-US" sz="1200" dirty="0"/>
          </a:p>
        </p:txBody>
      </p:sp>
    </p:spTree>
    <p:extLst>
      <p:ext uri="{BB962C8B-B14F-4D97-AF65-F5344CB8AC3E}">
        <p14:creationId xmlns:p14="http://schemas.microsoft.com/office/powerpoint/2010/main" val="402809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1C2FB-A0B6-4F9F-ED8E-06507A44AD69}"/>
              </a:ext>
            </a:extLst>
          </p:cNvPr>
          <p:cNvSpPr txBox="1"/>
          <p:nvPr/>
        </p:nvSpPr>
        <p:spPr>
          <a:xfrm>
            <a:off x="494522" y="429208"/>
            <a:ext cx="11196735" cy="7109639"/>
          </a:xfrm>
          <a:prstGeom prst="rect">
            <a:avLst/>
          </a:prstGeom>
          <a:noFill/>
        </p:spPr>
        <p:txBody>
          <a:bodyPr wrap="square" rtlCol="0">
            <a:spAutoFit/>
          </a:bodyPr>
          <a:lstStyle/>
          <a:p>
            <a:r>
              <a:rPr lang="en-US" sz="1200" dirty="0"/>
              <a:t>Act</a:t>
            </a:r>
          </a:p>
          <a:p>
            <a:endParaRPr lang="en-US" sz="1200" dirty="0"/>
          </a:p>
          <a:p>
            <a:r>
              <a:rPr lang="en-US" sz="1200" dirty="0"/>
              <a:t>Guiding questions</a:t>
            </a:r>
          </a:p>
          <a:p>
            <a:r>
              <a:rPr lang="en-US" sz="1200" dirty="0"/>
              <a:t>● What is your final conclusion based on your analysis?</a:t>
            </a:r>
          </a:p>
          <a:p>
            <a:r>
              <a:rPr lang="en-US" sz="1200" dirty="0"/>
              <a:t>● How could your team and business apply your insights?</a:t>
            </a:r>
          </a:p>
          <a:p>
            <a:r>
              <a:rPr lang="en-US" sz="1200" dirty="0"/>
              <a:t>● What next steps would you or your stakeholders take based on your findings?</a:t>
            </a:r>
          </a:p>
          <a:p>
            <a:r>
              <a:rPr lang="en-US" sz="1200" dirty="0"/>
              <a:t>● Is there additional data you could use to expand on your findings?</a:t>
            </a:r>
          </a:p>
          <a:p>
            <a:endParaRPr lang="en-US" sz="1200" dirty="0"/>
          </a:p>
          <a:p>
            <a:r>
              <a:rPr lang="en-US" sz="1200" dirty="0"/>
              <a:t>Key tasks</a:t>
            </a:r>
          </a:p>
          <a:p>
            <a:r>
              <a:rPr lang="en-US" sz="1200" dirty="0"/>
              <a:t>1. Create your portfolio.</a:t>
            </a:r>
          </a:p>
          <a:p>
            <a:r>
              <a:rPr lang="en-US" sz="1200" dirty="0"/>
              <a:t>2. Add your case study.</a:t>
            </a:r>
          </a:p>
          <a:p>
            <a:r>
              <a:rPr lang="en-US" sz="1200" dirty="0"/>
              <a:t>3. Practice presenting your case study to a friend or family member.</a:t>
            </a:r>
          </a:p>
          <a:p>
            <a:endParaRPr lang="en-US" sz="1200" dirty="0"/>
          </a:p>
          <a:p>
            <a:r>
              <a:rPr lang="en-US" sz="1200" dirty="0"/>
              <a:t>Deliverable</a:t>
            </a:r>
          </a:p>
          <a:p>
            <a:r>
              <a:rPr lang="en-US" sz="1200" dirty="0"/>
              <a:t>Notable insights/findings:</a:t>
            </a:r>
          </a:p>
          <a:p>
            <a:r>
              <a:rPr lang="en-US" sz="1200" dirty="0"/>
              <a:t>1. Members take 60% of the rides</a:t>
            </a:r>
          </a:p>
          <a:p>
            <a:r>
              <a:rPr lang="en-US" sz="1200" dirty="0"/>
              <a:t>2. Wednesday is the most popular day for members, Saturday is the most popular day for casual riders, Saturday is the most popular overall (16% of all rides taken).</a:t>
            </a:r>
          </a:p>
          <a:p>
            <a:r>
              <a:rPr lang="en-US" sz="1200" dirty="0"/>
              <a:t>3. Casual riders take longer rides by time (23.3 min avg ride), members take shorter rides (12.5 min avg ride).</a:t>
            </a:r>
          </a:p>
          <a:p>
            <a:r>
              <a:rPr lang="en-US" sz="1200" dirty="0"/>
              <a:t>Compared to members, who take shorter journeys (13 minutes on average), casual riders prefer to take longer rides (23 minutes on average). Casual riders joining w/a subscription could result in financial savings, rather than paying for trips based on trip length by time.</a:t>
            </a:r>
          </a:p>
          <a:p>
            <a:r>
              <a:rPr lang="en-US" sz="1200" dirty="0"/>
              <a:t>4. Streeter Dr and Grand Ave is the most popular station (close to the lakefront and Navy Pier), Kingsbury St and Kinzie St is most pop for members</a:t>
            </a:r>
          </a:p>
          <a:p>
            <a:r>
              <a:rPr lang="en-US" sz="1200" dirty="0"/>
              <a:t>5. Members have two spikes during the day, a morning rush to work (7-9:30am) and evening rush after work (4-7:30pm).</a:t>
            </a:r>
          </a:p>
          <a:p>
            <a:r>
              <a:rPr lang="en-US" sz="1200" dirty="0"/>
              <a:t>6. Casual riders have a gradual daily spike peaking 3-7:30pm.</a:t>
            </a:r>
          </a:p>
          <a:p>
            <a:endParaRPr lang="en-US" sz="1200" dirty="0"/>
          </a:p>
          <a:p>
            <a:r>
              <a:rPr lang="en-US" sz="1200" dirty="0"/>
              <a:t>Present findings and give top three recommendations:</a:t>
            </a:r>
          </a:p>
          <a:p>
            <a:r>
              <a:rPr lang="en-US" sz="1200" dirty="0"/>
              <a:t>1. Determine how to apply insights</a:t>
            </a:r>
          </a:p>
          <a:p>
            <a:r>
              <a:rPr lang="en-US" sz="1200" dirty="0"/>
              <a:t>2. Determine next steps based on findings (consider pros and cons and if more data is needed)</a:t>
            </a:r>
          </a:p>
          <a:p>
            <a:r>
              <a:rPr lang="en-US" sz="1200" dirty="0"/>
              <a:t>3. Add case study to portfolio</a:t>
            </a:r>
          </a:p>
          <a:p>
            <a:endParaRPr lang="en-US" sz="1200" dirty="0"/>
          </a:p>
          <a:p>
            <a:r>
              <a:rPr lang="en-US" sz="1200" dirty="0"/>
              <a:t>Recommendations based on analysis</a:t>
            </a:r>
          </a:p>
          <a:p>
            <a:r>
              <a:rPr lang="en-US" sz="1200" dirty="0"/>
              <a:t>To encourage </a:t>
            </a:r>
            <a:r>
              <a:rPr lang="en-US" sz="1200" dirty="0" err="1"/>
              <a:t>Cyclistic</a:t>
            </a:r>
            <a:r>
              <a:rPr lang="en-US" sz="1200" dirty="0"/>
              <a:t> casual riders to become annual members:</a:t>
            </a:r>
          </a:p>
          <a:p>
            <a:r>
              <a:rPr lang="en-US" sz="1200" dirty="0"/>
              <a:t>1. Advertising should be placed near the lakefront and tourist areas of Chicago promoting annual membership and the cost savings associated, particularly during summer months on weekends between 3:00pm-7:30pm</a:t>
            </a:r>
          </a:p>
          <a:p>
            <a:r>
              <a:rPr lang="en-US" sz="1200" dirty="0"/>
              <a:t>2. Digital marketing should promote membership benefits of usage during the week for non-member work commuters and trips of leisure for casual riders not commuting to work</a:t>
            </a:r>
          </a:p>
          <a:p>
            <a:r>
              <a:rPr lang="en-US" sz="1200" dirty="0"/>
              <a:t>3. Offer membership trials/discounts/promotions for annual memberships during the winter months to increase usage</a:t>
            </a:r>
          </a:p>
          <a:p>
            <a:r>
              <a:rPr lang="en-US" sz="1200" dirty="0"/>
              <a:t>4. Increase the price of single-fare and full-day passes during the week in the evenings (between 3:00pm-7:30pm) and on the weekends to encourage casual riders to purchase annual memberships to save money (reverse financial incentive)</a:t>
            </a:r>
          </a:p>
        </p:txBody>
      </p:sp>
    </p:spTree>
    <p:extLst>
      <p:ext uri="{BB962C8B-B14F-4D97-AF65-F5344CB8AC3E}">
        <p14:creationId xmlns:p14="http://schemas.microsoft.com/office/powerpoint/2010/main" val="32203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D47C-E995-395C-72CA-833EE8DF7F56}"/>
              </a:ext>
            </a:extLst>
          </p:cNvPr>
          <p:cNvSpPr>
            <a:spLocks noGrp="1"/>
          </p:cNvSpPr>
          <p:nvPr>
            <p:ph type="title"/>
          </p:nvPr>
        </p:nvSpPr>
        <p:spPr>
          <a:xfrm>
            <a:off x="838200" y="365125"/>
            <a:ext cx="10515600" cy="941161"/>
          </a:xfrm>
        </p:spPr>
        <p:txBody>
          <a:bodyPr/>
          <a:lstStyle/>
          <a:p>
            <a:r>
              <a:rPr lang="en-US" dirty="0"/>
              <a:t>About </a:t>
            </a:r>
            <a:r>
              <a:rPr lang="en-US" dirty="0" err="1"/>
              <a:t>Cyclistic</a:t>
            </a:r>
            <a:endParaRPr lang="en-US" dirty="0"/>
          </a:p>
        </p:txBody>
      </p:sp>
      <p:sp>
        <p:nvSpPr>
          <p:cNvPr id="3" name="Content Placeholder 2">
            <a:extLst>
              <a:ext uri="{FF2B5EF4-FFF2-40B4-BE49-F238E27FC236}">
                <a16:creationId xmlns:a16="http://schemas.microsoft.com/office/drawing/2014/main" id="{7D11FBDD-8224-BAFC-C85A-31D5288E5A38}"/>
              </a:ext>
            </a:extLst>
          </p:cNvPr>
          <p:cNvSpPr>
            <a:spLocks noGrp="1"/>
          </p:cNvSpPr>
          <p:nvPr>
            <p:ph idx="1"/>
          </p:nvPr>
        </p:nvSpPr>
        <p:spPr>
          <a:xfrm>
            <a:off x="838200" y="1390261"/>
            <a:ext cx="10515600" cy="4786702"/>
          </a:xfrm>
        </p:spPr>
        <p:txBody>
          <a:bodyPr>
            <a:normAutofit/>
          </a:bodyPr>
          <a:lstStyle/>
          <a:p>
            <a:r>
              <a:rPr lang="en-US" dirty="0"/>
              <a:t>In 2016, </a:t>
            </a:r>
            <a:r>
              <a:rPr lang="en-US" dirty="0" err="1"/>
              <a:t>Cyclistic</a:t>
            </a:r>
            <a:r>
              <a:rPr lang="en-US" dirty="0"/>
              <a:t>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r>
              <a:rPr lang="en-US" dirty="0"/>
              <a:t>Until now, </a:t>
            </a:r>
            <a:r>
              <a:rPr lang="en-US" dirty="0" err="1"/>
              <a:t>Cyclistic’s</a:t>
            </a:r>
            <a:r>
              <a:rPr lang="en-US" dirty="0"/>
              <a:t>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a:t>
            </a:r>
            <a:r>
              <a:rPr lang="en-US" dirty="0" err="1"/>
              <a:t>Cyclistic</a:t>
            </a:r>
            <a:r>
              <a:rPr lang="en-US" dirty="0"/>
              <a:t> members.</a:t>
            </a:r>
          </a:p>
          <a:p>
            <a:r>
              <a:rPr lang="en-US" dirty="0" err="1"/>
              <a:t>Cyclistic’s</a:t>
            </a:r>
            <a:r>
              <a:rPr lang="en-US" dirty="0"/>
              <a:t> finance analysts have concluded that annual members are much more profitable than casual riders. Although the pricing flexibility helps </a:t>
            </a:r>
            <a:r>
              <a:rPr lang="en-US" dirty="0" err="1"/>
              <a:t>Cyclistic</a:t>
            </a:r>
            <a:r>
              <a:rPr lang="en-US" dirty="0"/>
              <a:t> attract more customers, the director of marketing believes that maximizing the number of annual members will be key to future growth. Rather than creating a marketing campaign that targets all-new customers, the director of marketing believes there is a very good chance to convert casual riders into members. She notes that casual riders are already aware of the </a:t>
            </a:r>
            <a:r>
              <a:rPr lang="en-US" dirty="0" err="1"/>
              <a:t>Cyclistic</a:t>
            </a:r>
            <a:r>
              <a:rPr lang="en-US" dirty="0"/>
              <a:t> program and have chosen </a:t>
            </a:r>
            <a:r>
              <a:rPr lang="en-US" dirty="0" err="1"/>
              <a:t>Cyclistic</a:t>
            </a:r>
            <a:r>
              <a:rPr lang="en-US" dirty="0"/>
              <a:t> for their mobility needs.</a:t>
            </a:r>
          </a:p>
        </p:txBody>
      </p:sp>
    </p:spTree>
    <p:extLst>
      <p:ext uri="{BB962C8B-B14F-4D97-AF65-F5344CB8AC3E}">
        <p14:creationId xmlns:p14="http://schemas.microsoft.com/office/powerpoint/2010/main" val="273142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8676-C06D-48BA-172A-D474196AEC2C}"/>
              </a:ext>
            </a:extLst>
          </p:cNvPr>
          <p:cNvSpPr>
            <a:spLocks noGrp="1"/>
          </p:cNvSpPr>
          <p:nvPr>
            <p:ph type="title"/>
          </p:nvPr>
        </p:nvSpPr>
        <p:spPr/>
        <p:txBody>
          <a:bodyPr/>
          <a:lstStyle/>
          <a:p>
            <a:r>
              <a:rPr lang="en-US" dirty="0"/>
              <a:t>Case Study Objective:</a:t>
            </a:r>
          </a:p>
        </p:txBody>
      </p:sp>
      <p:sp>
        <p:nvSpPr>
          <p:cNvPr id="3" name="Content Placeholder 2">
            <a:extLst>
              <a:ext uri="{FF2B5EF4-FFF2-40B4-BE49-F238E27FC236}">
                <a16:creationId xmlns:a16="http://schemas.microsoft.com/office/drawing/2014/main" id="{DB9C1586-6D4F-A36E-D0BF-8A9A4CB2ADB0}"/>
              </a:ext>
            </a:extLst>
          </p:cNvPr>
          <p:cNvSpPr>
            <a:spLocks noGrp="1"/>
          </p:cNvSpPr>
          <p:nvPr>
            <p:ph idx="1"/>
          </p:nvPr>
        </p:nvSpPr>
        <p:spPr/>
        <p:txBody>
          <a:bodyPr>
            <a:normAutofit/>
          </a:bodyPr>
          <a:lstStyle/>
          <a:p>
            <a:pPr marL="0" indent="0">
              <a:buNone/>
            </a:pPr>
            <a:r>
              <a:rPr lang="en-US" dirty="0"/>
              <a:t>Design marketing strategies aimed at converting casual riders into annual members based on the following:</a:t>
            </a:r>
            <a:br>
              <a:rPr lang="en-US" dirty="0"/>
            </a:br>
            <a:endParaRPr lang="en-US" dirty="0"/>
          </a:p>
          <a:p>
            <a:r>
              <a:rPr lang="en-US" dirty="0"/>
              <a:t>Better understand how annual members and casual riders differ</a:t>
            </a:r>
          </a:p>
          <a:p>
            <a:r>
              <a:rPr lang="en-US" dirty="0"/>
              <a:t>Why would casual riders buy a membership</a:t>
            </a:r>
          </a:p>
          <a:p>
            <a:r>
              <a:rPr lang="en-US" dirty="0"/>
              <a:t>How digital media could affect </a:t>
            </a:r>
            <a:r>
              <a:rPr lang="en-US" dirty="0" err="1"/>
              <a:t>Cyclistic</a:t>
            </a:r>
            <a:r>
              <a:rPr lang="en-US" dirty="0"/>
              <a:t> marketing tactics</a:t>
            </a:r>
          </a:p>
          <a:p>
            <a:endParaRPr lang="en-US" dirty="0"/>
          </a:p>
          <a:p>
            <a:pPr marL="0" indent="0">
              <a:buNone/>
            </a:pPr>
            <a:r>
              <a:rPr lang="en-US" dirty="0"/>
              <a:t>The director of marketing and her team are interested in analyzing the </a:t>
            </a:r>
            <a:r>
              <a:rPr lang="en-US" dirty="0" err="1"/>
              <a:t>Cyclistic</a:t>
            </a:r>
            <a:r>
              <a:rPr lang="en-US" dirty="0"/>
              <a:t> historical bike trip data to identify trends.</a:t>
            </a:r>
          </a:p>
        </p:txBody>
      </p:sp>
    </p:spTree>
    <p:extLst>
      <p:ext uri="{BB962C8B-B14F-4D97-AF65-F5344CB8AC3E}">
        <p14:creationId xmlns:p14="http://schemas.microsoft.com/office/powerpoint/2010/main" val="417908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6988-9751-83C7-94E4-1A9B9C87732E}"/>
              </a:ext>
            </a:extLst>
          </p:cNvPr>
          <p:cNvSpPr>
            <a:spLocks noGrp="1"/>
          </p:cNvSpPr>
          <p:nvPr>
            <p:ph type="title"/>
          </p:nvPr>
        </p:nvSpPr>
        <p:spPr/>
        <p:txBody>
          <a:bodyPr/>
          <a:lstStyle/>
          <a:p>
            <a:r>
              <a:rPr lang="en-US" dirty="0" err="1"/>
              <a:t>Cyclistic</a:t>
            </a:r>
            <a:r>
              <a:rPr lang="en-US" dirty="0"/>
              <a:t> Data</a:t>
            </a:r>
          </a:p>
        </p:txBody>
      </p:sp>
      <p:sp>
        <p:nvSpPr>
          <p:cNvPr id="3" name="Content Placeholder 2">
            <a:extLst>
              <a:ext uri="{FF2B5EF4-FFF2-40B4-BE49-F238E27FC236}">
                <a16:creationId xmlns:a16="http://schemas.microsoft.com/office/drawing/2014/main" id="{63FFEE08-2539-335E-23E4-14FBC52D9185}"/>
              </a:ext>
            </a:extLst>
          </p:cNvPr>
          <p:cNvSpPr>
            <a:spLocks noGrp="1"/>
          </p:cNvSpPr>
          <p:nvPr>
            <p:ph idx="1"/>
          </p:nvPr>
        </p:nvSpPr>
        <p:spPr/>
        <p:txBody>
          <a:bodyPr>
            <a:normAutofit/>
          </a:bodyPr>
          <a:lstStyle/>
          <a:p>
            <a:pPr marL="0" indent="0">
              <a:buNone/>
            </a:pPr>
            <a:r>
              <a:rPr lang="en-US" dirty="0"/>
              <a:t>The data has been made available by Motivate International Inc. under this </a:t>
            </a:r>
            <a:r>
              <a:rPr lang="en-US" dirty="0">
                <a:hlinkClick r:id="rId2"/>
              </a:rPr>
              <a:t>license</a:t>
            </a:r>
            <a:r>
              <a:rPr lang="en-US" dirty="0"/>
              <a:t> (</a:t>
            </a:r>
            <a:r>
              <a:rPr lang="en-US" dirty="0">
                <a:hlinkClick r:id="rId2"/>
              </a:rPr>
              <a:t>https://ride.divvybikes.com/data-license-agreement</a:t>
            </a:r>
            <a:r>
              <a:rPr lang="en-US" dirty="0"/>
              <a:t>).</a:t>
            </a:r>
          </a:p>
          <a:p>
            <a:pPr marL="0" indent="0">
              <a:buNone/>
            </a:pPr>
            <a:br>
              <a:rPr lang="en-US" dirty="0"/>
            </a:br>
            <a:r>
              <a:rPr lang="en-US" dirty="0"/>
              <a:t>Data is complete, original, and open source, directly from the company </a:t>
            </a:r>
            <a:r>
              <a:rPr lang="en-US" dirty="0">
                <a:hlinkClick r:id="rId3"/>
              </a:rPr>
              <a:t>here</a:t>
            </a:r>
            <a:r>
              <a:rPr lang="en-US" dirty="0"/>
              <a:t> (</a:t>
            </a:r>
            <a:r>
              <a:rPr lang="en-US" dirty="0">
                <a:hlinkClick r:id="rId3"/>
              </a:rPr>
              <a:t>https://divvy-tripdata.s3.amazonaws.com/index.html</a:t>
            </a:r>
            <a:r>
              <a:rPr lang="en-US" dirty="0"/>
              <a:t>).</a:t>
            </a:r>
          </a:p>
          <a:p>
            <a:pPr marL="0" indent="0">
              <a:buNone/>
            </a:pPr>
            <a:endParaRPr lang="en-US" dirty="0"/>
          </a:p>
          <a:p>
            <a:pPr marL="0" indent="0">
              <a:buNone/>
            </a:pPr>
            <a:r>
              <a:rPr lang="en-US" dirty="0"/>
              <a:t>12 months of data from 12/2021 - 11/2022 (last updated on Dec 8th 2021, 02:19:04 pm) has been analyzed.</a:t>
            </a:r>
          </a:p>
        </p:txBody>
      </p:sp>
    </p:spTree>
    <p:extLst>
      <p:ext uri="{BB962C8B-B14F-4D97-AF65-F5344CB8AC3E}">
        <p14:creationId xmlns:p14="http://schemas.microsoft.com/office/powerpoint/2010/main" val="43858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BE05-DBE8-8863-481A-0DFC6DA2959D}"/>
              </a:ext>
            </a:extLst>
          </p:cNvPr>
          <p:cNvSpPr>
            <a:spLocks noGrp="1"/>
          </p:cNvSpPr>
          <p:nvPr>
            <p:ph type="title"/>
          </p:nvPr>
        </p:nvSpPr>
        <p:spPr/>
        <p:txBody>
          <a:bodyPr/>
          <a:lstStyle/>
          <a:p>
            <a:r>
              <a:rPr lang="en-US" dirty="0" err="1"/>
              <a:t>Cyclistic</a:t>
            </a:r>
            <a:r>
              <a:rPr lang="en-US" dirty="0"/>
              <a:t> Rider Options</a:t>
            </a:r>
          </a:p>
        </p:txBody>
      </p:sp>
      <p:sp>
        <p:nvSpPr>
          <p:cNvPr id="3" name="Content Placeholder 2">
            <a:extLst>
              <a:ext uri="{FF2B5EF4-FFF2-40B4-BE49-F238E27FC236}">
                <a16:creationId xmlns:a16="http://schemas.microsoft.com/office/drawing/2014/main" id="{F6E49AD9-75F5-23BD-6915-439738EF214F}"/>
              </a:ext>
            </a:extLst>
          </p:cNvPr>
          <p:cNvSpPr>
            <a:spLocks noGrp="1"/>
          </p:cNvSpPr>
          <p:nvPr>
            <p:ph idx="1"/>
          </p:nvPr>
        </p:nvSpPr>
        <p:spPr/>
        <p:txBody>
          <a:bodyPr/>
          <a:lstStyle/>
          <a:p>
            <a:pPr marL="0" indent="0">
              <a:buNone/>
            </a:pPr>
            <a:r>
              <a:rPr lang="en-US" dirty="0"/>
              <a:t>As of December 2022, </a:t>
            </a:r>
            <a:r>
              <a:rPr lang="en-US" dirty="0" err="1"/>
              <a:t>Cyclistic</a:t>
            </a:r>
            <a:r>
              <a:rPr lang="en-US" dirty="0"/>
              <a:t> offers the following usage options in Chicago, IL:</a:t>
            </a:r>
          </a:p>
          <a:p>
            <a:r>
              <a:rPr lang="en-US" dirty="0"/>
              <a:t>$3.30/trip for a single 30 minute ride (casual rider)</a:t>
            </a:r>
          </a:p>
          <a:p>
            <a:r>
              <a:rPr lang="en-US" dirty="0">
                <a:latin typeface="Calibri" panose="020F0502020204030204" pitchFamily="34" charset="0"/>
                <a:ea typeface="Calibri" panose="020F0502020204030204" pitchFamily="34" charset="0"/>
                <a:cs typeface="Calibri" panose="020F0502020204030204" pitchFamily="34" charset="0"/>
              </a:rPr>
              <a:t>$15/day for u</a:t>
            </a:r>
            <a:r>
              <a:rPr lang="en-US" i="0" dirty="0">
                <a:effectLst/>
                <a:latin typeface="Calibri" panose="020F0502020204030204" pitchFamily="34" charset="0"/>
                <a:ea typeface="Calibri" panose="020F0502020204030204" pitchFamily="34" charset="0"/>
                <a:cs typeface="Calibri" panose="020F0502020204030204" pitchFamily="34" charset="0"/>
              </a:rPr>
              <a:t>nlimited 3-hour rides in a 24-hour period</a:t>
            </a:r>
            <a:r>
              <a:rPr lang="en-US" dirty="0">
                <a:latin typeface="Calibri" panose="020F0502020204030204" pitchFamily="34" charset="0"/>
                <a:ea typeface="Calibri" panose="020F0502020204030204" pitchFamily="34" charset="0"/>
                <a:cs typeface="Calibri" panose="020F0502020204030204" pitchFamily="34" charset="0"/>
              </a:rPr>
              <a:t> (casual rider)</a:t>
            </a:r>
          </a:p>
          <a:p>
            <a:r>
              <a:rPr lang="en-US" dirty="0"/>
              <a:t>$9/month for annual membership of unlimited 45 minute rides (member rider)</a:t>
            </a:r>
          </a:p>
        </p:txBody>
      </p:sp>
    </p:spTree>
    <p:extLst>
      <p:ext uri="{BB962C8B-B14F-4D97-AF65-F5344CB8AC3E}">
        <p14:creationId xmlns:p14="http://schemas.microsoft.com/office/powerpoint/2010/main" val="252988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4980-2CF8-031D-40F9-EF86F3814B39}"/>
              </a:ext>
            </a:extLst>
          </p:cNvPr>
          <p:cNvSpPr>
            <a:spLocks noGrp="1"/>
          </p:cNvSpPr>
          <p:nvPr>
            <p:ph type="title"/>
          </p:nvPr>
        </p:nvSpPr>
        <p:spPr>
          <a:xfrm>
            <a:off x="838200" y="365126"/>
            <a:ext cx="10515600" cy="782540"/>
          </a:xfrm>
        </p:spPr>
        <p:txBody>
          <a:bodyPr/>
          <a:lstStyle/>
          <a:p>
            <a:r>
              <a:rPr lang="en-US" dirty="0"/>
              <a:t>Data cleaning and transformation</a:t>
            </a:r>
          </a:p>
        </p:txBody>
      </p:sp>
      <p:sp>
        <p:nvSpPr>
          <p:cNvPr id="3" name="Content Placeholder 2">
            <a:extLst>
              <a:ext uri="{FF2B5EF4-FFF2-40B4-BE49-F238E27FC236}">
                <a16:creationId xmlns:a16="http://schemas.microsoft.com/office/drawing/2014/main" id="{946BFEC7-565F-24F2-4CA7-B39028820B75}"/>
              </a:ext>
            </a:extLst>
          </p:cNvPr>
          <p:cNvSpPr>
            <a:spLocks noGrp="1"/>
          </p:cNvSpPr>
          <p:nvPr>
            <p:ph idx="1"/>
          </p:nvPr>
        </p:nvSpPr>
        <p:spPr>
          <a:xfrm>
            <a:off x="838200" y="1147666"/>
            <a:ext cx="10515600" cy="5029297"/>
          </a:xfrm>
        </p:spPr>
        <p:txBody>
          <a:bodyPr/>
          <a:lstStyle/>
          <a:p>
            <a:pPr marL="0" indent="0">
              <a:buNone/>
            </a:pPr>
            <a:r>
              <a:rPr lang="en-US" dirty="0"/>
              <a:t>R Studio Desktop was used to process the data since it can handle large amounts of data efficiently, and Power BI was used to visualize the data for presentation since it is a new viz platform for me</a:t>
            </a:r>
          </a:p>
          <a:p>
            <a:r>
              <a:rPr lang="en-US" dirty="0"/>
              <a:t>Incomplete and irrelevant data was removed</a:t>
            </a:r>
          </a:p>
          <a:p>
            <a:pPr lvl="1"/>
            <a:r>
              <a:rPr lang="en-US" dirty="0"/>
              <a:t>Trips missing a station name or latitude/longitude</a:t>
            </a:r>
          </a:p>
          <a:p>
            <a:pPr lvl="1"/>
            <a:r>
              <a:rPr lang="en-US" dirty="0"/>
              <a:t>Test rides </a:t>
            </a:r>
          </a:p>
          <a:p>
            <a:pPr lvl="1"/>
            <a:r>
              <a:rPr lang="en-US" dirty="0"/>
              <a:t>Rides less than 60 seconds and more than 12 hours</a:t>
            </a:r>
          </a:p>
          <a:p>
            <a:pPr marL="201168" lvl="1" indent="0">
              <a:buNone/>
            </a:pPr>
            <a:r>
              <a:rPr lang="en-US" sz="2000" dirty="0"/>
              <a:t>Several columns were created with new variables to create new measures to compare for visuals</a:t>
            </a:r>
          </a:p>
          <a:p>
            <a:pPr marL="201168" lvl="1" indent="0">
              <a:buNone/>
            </a:pPr>
            <a:r>
              <a:rPr lang="en-US" sz="2000" dirty="0"/>
              <a:t>Further data transformation occurred in Power BI to create different figures and visuals</a:t>
            </a:r>
            <a:br>
              <a:rPr lang="en-US" sz="2000" dirty="0"/>
            </a:br>
            <a:endParaRPr lang="en-US" sz="2000" dirty="0"/>
          </a:p>
          <a:p>
            <a:r>
              <a:rPr lang="en-US" dirty="0"/>
              <a:t>The full data cleaning process has been documented in “</a:t>
            </a:r>
            <a:r>
              <a:rPr lang="en-US" dirty="0" err="1">
                <a:hlinkClick r:id="rId2" action="ppaction://hlinksldjump"/>
              </a:rPr>
              <a:t>clean_and_analyze_data</a:t>
            </a:r>
            <a:r>
              <a:rPr lang="en-US" dirty="0"/>
              <a:t>” (see appendix)</a:t>
            </a:r>
          </a:p>
          <a:p>
            <a:r>
              <a:rPr lang="en-US" dirty="0"/>
              <a:t>The 6 Data Analysis steps have been included in the appendix</a:t>
            </a:r>
          </a:p>
          <a:p>
            <a:pPr lvl="1"/>
            <a:r>
              <a:rPr lang="en-US" sz="1400" dirty="0">
                <a:hlinkClick r:id="rId3" action="ppaction://hlinkfile"/>
              </a:rPr>
              <a:t>Ask</a:t>
            </a:r>
            <a:r>
              <a:rPr lang="en-US" sz="1400" dirty="0"/>
              <a:t>, </a:t>
            </a:r>
            <a:r>
              <a:rPr lang="en-US" sz="1400" dirty="0">
                <a:hlinkClick r:id="rId4" action="ppaction://hlinkfile"/>
              </a:rPr>
              <a:t>Prepare</a:t>
            </a:r>
            <a:r>
              <a:rPr lang="en-US" sz="1400" dirty="0"/>
              <a:t>, </a:t>
            </a:r>
            <a:r>
              <a:rPr lang="en-US" sz="1400" dirty="0">
                <a:hlinkClick r:id="rId5" action="ppaction://hlinkfile"/>
              </a:rPr>
              <a:t>Process</a:t>
            </a:r>
            <a:r>
              <a:rPr lang="en-US" sz="1400" dirty="0"/>
              <a:t>, </a:t>
            </a:r>
            <a:r>
              <a:rPr lang="en-US" sz="1400" dirty="0">
                <a:hlinkClick r:id="rId6" action="ppaction://hlinkfile"/>
              </a:rPr>
              <a:t>Analyze</a:t>
            </a:r>
            <a:r>
              <a:rPr lang="en-US" sz="1400" dirty="0"/>
              <a:t>, </a:t>
            </a:r>
            <a:r>
              <a:rPr lang="en-US" sz="1400" dirty="0">
                <a:hlinkClick r:id="rId7" action="ppaction://hlinkfile"/>
              </a:rPr>
              <a:t>Share</a:t>
            </a:r>
            <a:r>
              <a:rPr lang="en-US" sz="1400" dirty="0"/>
              <a:t>, </a:t>
            </a:r>
            <a:r>
              <a:rPr lang="en-US" sz="1400" dirty="0">
                <a:hlinkClick r:id="rId8" action="ppaction://hlinkfile"/>
              </a:rPr>
              <a:t>Act</a:t>
            </a:r>
            <a:endParaRPr lang="en-US" sz="1400" dirty="0"/>
          </a:p>
        </p:txBody>
      </p:sp>
    </p:spTree>
    <p:extLst>
      <p:ext uri="{BB962C8B-B14F-4D97-AF65-F5344CB8AC3E}">
        <p14:creationId xmlns:p14="http://schemas.microsoft.com/office/powerpoint/2010/main" val="362879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p:txBody>
          <a:bodyPr/>
          <a:lstStyle/>
          <a:p>
            <a:r>
              <a:rPr lang="en-US" dirty="0"/>
              <a:t>Dashboard Summary</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p:txBody>
          <a:bodyPr>
            <a:normAutofit/>
          </a:bodyPr>
          <a:lstStyle/>
          <a:p>
            <a:r>
              <a:rPr lang="en-US" dirty="0"/>
              <a:t>Members have been compared to casual riders against:</a:t>
            </a:r>
          </a:p>
          <a:p>
            <a:pPr lvl="1"/>
            <a:r>
              <a:rPr lang="en-US" dirty="0"/>
              <a:t>Total trips taken</a:t>
            </a:r>
          </a:p>
          <a:p>
            <a:pPr lvl="1"/>
            <a:r>
              <a:rPr lang="en-US" dirty="0"/>
              <a:t>Ride time in total hours</a:t>
            </a:r>
          </a:p>
          <a:p>
            <a:pPr lvl="1"/>
            <a:r>
              <a:rPr lang="en-US" dirty="0"/>
              <a:t>Average ride time per trip</a:t>
            </a:r>
          </a:p>
          <a:p>
            <a:pPr lvl="1"/>
            <a:r>
              <a:rPr lang="en-US" dirty="0"/>
              <a:t>Length of rides less than 2 hours (to limit right tail of the visual)</a:t>
            </a:r>
          </a:p>
          <a:p>
            <a:pPr lvl="1"/>
            <a:r>
              <a:rPr lang="en-US" dirty="0"/>
              <a:t>Trips taken by the day of the week (descending in popularity)</a:t>
            </a:r>
          </a:p>
          <a:p>
            <a:pPr lvl="1"/>
            <a:r>
              <a:rPr lang="en-US" dirty="0"/>
              <a:t>Trips taken by month</a:t>
            </a:r>
          </a:p>
        </p:txBody>
      </p:sp>
    </p:spTree>
    <p:extLst>
      <p:ext uri="{BB962C8B-B14F-4D97-AF65-F5344CB8AC3E}">
        <p14:creationId xmlns:p14="http://schemas.microsoft.com/office/powerpoint/2010/main" val="190739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6AAC-3E0F-298B-93BD-1BC8FBCDBA6F}"/>
              </a:ext>
            </a:extLst>
          </p:cNvPr>
          <p:cNvSpPr>
            <a:spLocks noGrp="1"/>
          </p:cNvSpPr>
          <p:nvPr>
            <p:ph type="title"/>
          </p:nvPr>
        </p:nvSpPr>
        <p:spPr/>
        <p:txBody>
          <a:bodyPr/>
          <a:lstStyle/>
          <a:p>
            <a:r>
              <a:rPr lang="en-US" dirty="0"/>
              <a:t>Notable insights/findings:</a:t>
            </a:r>
          </a:p>
        </p:txBody>
      </p:sp>
      <p:sp>
        <p:nvSpPr>
          <p:cNvPr id="3" name="Content Placeholder 2">
            <a:extLst>
              <a:ext uri="{FF2B5EF4-FFF2-40B4-BE49-F238E27FC236}">
                <a16:creationId xmlns:a16="http://schemas.microsoft.com/office/drawing/2014/main" id="{3AEB41D8-D7CE-3910-B53D-114000332FE5}"/>
              </a:ext>
            </a:extLst>
          </p:cNvPr>
          <p:cNvSpPr>
            <a:spLocks noGrp="1"/>
          </p:cNvSpPr>
          <p:nvPr>
            <p:ph idx="1"/>
          </p:nvPr>
        </p:nvSpPr>
        <p:spPr/>
        <p:txBody>
          <a:bodyPr>
            <a:normAutofit/>
          </a:bodyPr>
          <a:lstStyle/>
          <a:p>
            <a:r>
              <a:rPr lang="en-US" dirty="0"/>
              <a:t>4,332,097 total rides were taken between 12/2021 - 11/2022</a:t>
            </a:r>
          </a:p>
          <a:p>
            <a:r>
              <a:rPr lang="en-US" dirty="0"/>
              <a:t>Members took 60% of all rides</a:t>
            </a:r>
          </a:p>
          <a:p>
            <a:r>
              <a:rPr lang="en-US" dirty="0"/>
              <a:t>Between 80,000 – 630,000 rides were taken monthly, with summer months being the most popular (May – September) for both rider types</a:t>
            </a:r>
          </a:p>
          <a:p>
            <a:r>
              <a:rPr lang="en-US" dirty="0"/>
              <a:t>Wednesday is the most popular day for members and Saturday is the most popular day for casual riders</a:t>
            </a:r>
          </a:p>
          <a:p>
            <a:r>
              <a:rPr lang="en-US" dirty="0"/>
              <a:t>Saturday is the most popular day overall (16.1% of all rides taken) and Monday is the least popular day overall (13.4% of all rides taken)</a:t>
            </a:r>
          </a:p>
          <a:p>
            <a:r>
              <a:rPr lang="en-US" dirty="0"/>
              <a:t>Casual riders take longer rides by time (23.3 min avg ride), members take shorter rides (12.5 min avg ride) and are more consistent users</a:t>
            </a:r>
          </a:p>
        </p:txBody>
      </p:sp>
    </p:spTree>
    <p:extLst>
      <p:ext uri="{BB962C8B-B14F-4D97-AF65-F5344CB8AC3E}">
        <p14:creationId xmlns:p14="http://schemas.microsoft.com/office/powerpoint/2010/main" val="3716941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EEC73A23-E6E1-48A3-B3B3-F5713EF678FB}">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www.wikipedia.org&quot;,&quot;values&quot;:{},&quot;data&quot;:{&quot;uri&quot;:&quot;www.wikipedia.org&quot;},&quot;secure&quot;:false}],&quot;name&quot;:&quot;www.wikipedia.org&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BE1B7DE0-7DAB-4679-A283-4D05829C2589}">
  <we:reference id="wa104379699" version="1.0.0.1" store="en-US" storeType="OMEX"/>
  <we:alternateReferences>
    <we:reference id="WA104379699" version="1.0.0.1" store="WA104379699" storeType="OMEX"/>
  </we:alternateReferences>
  <we:properties>
    <we:property name="savedState" value="{&quot;groupId&quot;:&quot;&quot;,&quot;dashboardId&quot;:null,&quot;dashboardTileId&quot;:null,&quot;dashboardTileFilter&quot;:null,&quot;reportId&quot;:&quot;bfcc4129-2a52-4557-aaad-03f697a8905d&quot;,&quot;pageName&quot;:&quot;ReportSection&quot;,&quot;publicReportUrl&quot;:null,&quot;lastState&quot;:&quot;app.embed.report&quot;,&quot;ReportBookmark&quot;:&quot;&quot;,&quot;ReportFilter&quot;:&quot;&quot;,&quot;ReportPageFilter&quot;:&quot;&quot;,&quot;ReportSlicers&quot;:&quot;&quot;,&quot;fromLogin&quot;:false,&quot;appVersion&quot;:&quot;1.0&quot;,&quot;savedDate&quot;:&quot;2023-01-18T18:45:53.648Z&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707E550-923B-4077-9168-C6341B10621D}">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app.powerbi.com/view?r=eyJrIjoiOWFmYzg3ZjItMzllMS00YTQwLTgxNWQtMjgxY2M5OGI1YTdmIiwidCI6ImRkOTUxNGQ5LTA4NDMtNGQ0Zi04MTU4LTA2YmYwOWQ3ZWE3YyIsImMiOjN9&amp;pageName=ReportSection&quot;,&quot;values&quot;:{},&quot;data&quot;:{&quot;uri&quot;:&quot;app.powerbi.com/view?r=eyJrIjoiOWFmYzg3ZjItMzllMS00YTQwLTgxNWQtMjgxY2M5OGI1YTdmIiwidCI6ImRkOTUxNGQ5LTA4NDMtNGQ0Zi04MTU4LTA2YmYwOWQ3ZWE3YyIsImMiOjN9&amp;pageName=ReportSection&quot;},&quot;secure&quot;:false}],&quot;name&quot;:&quot;app.powerbi.com/view?r=eyJrIjoiOWFmYzg3ZjItMzllMS00YTQwLTgxNWQtMjgxY2M5OGI1YTdmIiwidCI6ImRkOTUxNGQ5LTA4NDMtNGQ0Zi04MTU4LTA2YmYwOWQ3ZWE3YyIsImMiOjN9&amp;pageName=ReportSection&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8251B74-4BCA-4D88-8B0E-B5732B8675A1}">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91Y227bOBD9lUDPQqG7xLwlbtKHze4GSZt9WAQBLyOZjSQKFJWNN/C/d0gpaR3nBtdt0vrBMIfU8MwZzhnKN56QfVfTxV+0AW/X21fqsqH6cif0fK9dtRUB4wKyNGdRHAZJQAoe4CrVGana3tu98QzVFZgz2Q+0tg7R+K+XxSRgZUogC4IsZpyRlHvnvkfr+phWdk1J6x58rwPdq5bW8n8YXeCU0QMsfQ+uu1ppajc6NdSA3ewKl+MYAYbvYsRBuZFXcArcjNYT6JQ205jzIhQJJBkhRZLlWcRihs/046wD//x6u6kDNlOtobJFANbGkziOElbkUHCS8RyDjKy9lLWZlrDFwXWnkQ3kaNFZUvfEFW05CM8Fp6EfY7nx/gTaD9pFeLAycaoGzeEESjfVGmkW6AdZvBDUUG+JNB1rhSQ6ewMNA72jpbAQ7ORc/TfTgOQJbzdY+j8NCaeWspcgmaGpUlpyWq+Bmal6aNrvxbIvL2Hno91tI0b2qkpDRc00PPjhCA+HdjrO6WaAtTTzBozkdnQEpXkLYZzIau6AnHJ8QBxcYb7X9nttkA4bVuy5HfyNj1CjsILj9Tyco6WXbVVPsvVVJz6O6eH10KMSgBhhz+ZUGyuc7DOKjdUHdKA0lsf+wknEe6lvVSzy70X4g+RheX4roLjo8zeqONXkCGz7tCO7OFmWUVrmYcxolKRRDrwM4XEFndrSoZskhKcBFCnJWEpEWRAeE+R2vTBGX9bV2W3jQHIPtWqc06n/UVy5HoDvjZkMLE3/zMHy7+hohTR3R7LpqJb9/dEfssVTEvp31feyDI4Dh+hZZb+rpyOJIY4H8IzWg308DYLgyCZ46c7pa/WalZzleZFFcRoyzsMipYmgQfJ752y9B752zl7QlVdyBqwIgSR5SQSwnJAswBL1f17n7vFuaS7w2+buwkF7qy38U4/F8Ou38CfDeCst/EmQW2zhRgM0tHvlrn2/aB/t2h+0GrottuwHq2/s3RmJyrCEIuNhmJaFyPPSvf08TSdcG6auV+m03iAUpCRpSmJRxlEUFWkinvVGXeD7gzEY25rLB98/N3492yafNTWbidhWQbTVL6ekD1Tw2wD82BtFtIHkrMmN+3xrwYuXrpyoqMH0HeVwTNvxmtONmCS4dcgDbQWI6bd+5N5h/2y5vXbg5wswSiMzHBIAAA==&quot;"/>
    <we:property name="creatorSessionId" value="&quot;8e7875b6-8e0e-4f0f-a8c1-f5f4fdd04e97&quot;"/>
    <we:property name="creatorTenantId" value="&quot;dd9514d9-0843-4d4f-8158-06bf09d7ea7c&quot;"/>
    <we:property name="creatorUserId" value="&quot;1003200263095812&quot;"/>
    <we:property name="datasetId" value="&quot;58997467-0a43-4ab4-8c13-2a753154e2b9&quot;"/>
    <we:property name="embedUrl" value="&quot;/reportEmbed?reportId=bfcc4129-2a52-4557-aaad-03f697a8905d&amp;config=eyJjbHVzdGVyVXJsIjoiaHR0cHM6Ly9XQUJJLVVTLU5PUlRILUNFTlRSQUwtRy1QUklNQVJZLXJlZGlyZWN0LmFuYWx5c2lzLndpbmRvd3MubmV0IiwiZW1iZWRGZWF0dXJlcyI6eyJtb2Rlcm5FbWJlZCI6dHJ1ZSwidXNhZ2VNZXRyaWNzVk5leHQiOnRydWV9fQ%3D%3D&amp;disableSensitivityBanner=true&quot;"/>
    <we:property name="initialStateBookmark" value="&quot;H4sIAAAAAAAAA91YTVPkNhD9K5TPrpS/bXGDyZADsFCwIYcURclSy6PFtlyyTJhQ89/Tkg1ZmOWjJrMLmzlMjVpS6/Vr9Wt77jwu+66my0+0AW/X21fquqH6eif0fK+dbCcnh8d7Z4dXn/aO52hWnZGq7b3dO89QXYG5kP1Aa+sBjX9e+h6t61Na2ZGgdQ++14HuVUtr+TeMi3HK6AFWvge3Xa00tS7PDTVg3d7gchzj2eEvMZ5ImZE3cA7MjNYz6JQ205ixIuQJJBkhRZLlWVTGJe7px1kH8/X19lAHbKZaQ2WLAKyNJXEcJWWRQ8FIxvIsLiNrF7I205JyOb/tNMaNbCw7y9cev6EtA+654DT0Yyx33jHQftAuwvmjiXM1aAZnINxUa6RZoh9k8YpTQ70V0nSqFZLo7A00JegdLbmFYCcX6q+ZBiSPe7vByv9hSBi1lL0FyQxNldKS0XoNzEzVQ9P+Vyz78hp2PtvTNmJkr6o0VNRMw/l3R3gwtNN1TjcDrKVZNGAks6MjEOYjhHEmq4UDcs5wA5/fYL7XzntvkA6bVSo7OMEt1Cis4Hg9D5do6WVb1ZNs/asTn8f0sHroUQmAj7BnC6qNlcjyC4qN1Qd0oDSWx/7SScSvUt+rWOQ/ifA7ycPq8l5AcdGXr1RxqskR2PZpR3ZxUogoFXkYlzRK0igHJkJ4XkGnjnPgJglhaQBFSrIyJVwUhMUEuV0vjNGXdXVx3ziQ3AOtGud0am0UV64H4HtjJgNL0x8LsPw7OlouzcOVbDqqZf90dChbvCWh/1B9b8vgOHCIXlX2h3o6khjieAEvaD3Y7WkQBEc2wSt3T9+r1zzKWZ4XWRSnYclYWKQ04TRI/t85W++B752zN3TlRzmDsgiBJLkgHMqckCzAEvV/XOfu8SnSXOG3zd2Vg/ZRW/jvPRbDz9/CXwzjo7TwF0FusYUbDdDQ7p279tOifbZr/6bV0G2xZX+z+sbenZFIhAKKjIVhKgqe58K9/bxMJ9yaUt0+ptN6g5ATQdKUxFzEURQVacJf9UZd4PuDMRjbmsssJkEpUgJZEOCrGStJyjZ/PdsmnzU1m4nYVkG01U+npN+o4I8B+Lk3imgDyVmTG/f52oIPXrpyoqIG03eUwSltx8ecbsQkwa1DHmjLgU+/9TPPHfbPFs+dgUBkWcMb149SsPoHry/Z3CcSAAA=&quot;"/>
    <we:property name="isFiltersActionButtonVisible" value="true"/>
    <we:property name="pageDisplayName" value="&quot;Heatmap for Stations&quot;"/>
    <we:property name="pageName" value="&quot;ReportSectioncc81d4e4699846762b3b&quot;"/>
    <we:property name="reportEmbeddedTime" value="&quot;2023-01-11T15:56:00.633Z&quot;"/>
    <we:property name="reportName" value="&quot;cyclistic_visuals&quot;"/>
    <we:property name="reportState" value="&quot;CONNECTED&quot;"/>
    <we:property name="reportUrl" value="&quot;/groups/me/reports/bfcc4129-2a52-4557-aaad-03f697a8905d/ReportSectioncc81d4e4699846762b3b?bookmarkGuid=5aa16fc0-84b6-4138-b078-884b02f5e3f3&amp;bookmarkUsage=1&amp;ctid=dd9514d9-0843-4d4f-8158-06bf09d7ea7c&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5218FDB6-48B1-4BB8-8CF6-60CBD51DA42C}">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ZWW/TQBD+K8jPEfIRH+kbhFZC4igNKg+oqsbecbLtxmvW60Ko8t+ZWSeUJi09RFHaJg+Rd3c88+1cX0Y594RsagWzDzBFb8d7rfXpFMzpi8DredXlvRASzNM4irBIsySPsjzMSErXVuqq8XbOPQtmjPZQNi0oVkibX496Hii1D2NelaAa7Hk1mkZXoORP7ITpyJoW5z0Pf9RKG2CVIwsWWe0ZidOaoAQvI7IIhZVnOMLCdrsHWGtjF+v+IA6TEgQmCWRFKgZF2qd3mu7UwbxZno06YENdWZAVAeC92IckSwM/DdJykOd+DnHJ+6VUdiGSz3Z/1IbuTd6Y1ey+z7r+QAA6GRY5XF4n7Hl7Rk+d8ML/TZt/a9HM6AXWg00nee6Nlgf0/Gn58DdNwCoqK+2MF0odC7C899mh8ucUlxEq8oF7aahVO3WGVszq1hR4gOXFwumeU6j2jaZAOv0NRd4e0zd79NjlDQkskJQSlfDY4Ecj0LyeOYtvpFkGMFy97HuEpjV4bzhTnOZoXhgpOCrzOdumMHg7gT9n0c4H4bx3F299mSBDcs6qhLQLSG9XvNY8lD/dJSBXeL2e39kz589RV05/WL8VqnU33AZcz5vo70ODVLKCHdb7nf+vxBlUBe2uorldlG+EsxrseyB5ZaSdTNHKglfvsLQPiu9AjifOwqggKbF7BmrdyINZd0a5MfPiI8mB1dSXonXPcQI1shqrRZe+aItdWXiFahtqaii6xBpOKDGYEfITKm1uh6RA/9Oav/N9uWo6viChkz9IYEi3HGszu3253q8wjlzHyaI4iMIgTZKBH+dxmoVRsGWOzWOOAji9t8zxLJhjNdibxhzr+P4nc6xbf9rMcVXpbwBzFDRvhAkSd4SxH0Q5+n28njkWI9ueO+z3RdJP4zKI45xGljSLSh7rNud32SW0STwIAeIwCyHLCsyEL9ILtM+BC7ESm8OEj36GWvfmxvDgFdA2jXu2U8tzmVquqhNX4f0Y4lLkhY99v8wCfxCG6XZm2bQ+/egnliffp7fTynZaeVLTyjWM4drNhU+I1MzY3VO3tqmhwH2ouqZSd7okOjnKUagEh8I9O9Z4J8nfXSQOQbUcBP6DaFnu9PkFz7hyiLoaAAA=&quot;"/>
    <we:property name="creatorSessionId" value="&quot;bb5371f1-292c-4db8-9bc8-a8568254062c&quot;"/>
    <we:property name="creatorTenantId" value="&quot;dd9514d9-0843-4d4f-8158-06bf09d7ea7c&quot;"/>
    <we:property name="creatorUserId" value="&quot;1003200263095812&quot;"/>
    <we:property name="datasetId" value="&quot;58997467-0a43-4ab4-8c13-2a753154e2b9&quot;"/>
    <we:property name="embedUrl" value="&quot;/reportEmbed?reportId=bfcc4129-2a52-4557-aaad-03f697a8905d&amp;config=eyJjbHVzdGVyVXJsIjoiaHR0cHM6Ly9XQUJJLVVTLU5PUlRILUNFTlRSQUwtRy1QUklNQVJZLXJlZGlyZWN0LmFuYWx5c2lzLndpbmRvd3MubmV0IiwiZW1iZWRGZWF0dXJlcyI6eyJtb2Rlcm5FbWJlZCI6dHJ1ZSwidXNhZ2VNZXRyaWNzVk5leHQiOnRydWV9fQ%3D%3D&amp;disableSensitivityBanner=true&quot;"/>
    <we:property name="initialStateBookmark" value="&quot;H4sIAAAAAAAAA+1ZbW/bRgz+K8V9NgpJtl6cb6mbAkObl8VF9mEIAkpH2deeddrplNUL/N9HnpSms5PVDZbBTewPho5Hkc+RRz4mfCOkamoNyxNYoDgQb4z5vAD7+VUoBqLqZaen748Pz99fnRweH5HY1E6ZqhEHN8KBnaG7UE0Lmi2Q8PfLgQCtz2DGqxJ0gwNRo21MBVr9hZ0ybTnb4mog8EutjQU2OXXgkM1ekzqtyXf4ekgeoXDqGqdYuE56jrWxrl+PxnGUlCAxSSArUjku0hG903S7Hub39dmpBzYxlQNVEQCWxQEkWRoGaZiW4zwPcohLlpdKu14lXx59qS2dm6KxrDleH019QgA6HVa5uD1ONBDvrFl45T7gTZv/0aJd0gtsB5tO80ZMbzfo+dfbh3+zBGyicsoteaH1lQTHso8eVbCivExRUwz8SxOj24V3tObWtLbAcyzvFt72ilJ1Zg0l0ttvKPPuir45olf+opBCj6RUqKVgh6dWon2z9B7fKnubwGj9sMcITWvx0XAWuMjRvrJKclZWK/ZNaRAHYbBi1S4G0WrwI9H6bY4MyQerksr1kH5Zi1rzVPH0h4Bc48N2vt6eFX8uu3L6xvtWqDbDsA24gZibPycWqWQlB2zw9f4fymuoCpKuo9kuy9+Fs57sRyA5tMrNF+hUwasPWLonxXeuZnPvYVqQljy6Br3p5Mm8e6fcmHlxSnrgDPWl4Wbk+AI1qprpvkvftcWuLESh24aaGsruYk3mdDGYEfJPVNrcDsmA+U9r/ofPy1XT8QUpffqGBCZ0ypmxy+3L9XGFcek7TjaMw2EUpkkyDuI8TrNoGO6ZY/eYowC+3nvmeBHMsZ7sXWOOTXz/J3Nsen/ezHFf6e8AcxQ0b0QJEndEcRAOcwxG+DBz9DPaO785GslklMZlGMc5jSxpNix5jtud32X/QJvE4wggjrIIsqzATAYyvUP7ErgQK7k7TPjTz1Cb0dwZHrwH2q5xz35qeSlTy3114it8FENcyrwIcBSUWRiMoyjdzyy71qd/+onl2ffp/bSyn1ae1bTyAGP4dnMXEyI1O/PnNK1raijwDKquqdSdLYVej+4oVJJT4Z89a3xQFO8uExegW04C/0EkvA/Kjeq7wxb6Pbi/AUSe2k/bGgAA&quot;"/>
    <we:property name="isFiltersActionButtonVisible" value="true"/>
    <we:property name="pageDisplayName" value="&quot;Top 10 Stations&quot;"/>
    <we:property name="pageName" value="&quot;ReportSection49526fade66a8c7d9c74&quot;"/>
    <we:property name="reportEmbeddedTime" value="&quot;2023-01-11T15:57:32.162Z&quot;"/>
    <we:property name="reportName" value="&quot;cyclistic_visuals&quot;"/>
    <we:property name="reportState" value="&quot;CONNECTED&quot;"/>
    <we:property name="reportUrl" value="&quot;/groups/me/reports/bfcc4129-2a52-4557-aaad-03f697a8905d/ReportSection49526fade66a8c7d9c74?bookmarkGuid=5d9562f9-5e8f-4133-80e1-cf5ef288bf38&amp;bookmarkUsage=1&amp;ctid=dd9514d9-0843-4d4f-8158-06bf09d7ea7c&amp;fromEntryPoint=export&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A57B0849-2C79-4C72-95F6-3EFCDB2CC97A}">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81VwW7bMAz9lUHnYJAjx0l664L0NAxBM/QyBAEt0Z5WWzJkOWsa5N9HyQa6tms2FGuRiy09EnxPNJ98YEq3TQX7L1Aju2CfrL2twd1+SNiImcfYJJ/ANBfzVKZjkYt0rCYhyzZeW9OyiwPz4Er0N7rtoAoFCfy2GTGoqhWUYVdA1eKINehaa6DS99gnU8i7Do8jhndNZR2EkmsPHkPZHaXTnqQkHwUxgvR6h2uUvkevsbHOD/uZlCoFVDxLxnw2y+U8CyrbPhpl/j0/kEZhC2s8aEMCAsYR5tkExgkXvEjynOdyFvBCV35IyffLu8bRuakb+ya071LtwEhULB7OYduf5cAWturquFo+wte2cxKvsYgh47XfU5kamu1O32/RKHakRq2cpTbGEEHbCnyEv9ufC4fUOMUu+HH03ipM+ToVl2XpsAQ/bJdvJ7H1kWUbhzvErzozDJI4Y+mmq73TTftEMn8ueUNIq01ZDd56GOav/UmIJdg2/0EGCDN7DDUyAYVA4CJPRaHUVGR8+vJoDzfDVQymszFmOOUopCiyAlQ250Qw9G1BukrrtCQl/2f26As6/7Q/EXz+cX9vTfJ2djgh6Z2NeUrJGZnzjzL/fcbPSPQLg3fyVnmNRaNLHxBWI/1rw8J2vm1A4goMRnM2vTiNMY+6AkYF3rh24f1Zk2172huousAYfr8ssmzC4xduzxqlGAgAAA==&quot;"/>
    <we:property name="creatorSessionId" value="&quot;ba33862e-e475-429e-a0ec-29015db12e71&quot;"/>
    <we:property name="creatorTenantId" value="&quot;dd9514d9-0843-4d4f-8158-06bf09d7ea7c&quot;"/>
    <we:property name="creatorUserId" value="&quot;1003200263095812&quot;"/>
    <we:property name="datasetId" value="&quot;58997467-0a43-4ab4-8c13-2a753154e2b9&quot;"/>
    <we:property name="embedUrl" value="&quot;/reportEmbed?reportId=bfcc4129-2a52-4557-aaad-03f697a8905d&amp;config=eyJjbHVzdGVyVXJsIjoiaHR0cHM6Ly9XQUJJLVVTLU5PUlRILUNFTlRSQUwtRy1QUklNQVJZLXJlZGlyZWN0LmFuYWx5c2lzLndpbmRvd3MubmV0IiwiZW1iZWRGZWF0dXJlcyI6eyJtb2Rlcm5FbWJlZCI6dHJ1ZSwidXNhZ2VNZXRyaWNzVk5leHQiOnRydWV9fQ%3D%3D&amp;disableSensitivityBanner=true&quot;"/>
    <we:property name="initialStateBookmark" value="&quot;H4sIAAAAAAAAA81VTW/bMAz9K4POwSDHmfNxy4L00rUNkqGXoTBom/a0ypIgy1nTIP99lGygW7tmRbEWySXSI8H3SPPZe1aIxkjYXUKNbMY+a31bg739ELEBUz12dXV+MV+fp5fziyXB2jihVcNme+bAVuiuRdOC9BUI/HYzYCDlCip/K0E2OGAGbaMVSHGPXTKFnG3xMGB4Z6S24EtuHDj0ZbeUTnfijj7GxAi5E1vcYO46dI1GW9ffJ3lejAALnkRDPplk+TTx4psuGmT+O9+TBmELrRwIRQI8xhGmyScYRjzmZZRlPMsnHi+FdH1KtlveGUt90zR2xs9rXmxB5Viw0JzFputlzxZatnU4Lf/AN7q1Oa6xDCHlhNtRmRpMuhX3KaqCHWhQK6tpjCFEUCrBBfi7/rmwSIMr2IwfBu+tQlWvUzGvKosVuP66fDuJjQssadhmHz9rVb9I8QlLV23trDDNI8n8qeQbQhqhKtl762GZv3adEIu3bfaDDOB39uBrJDGUMQKPs1FcFsU4Tvj4+dXuXwVnITiaDDHBMcc4j8ukhCKZciLo57YgXZW2Iicl/2f36Ala93g+AXz6cH8fTfR2djgi6Z2NeUzJCZnzrzJfvuMnJPqZxTv6VnmNRYNLHxBWI31r/UG3rjGQ4woUBnOaTpzAkEdTAVV43nC2/v+LINt2tNcgW8/oP78scJAQkUl8Yf6BmqHfLzAvIBM5CAAA&quot;"/>
    <we:property name="isFiltersActionButtonVisible" value="true"/>
    <we:property name="pageDisplayName" value="&quot;Stations Map&quot;"/>
    <we:property name="pageName" value="&quot;ReportSection8ccd4aed0612088bc961&quot;"/>
    <we:property name="reportEmbeddedTime" value="&quot;2023-01-11T15:58:11.601Z&quot;"/>
    <we:property name="reportName" value="&quot;cyclistic_visuals&quot;"/>
    <we:property name="reportState" value="&quot;CONNECTED&quot;"/>
    <we:property name="reportUrl" value="&quot;/groups/me/reports/bfcc4129-2a52-4557-aaad-03f697a8905d/ReportSection8ccd4aed0612088bc961?bookmarkGuid=932bb93c-77dc-4bc4-856f-00b3fb2c66f9&amp;bookmarkUsage=1&amp;ctid=dd9514d9-0843-4d4f-8158-06bf09d7ea7c&amp;fromEntryPoint=export&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09178585-2084-4F02-922F-1C6C62AF45F4}">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YTVPbMBD9KxmfMx1/xYm5QaDTQ2kZoFw6mc5KWjsCx/LIMm3K5L93JQcogUKAJKTT3qLVWm/19u2unStPyLoqYPoJJujteHtKXUxAX3QCr+uVd20+A4ZpjAOM4zD2Q8aSlLxUZaQqa2/nyjOgczRnsm6gsAeS8auHIIJeikkaiViknKGfCW/U9aAojiC3PhkUNXa9CnWtSijkT2yPoC2jG5x1PfxRFUqDBToxYNCCXZI7rSnA4F1EcQA38hJPkJvWeoyV0ma+jlIcxCn2GWM+hBwiAKBn6nbXBf+0vwV1gQ1VaUCWFIC1xQKiMO0zDCDLRJL4WRJYey3LvJhf5fbZ02llSa05GIN6OAZtLInsnIDtcbMZ3TfgScyTwI/8JPT7yDgEwh6RycLMUdn04EeliWCivT1ySMTkSktOcI4yjXXL0JU3VEUzcb8O7thPVKM5HmPmtkojzZROotR8E2DAs7EcaUWZcfZTte9MY/V9qJHgKCh/1r2JYFdcQsnJugh/iFA3Gl+LP8EJQ93RUlgS7kcyIsujrBeUNBIQv0DRMjJUE6YeSAItNIHsTR3B+1JfyyroLtxglczORtcypq3z37Q5T20bzSoRR05uiZ/Ecb+PSRAGftb3kz77L7cdj4OVzivkxoumJgJvxPav64xn6SBjvX7CRJqJIPQj6D2psz9meVdLM56gkdyuPmJm1tpqjmU+dggnnLzEwWWb8IPNNDoHSrSM7OIz+YFRRFO0qMpgmfpYK3P3q2aTzN1HXylzq6mJfZhu9Rzdnha7jJjzXGMOZr5cR9f8UhNbrqfbjfdNOW/SvZcF/GD1vfU1lirStw5y2VpeZjY/eySHiyN5TdW4yencdqJ2OqdZAuGAPvGiLIJkQN8/Ed+Ct8A9eYG3gnh2ta0miEP64htvbX86Jul0TuUEO7LsfKBH64Xi8V9QIEC+ryqPLbn4JsvpWiZtQT34z8dfX1AbSOvdCB+dt0/KuJK47Sp+5LpOSdZ6GzvNC527oaMaU1fA8QhKdPeo2jMlOj9KG5QCxfy3dm8bkpTXsnQGRWMJsn+xeQ7FYf0Cxa2VixIUAAA=&quot;"/>
    <we:property name="creatorSessionId" value="&quot;8e369085-af02-42d2-9074-4032e936fdbc&quot;"/>
    <we:property name="creatorTenantId" value="&quot;dd9514d9-0843-4d4f-8158-06bf09d7ea7c&quot;"/>
    <we:property name="creatorUserId" value="&quot;1003200263095812&quot;"/>
    <we:property name="datasetId" value="&quot;58997467-0a43-4ab4-8c13-2a753154e2b9&quot;"/>
    <we:property name="embedUrl" value="&quot;/reportEmbed?reportId=bfcc4129-2a52-4557-aaad-03f697a8905d&amp;config=eyJjbHVzdGVyVXJsIjoiaHR0cHM6Ly9XQUJJLVVTLU5PUlRILUNFTlRSQUwtRy1QUklNQVJZLXJlZGlyZWN0LmFuYWx5c2lzLndpbmRvd3MubmV0IiwiZW1iZWRGZWF0dXJlcyI6eyJtb2Rlcm5FbWJlZCI6dHJ1ZSwidXNhZ2VNZXRyaWNzVk5leHQiOnRydWV9fQ%3D%3D&amp;disableSensitivityBanner=true&quot;"/>
    <we:property name="initialStateBookmark" value="&quot;H4sIAAAAAAAAA+1Y32/aQAz+V1Ce0ZQQCKRvlDJN6mgr6Poyocq5OOFKyEWXCxur+N/nu6TtSruWlh9F2t6wz7F9nz/bCbdWyPMsgcUZzNA6so6FmM5ATmuOVbfSSnd+fjroDk+vz7qDPqlFprhIc+vo1lIgY1RXPC8g0R5I+X1ctyBJLiDWUgRJjnUrQ5mLFBL+C0tjOlKywGXdwp9ZIiRolyMFCrXbOZmTTLGdTy5FBKb4HEfIVKkdYiakqmTXx07Tx3YQBDY0GLgAQM/k5alJ83V7HdQk1hOpAp5SAlrXDMFt+O0AHYii0PPsyHO0PudpnFRXeXj2cpFpvHIGSqHsTUAqDVdwQ4G1u+WS7uswr8k8x3Ztr2G3MWDghNpFxBNVRQ0W/Z+ZJCgJ4NJlj4CJheSMwhnIJOYlQrdWTyTFzPzqP9KPRCEZDjEyR6niakGeqDTXISiwdC4XUlBljP5SnBjVRPzoSaRwlJS9rN9n0A3nkDLSroYfIOSFxE3jz3AWoKxJHmoQnmYyJs2LqCdUNCIQm2JYItITs0A8UwQSJAU5XhiAT7i8o5VTX7nBNpFdju9oTEc3f3CzKm2ZzTYjjg3dPNtrNttt9JyGY0dt22sH/+l2ZDHQ1NmAbiwpcgLwnmz/Os9Y5HeioNX2gtCPQqdhu9B6lWd/rXJXcjWZoeJMS18xUjsdNUMeT0yEESOrsD8vC97fz6AzQfXi1MI52YESBJO7ykpnnf7YKXJPu2afyD2NvlXkttMTJ7A46D16OCN2HTLHscQYVCXuYmp+ywktM9P1wecirYZ0630JP9t9H32NtZr0o5Nct5fX2c1vXsmN1ZW8o27c53YuJ1G5nf3Ig0YnQN+NXPA69P3jsgN4CzzmU3wgxJu7bTtJDOiLb3Kw82lI1Kld8hnWeFr7Qo/mK81jv6NBgGw3ao8Dufg+2+mOJmVDIYROy0fPd8Nm6LMA7egQPqs2bKg9lPVxhi/u21dpnHE8dBa/cF3DJK19yJ32hYzN0hGFyjNgeAEpmntkpU+Oxo7KBmmIYfVbmrcNTswrUbqCpNAA6b/YLBODcONBgmvaV7n9BoVKyREdFAAA&quot;"/>
    <we:property name="isFiltersActionButtonVisible" value="true"/>
    <we:property name="pageDisplayName" value="&quot;ToD, Day of Month, Ride Length&quot;"/>
    <we:property name="pageName" value="&quot;ReportSection39e849e7bbb0a2ca3aaa&quot;"/>
    <we:property name="reportEmbeddedTime" value="&quot;2023-01-11T15:58:56.480Z&quot;"/>
    <we:property name="reportName" value="&quot;cyclistic_visuals&quot;"/>
    <we:property name="reportState" value="&quot;CONNECTED&quot;"/>
    <we:property name="reportUrl" value="&quot;/groups/me/reports/bfcc4129-2a52-4557-aaad-03f697a8905d/ReportSection39e849e7bbb0a2ca3aaa?bookmarkGuid=a70b7798-b268-4dc1-93a9-517fc0a509fb&amp;bookmarkUsage=1&amp;ctid=dd9514d9-0843-4d4f-8158-06bf09d7ea7c&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8326</TotalTime>
  <Words>6442</Words>
  <Application>Microsoft Office PowerPoint</Application>
  <PresentationFormat>Widescreen</PresentationFormat>
  <Paragraphs>695</Paragraphs>
  <Slides>27</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Calibri</vt:lpstr>
      <vt:lpstr>Calibri Light</vt:lpstr>
      <vt:lpstr>Retrospect</vt:lpstr>
      <vt:lpstr>Google Data Analytics Capstone Project: Cyclistic Case Study</vt:lpstr>
      <vt:lpstr>Google Data Analytics Capstone Project: Cyclistic Case Study</vt:lpstr>
      <vt:lpstr>About Cyclistic</vt:lpstr>
      <vt:lpstr>Case Study Objective:</vt:lpstr>
      <vt:lpstr>Cyclistic Data</vt:lpstr>
      <vt:lpstr>Cyclistic Rider Options</vt:lpstr>
      <vt:lpstr>Data cleaning and transformation</vt:lpstr>
      <vt:lpstr>Dashboard Summary</vt:lpstr>
      <vt:lpstr>Notable insights/findings:</vt:lpstr>
      <vt:lpstr>PowerPoint Presentation</vt:lpstr>
      <vt:lpstr>Dashboard Summary &amp;  Notable insights/findings:</vt:lpstr>
      <vt:lpstr>PowerPoint Presentation</vt:lpstr>
      <vt:lpstr>PowerPoint Presentation</vt:lpstr>
      <vt:lpstr>Dashboard Summary &amp;  Notable insights/findings:</vt:lpstr>
      <vt:lpstr>PowerPoint Presentation</vt:lpstr>
      <vt:lpstr>Dashboard Summary &amp;  Notable insights/findings:</vt:lpstr>
      <vt:lpstr>PowerPoint Presentation</vt:lpstr>
      <vt:lpstr>Conclusion</vt:lpstr>
      <vt:lpstr>Recommendations</vt:lpstr>
      <vt:lpstr>Appendix</vt:lpstr>
      <vt:lpstr>clean_and_analyze_data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Jesse Richardville</cp:lastModifiedBy>
  <cp:revision>4</cp:revision>
  <dcterms:created xsi:type="dcterms:W3CDTF">2018-06-07T21:39:02Z</dcterms:created>
  <dcterms:modified xsi:type="dcterms:W3CDTF">2023-01-18T18:56:09Z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