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62" r:id="rId5"/>
    <p:sldId id="264" r:id="rId6"/>
    <p:sldId id="265" r:id="rId7"/>
    <p:sldId id="266" r:id="rId8"/>
    <p:sldId id="263" r:id="rId9"/>
    <p:sldId id="267" r:id="rId10"/>
    <p:sldId id="270" r:id="rId11"/>
    <p:sldId id="256" r:id="rId12"/>
    <p:sldId id="277" r:id="rId13"/>
    <p:sldId id="258" r:id="rId14"/>
    <p:sldId id="259" r:id="rId15"/>
    <p:sldId id="278" r:id="rId16"/>
    <p:sldId id="260" r:id="rId17"/>
    <p:sldId id="279" r:id="rId18"/>
    <p:sldId id="261" r:id="rId19"/>
    <p:sldId id="280" r:id="rId20"/>
    <p:sldId id="281" r:id="rId21"/>
    <p:sldId id="268" r:id="rId22"/>
    <p:sldId id="257" r:id="rId23"/>
    <p:sldId id="269" r:id="rId24"/>
    <p:sldId id="271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44FAB3E-F8EA-43CF-BAAB-A77D1023C503}">
          <p14:sldIdLst>
            <p14:sldId id="262"/>
            <p14:sldId id="264"/>
            <p14:sldId id="265"/>
            <p14:sldId id="266"/>
            <p14:sldId id="263"/>
            <p14:sldId id="267"/>
            <p14:sldId id="270"/>
            <p14:sldId id="256"/>
            <p14:sldId id="277"/>
            <p14:sldId id="258"/>
            <p14:sldId id="259"/>
            <p14:sldId id="278"/>
            <p14:sldId id="260"/>
            <p14:sldId id="279"/>
            <p14:sldId id="261"/>
            <p14:sldId id="280"/>
            <p14:sldId id="281"/>
          </p14:sldIdLst>
        </p14:section>
        <p14:section name="Appendix" id="{F0C229EA-FA48-4A04-AF85-54D8C40C5666}">
          <p14:sldIdLst>
            <p14:sldId id="268"/>
            <p14:sldId id="257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ichardville" userId="aa3fff267851e816" providerId="LiveId" clId="{202F20D4-4DC3-40EA-805B-ACF21F659EA2}"/>
    <pc:docChg chg="undo redo custSel addSld delSld modSld sldOrd addSection modSection">
      <pc:chgData name="Jesse Richardville" userId="aa3fff267851e816" providerId="LiveId" clId="{202F20D4-4DC3-40EA-805B-ACF21F659EA2}" dt="2023-01-11T05:57:00.551" v="3998" actId="14100"/>
      <pc:docMkLst>
        <pc:docMk/>
      </pc:docMkLst>
      <pc:sldChg chg="modSp mod">
        <pc:chgData name="Jesse Richardville" userId="aa3fff267851e816" providerId="LiveId" clId="{202F20D4-4DC3-40EA-805B-ACF21F659EA2}" dt="2023-01-11T01:23:40.953" v="1915" actId="20577"/>
        <pc:sldMkLst>
          <pc:docMk/>
          <pc:sldMk cId="3211859542" sldId="256"/>
        </pc:sldMkLst>
        <pc:spChg chg="mod">
          <ac:chgData name="Jesse Richardville" userId="aa3fff267851e816" providerId="LiveId" clId="{202F20D4-4DC3-40EA-805B-ACF21F659EA2}" dt="2023-01-11T01:23:40.953" v="1915" actId="20577"/>
          <ac:spMkLst>
            <pc:docMk/>
            <pc:sldMk cId="3211859542" sldId="256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1:24:45.422" v="1956" actId="20577"/>
        <pc:sldMkLst>
          <pc:docMk/>
          <pc:sldMk cId="674710942" sldId="258"/>
        </pc:sldMkLst>
        <pc:spChg chg="mod">
          <ac:chgData name="Jesse Richardville" userId="aa3fff267851e816" providerId="LiveId" clId="{202F20D4-4DC3-40EA-805B-ACF21F659EA2}" dt="2023-01-11T01:24:45.422" v="1956" actId="20577"/>
          <ac:spMkLst>
            <pc:docMk/>
            <pc:sldMk cId="674710942" sldId="258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1:26:12.707" v="1973" actId="20577"/>
        <pc:sldMkLst>
          <pc:docMk/>
          <pc:sldMk cId="2255034759" sldId="259"/>
        </pc:sldMkLst>
        <pc:spChg chg="mod">
          <ac:chgData name="Jesse Richardville" userId="aa3fff267851e816" providerId="LiveId" clId="{202F20D4-4DC3-40EA-805B-ACF21F659EA2}" dt="2023-01-11T01:26:12.707" v="1973" actId="20577"/>
          <ac:spMkLst>
            <pc:docMk/>
            <pc:sldMk cId="2255034759" sldId="259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1:27:20.083" v="1987" actId="20577"/>
        <pc:sldMkLst>
          <pc:docMk/>
          <pc:sldMk cId="4007247866" sldId="260"/>
        </pc:sldMkLst>
        <pc:spChg chg="mod">
          <ac:chgData name="Jesse Richardville" userId="aa3fff267851e816" providerId="LiveId" clId="{202F20D4-4DC3-40EA-805B-ACF21F659EA2}" dt="2023-01-11T01:27:20.083" v="1987" actId="20577"/>
          <ac:spMkLst>
            <pc:docMk/>
            <pc:sldMk cId="4007247866" sldId="260"/>
            <ac:spMk id="6" creationId="{3469E413-BCF5-4E2F-BE4B-EB617C589FA5}"/>
          </ac:spMkLst>
        </pc:spChg>
      </pc:sldChg>
      <pc:sldChg chg="modSp mod">
        <pc:chgData name="Jesse Richardville" userId="aa3fff267851e816" providerId="LiveId" clId="{202F20D4-4DC3-40EA-805B-ACF21F659EA2}" dt="2023-01-11T04:09:45.126" v="2389" actId="20577"/>
        <pc:sldMkLst>
          <pc:docMk/>
          <pc:sldMk cId="841783806" sldId="261"/>
        </pc:sldMkLst>
        <pc:spChg chg="mod">
          <ac:chgData name="Jesse Richardville" userId="aa3fff267851e816" providerId="LiveId" clId="{202F20D4-4DC3-40EA-805B-ACF21F659EA2}" dt="2023-01-11T04:09:45.126" v="2389" actId="20577"/>
          <ac:spMkLst>
            <pc:docMk/>
            <pc:sldMk cId="841783806" sldId="261"/>
            <ac:spMk id="6" creationId="{3469E413-BCF5-4E2F-BE4B-EB617C589FA5}"/>
          </ac:spMkLst>
        </pc:spChg>
      </pc:sldChg>
      <pc:sldChg chg="modSp new mod ord">
        <pc:chgData name="Jesse Richardville" userId="aa3fff267851e816" providerId="LiveId" clId="{202F20D4-4DC3-40EA-805B-ACF21F659EA2}" dt="2023-01-10T15:35:31.641" v="383" actId="255"/>
        <pc:sldMkLst>
          <pc:docMk/>
          <pc:sldMk cId="4177669055" sldId="262"/>
        </pc:sldMkLst>
        <pc:spChg chg="mod">
          <ac:chgData name="Jesse Richardville" userId="aa3fff267851e816" providerId="LiveId" clId="{202F20D4-4DC3-40EA-805B-ACF21F659EA2}" dt="2023-01-10T15:35:31.641" v="383" actId="255"/>
          <ac:spMkLst>
            <pc:docMk/>
            <pc:sldMk cId="4177669055" sldId="262"/>
            <ac:spMk id="2" creationId="{C8BC63EE-FC51-E6B7-6503-E5AEC8ADAAE3}"/>
          </ac:spMkLst>
        </pc:spChg>
        <pc:spChg chg="mod">
          <ac:chgData name="Jesse Richardville" userId="aa3fff267851e816" providerId="LiveId" clId="{202F20D4-4DC3-40EA-805B-ACF21F659EA2}" dt="2023-01-10T15:35:31.605" v="382" actId="121"/>
          <ac:spMkLst>
            <pc:docMk/>
            <pc:sldMk cId="4177669055" sldId="262"/>
            <ac:spMk id="3" creationId="{2DC803DE-6AA3-748A-3CF1-F53A0BFAA7C2}"/>
          </ac:spMkLst>
        </pc:spChg>
      </pc:sldChg>
      <pc:sldChg chg="modSp new mod">
        <pc:chgData name="Jesse Richardville" userId="aa3fff267851e816" providerId="LiveId" clId="{202F20D4-4DC3-40EA-805B-ACF21F659EA2}" dt="2023-01-11T05:54:33.693" v="3985"/>
        <pc:sldMkLst>
          <pc:docMk/>
          <pc:sldMk cId="2529888152" sldId="263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2" creationId="{8BA9BE05-DBE8-8863-481A-0DFC6DA2959D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3" creationId="{F6E49AD9-75F5-23BD-6915-439738EF214F}"/>
          </ac:spMkLst>
        </pc:spChg>
      </pc:sldChg>
      <pc:sldChg chg="modSp new add del mod">
        <pc:chgData name="Jesse Richardville" userId="aa3fff267851e816" providerId="LiveId" clId="{202F20D4-4DC3-40EA-805B-ACF21F659EA2}" dt="2023-01-11T05:54:33.874" v="3986" actId="27636"/>
        <pc:sldMkLst>
          <pc:docMk/>
          <pc:sldMk cId="2731424636" sldId="264"/>
        </pc:sldMkLst>
        <pc:spChg chg="mod">
          <ac:chgData name="Jesse Richardville" userId="aa3fff267851e816" providerId="LiveId" clId="{202F20D4-4DC3-40EA-805B-ACF21F659EA2}" dt="2023-01-10T15:36:30.930" v="411" actId="14100"/>
          <ac:spMkLst>
            <pc:docMk/>
            <pc:sldMk cId="2731424636" sldId="264"/>
            <ac:spMk id="2" creationId="{0439D47C-E995-395C-72CA-833EE8DF7F56}"/>
          </ac:spMkLst>
        </pc:spChg>
        <pc:spChg chg="mod">
          <ac:chgData name="Jesse Richardville" userId="aa3fff267851e816" providerId="LiveId" clId="{202F20D4-4DC3-40EA-805B-ACF21F659EA2}" dt="2023-01-11T05:54:33.874" v="3986" actId="27636"/>
          <ac:spMkLst>
            <pc:docMk/>
            <pc:sldMk cId="2731424636" sldId="264"/>
            <ac:spMk id="3" creationId="{7D11FBDD-8224-BAFC-C85A-31D5288E5A38}"/>
          </ac:spMkLst>
        </pc:spChg>
      </pc:sldChg>
      <pc:sldChg chg="modSp new del mod">
        <pc:chgData name="Jesse Richardville" userId="aa3fff267851e816" providerId="LiveId" clId="{202F20D4-4DC3-40EA-805B-ACF21F659EA2}" dt="2023-01-10T15:35:08.381" v="356" actId="680"/>
        <pc:sldMkLst>
          <pc:docMk/>
          <pc:sldMk cId="3958710387" sldId="264"/>
        </pc:sldMkLst>
        <pc:spChg chg="mod">
          <ac:chgData name="Jesse Richardville" userId="aa3fff267851e816" providerId="LiveId" clId="{202F20D4-4DC3-40EA-805B-ACF21F659EA2}" dt="2023-01-10T15:35:08.303" v="355" actId="20577"/>
          <ac:spMkLst>
            <pc:docMk/>
            <pc:sldMk cId="3958710387" sldId="264"/>
            <ac:spMk id="2" creationId="{BCD17B04-BBB6-05C8-C220-A0B58BD11F40}"/>
          </ac:spMkLst>
        </pc:spChg>
        <pc:spChg chg="mod">
          <ac:chgData name="Jesse Richardville" userId="aa3fff267851e816" providerId="LiveId" clId="{202F20D4-4DC3-40EA-805B-ACF21F659EA2}" dt="2023-01-10T15:35:07.732" v="353" actId="14100"/>
          <ac:spMkLst>
            <pc:docMk/>
            <pc:sldMk cId="3958710387" sldId="264"/>
            <ac:spMk id="3" creationId="{B6FD7124-AC96-38B6-0538-94A6C51DC70D}"/>
          </ac:spMkLst>
        </pc:spChg>
      </pc:sldChg>
      <pc:sldChg chg="modSp new mod">
        <pc:chgData name="Jesse Richardville" userId="aa3fff267851e816" providerId="LiveId" clId="{202F20D4-4DC3-40EA-805B-ACF21F659EA2}" dt="2023-01-11T05:54:33.898" v="3987" actId="27636"/>
        <pc:sldMkLst>
          <pc:docMk/>
          <pc:sldMk cId="4179084731" sldId="265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179084731" sldId="265"/>
            <ac:spMk id="2" creationId="{AF6E8676-C06D-48BA-172A-D474196AEC2C}"/>
          </ac:spMkLst>
        </pc:spChg>
        <pc:spChg chg="mod">
          <ac:chgData name="Jesse Richardville" userId="aa3fff267851e816" providerId="LiveId" clId="{202F20D4-4DC3-40EA-805B-ACF21F659EA2}" dt="2023-01-11T05:54:33.898" v="3987" actId="27636"/>
          <ac:spMkLst>
            <pc:docMk/>
            <pc:sldMk cId="4179084731" sldId="265"/>
            <ac:spMk id="3" creationId="{DB9C1586-6D4F-A36E-D0BF-8A9A4CB2ADB0}"/>
          </ac:spMkLst>
        </pc:spChg>
      </pc:sldChg>
      <pc:sldChg chg="modSp new mod">
        <pc:chgData name="Jesse Richardville" userId="aa3fff267851e816" providerId="LiveId" clId="{202F20D4-4DC3-40EA-805B-ACF21F659EA2}" dt="2023-01-11T05:54:33.909" v="3988" actId="27636"/>
        <pc:sldMkLst>
          <pc:docMk/>
          <pc:sldMk cId="438589193" sldId="266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38589193" sldId="266"/>
            <ac:spMk id="2" creationId="{9A456988-9751-83C7-94E4-1A9B9C87732E}"/>
          </ac:spMkLst>
        </pc:spChg>
        <pc:spChg chg="mod">
          <ac:chgData name="Jesse Richardville" userId="aa3fff267851e816" providerId="LiveId" clId="{202F20D4-4DC3-40EA-805B-ACF21F659EA2}" dt="2023-01-11T05:54:33.909" v="3988" actId="27636"/>
          <ac:spMkLst>
            <pc:docMk/>
            <pc:sldMk cId="438589193" sldId="266"/>
            <ac:spMk id="3" creationId="{63FFEE08-2539-335E-23E4-14FBC52D9185}"/>
          </ac:spMkLst>
        </pc:spChg>
      </pc:sldChg>
      <pc:sldChg chg="modSp new mod">
        <pc:chgData name="Jesse Richardville" userId="aa3fff267851e816" providerId="LiveId" clId="{202F20D4-4DC3-40EA-805B-ACF21F659EA2}" dt="2023-01-11T05:52:45.101" v="3982" actId="20577"/>
        <pc:sldMkLst>
          <pc:docMk/>
          <pc:sldMk cId="3628798121" sldId="267"/>
        </pc:sldMkLst>
        <pc:spChg chg="mod">
          <ac:chgData name="Jesse Richardville" userId="aa3fff267851e816" providerId="LiveId" clId="{202F20D4-4DC3-40EA-805B-ACF21F659EA2}" dt="2023-01-10T15:50:46.821" v="773" actId="14100"/>
          <ac:spMkLst>
            <pc:docMk/>
            <pc:sldMk cId="3628798121" sldId="267"/>
            <ac:spMk id="2" creationId="{5D264980-2CF8-031D-40F9-EF86F3814B39}"/>
          </ac:spMkLst>
        </pc:spChg>
        <pc:spChg chg="mod">
          <ac:chgData name="Jesse Richardville" userId="aa3fff267851e816" providerId="LiveId" clId="{202F20D4-4DC3-40EA-805B-ACF21F659EA2}" dt="2023-01-11T05:52:45.101" v="3982" actId="20577"/>
          <ac:spMkLst>
            <pc:docMk/>
            <pc:sldMk cId="3628798121" sldId="267"/>
            <ac:spMk id="3" creationId="{946BFEC7-565F-24F2-4CA7-B39028820B7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1T05:54:33.693" v="3985"/>
        <pc:sldMkLst>
          <pc:docMk/>
          <pc:sldMk cId="2064879323" sldId="268"/>
        </pc:sldMkLst>
        <pc:spChg chg="mod ord">
          <ac:chgData name="Jesse Richardville" userId="aa3fff267851e816" providerId="LiveId" clId="{202F20D4-4DC3-40EA-805B-ACF21F659EA2}" dt="2023-01-11T05:54:33.693" v="3985"/>
          <ac:spMkLst>
            <pc:docMk/>
            <pc:sldMk cId="2064879323" sldId="268"/>
            <ac:spMk id="2" creationId="{ED05E2F1-8C97-D71B-C83B-27B6F919F62D}"/>
          </ac:spMkLst>
        </pc:spChg>
        <pc:spChg chg="del mod ord">
          <ac:chgData name="Jesse Richardville" userId="aa3fff267851e816" providerId="LiveId" clId="{202F20D4-4DC3-40EA-805B-ACF21F659EA2}" dt="2023-01-10T16:33:15.582" v="1363" actId="700"/>
          <ac:spMkLst>
            <pc:docMk/>
            <pc:sldMk cId="2064879323" sldId="268"/>
            <ac:spMk id="3" creationId="{1252871C-73F9-F2D3-DD29-27761C069EE5}"/>
          </ac:spMkLst>
        </pc:spChg>
        <pc:spChg chg="add del mod ord">
          <ac:chgData name="Jesse Richardville" userId="aa3fff267851e816" providerId="LiveId" clId="{202F20D4-4DC3-40EA-805B-ACF21F659EA2}" dt="2023-01-11T05:48:15.011" v="3964" actId="478"/>
          <ac:spMkLst>
            <pc:docMk/>
            <pc:sldMk cId="2064879323" sldId="268"/>
            <ac:spMk id="4" creationId="{58DD86F0-BF3E-A743-C38E-79C32F5B9FC5}"/>
          </ac:spMkLst>
        </pc:spChg>
      </pc:sldChg>
      <pc:sldChg chg="addSp delSp modSp new mod ord modShow">
        <pc:chgData name="Jesse Richardville" userId="aa3fff267851e816" providerId="LiveId" clId="{202F20D4-4DC3-40EA-805B-ACF21F659EA2}" dt="2023-01-10T16:31:46.900" v="1360"/>
        <pc:sldMkLst>
          <pc:docMk/>
          <pc:sldMk cId="1728189306" sldId="269"/>
        </pc:sldMkLst>
        <pc:spChg chg="mod">
          <ac:chgData name="Jesse Richardville" userId="aa3fff267851e816" providerId="LiveId" clId="{202F20D4-4DC3-40EA-805B-ACF21F659EA2}" dt="2023-01-10T16:12:02.045" v="1281" actId="27636"/>
          <ac:spMkLst>
            <pc:docMk/>
            <pc:sldMk cId="1728189306" sldId="269"/>
            <ac:spMk id="2" creationId="{22174D19-7038-70AC-2AB0-5E0C5B721203}"/>
          </ac:spMkLst>
        </pc:spChg>
        <pc:spChg chg="del mod">
          <ac:chgData name="Jesse Richardville" userId="aa3fff267851e816" providerId="LiveId" clId="{202F20D4-4DC3-40EA-805B-ACF21F659EA2}" dt="2023-01-10T16:12:52.720" v="1283"/>
          <ac:spMkLst>
            <pc:docMk/>
            <pc:sldMk cId="1728189306" sldId="269"/>
            <ac:spMk id="3" creationId="{EBA785F2-C024-36CF-5589-AFB3F5995CCD}"/>
          </ac:spMkLst>
        </pc:spChg>
        <pc:spChg chg="add mod">
          <ac:chgData name="Jesse Richardville" userId="aa3fff267851e816" providerId="LiveId" clId="{202F20D4-4DC3-40EA-805B-ACF21F659EA2}" dt="2023-01-10T16:15:53.553" v="1295" actId="255"/>
          <ac:spMkLst>
            <pc:docMk/>
            <pc:sldMk cId="1728189306" sldId="269"/>
            <ac:spMk id="6" creationId="{2C91AAF3-4382-C0DD-84B7-2DB51ED7E04F}"/>
          </ac:spMkLst>
        </pc:spChg>
        <pc:spChg chg="add mod">
          <ac:chgData name="Jesse Richardville" userId="aa3fff267851e816" providerId="LiveId" clId="{202F20D4-4DC3-40EA-805B-ACF21F659EA2}" dt="2023-01-10T16:16:59.196" v="1300" actId="13926"/>
          <ac:spMkLst>
            <pc:docMk/>
            <pc:sldMk cId="1728189306" sldId="269"/>
            <ac:spMk id="8" creationId="{E0E20C24-6213-37F5-E9EE-681B337BC8AB}"/>
          </ac:spMkLst>
        </pc:spChg>
        <pc:graphicFrameChg chg="add del mod modGraphic">
          <ac:chgData name="Jesse Richardville" userId="aa3fff267851e816" providerId="LiveId" clId="{202F20D4-4DC3-40EA-805B-ACF21F659EA2}" dt="2023-01-10T16:14:32.176" v="1291" actId="478"/>
          <ac:graphicFrameMkLst>
            <pc:docMk/>
            <pc:sldMk cId="1728189306" sldId="269"/>
            <ac:graphicFrameMk id="4" creationId="{0FCE615F-8BAA-D49D-1A42-1051CE93BAEA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930" v="3989" actId="27636"/>
        <pc:sldMkLst>
          <pc:docMk/>
          <pc:sldMk cId="1907392536" sldId="27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907392536" sldId="27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30" v="3989" actId="27636"/>
          <ac:spMkLst>
            <pc:docMk/>
            <pc:sldMk cId="1907392536" sldId="270"/>
            <ac:spMk id="3" creationId="{3AEB41D8-D7CE-3910-B53D-114000332FE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0T16:35:23.156" v="1374" actId="255"/>
        <pc:sldMkLst>
          <pc:docMk/>
          <pc:sldMk cId="1760949319" sldId="271"/>
        </pc:sldMkLst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2" creationId="{20F2E5E8-C857-CADB-DE78-25B83A950901}"/>
          </ac:spMkLst>
        </pc:spChg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3" creationId="{5F330343-BC4C-D384-3C42-9FDFB9840DFE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4" creationId="{85502D96-45A7-FDBA-FB92-65B25416A086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5" creationId="{1092502E-C919-4A74-373D-05DE18F9CDD6}"/>
          </ac:spMkLst>
        </pc:spChg>
        <pc:spChg chg="add del mod">
          <ac:chgData name="Jesse Richardville" userId="aa3fff267851e816" providerId="LiveId" clId="{202F20D4-4DC3-40EA-805B-ACF21F659EA2}" dt="2023-01-10T16:35:06.207" v="1372" actId="478"/>
          <ac:spMkLst>
            <pc:docMk/>
            <pc:sldMk cId="1760949319" sldId="271"/>
            <ac:spMk id="6" creationId="{547930E8-3DBA-3DC1-1764-6BAEC235F50B}"/>
          </ac:spMkLst>
        </pc:spChg>
        <pc:spChg chg="add mod">
          <ac:chgData name="Jesse Richardville" userId="aa3fff267851e816" providerId="LiveId" clId="{202F20D4-4DC3-40EA-805B-ACF21F659EA2}" dt="2023-01-10T16:35:23.156" v="1374" actId="255"/>
          <ac:spMkLst>
            <pc:docMk/>
            <pc:sldMk cId="1760949319" sldId="271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6:15.836" v="1377" actId="20577"/>
        <pc:sldMkLst>
          <pc:docMk/>
          <pc:sldMk cId="4223236845" sldId="272"/>
        </pc:sldMkLst>
        <pc:spChg chg="mod">
          <ac:chgData name="Jesse Richardville" userId="aa3fff267851e816" providerId="LiveId" clId="{202F20D4-4DC3-40EA-805B-ACF21F659EA2}" dt="2023-01-10T16:36:15.836" v="1377" actId="20577"/>
          <ac:spMkLst>
            <pc:docMk/>
            <pc:sldMk cId="4223236845" sldId="272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10.985" v="1380" actId="20577"/>
        <pc:sldMkLst>
          <pc:docMk/>
          <pc:sldMk cId="2447962444" sldId="273"/>
        </pc:sldMkLst>
        <pc:spChg chg="mod">
          <ac:chgData name="Jesse Richardville" userId="aa3fff267851e816" providerId="LiveId" clId="{202F20D4-4DC3-40EA-805B-ACF21F659EA2}" dt="2023-01-10T16:37:10.985" v="1380" actId="20577"/>
          <ac:spMkLst>
            <pc:docMk/>
            <pc:sldMk cId="2447962444" sldId="273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29.920" v="1382"/>
        <pc:sldMkLst>
          <pc:docMk/>
          <pc:sldMk cId="2263624248" sldId="274"/>
        </pc:sldMkLst>
        <pc:spChg chg="mod">
          <ac:chgData name="Jesse Richardville" userId="aa3fff267851e816" providerId="LiveId" clId="{202F20D4-4DC3-40EA-805B-ACF21F659EA2}" dt="2023-01-10T16:37:29.920" v="1382"/>
          <ac:spMkLst>
            <pc:docMk/>
            <pc:sldMk cId="2263624248" sldId="274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8:12.679" v="1401" actId="20577"/>
        <pc:sldMkLst>
          <pc:docMk/>
          <pc:sldMk cId="4028093934" sldId="275"/>
        </pc:sldMkLst>
        <pc:spChg chg="mod">
          <ac:chgData name="Jesse Richardville" userId="aa3fff267851e816" providerId="LiveId" clId="{202F20D4-4DC3-40EA-805B-ACF21F659EA2}" dt="2023-01-10T16:38:12.679" v="1401" actId="20577"/>
          <ac:spMkLst>
            <pc:docMk/>
            <pc:sldMk cId="4028093934" sldId="275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1T05:49:43.084" v="3965"/>
        <pc:sldMkLst>
          <pc:docMk/>
          <pc:sldMk cId="3220301408" sldId="276"/>
        </pc:sldMkLst>
        <pc:spChg chg="mod">
          <ac:chgData name="Jesse Richardville" userId="aa3fff267851e816" providerId="LiveId" clId="{202F20D4-4DC3-40EA-805B-ACF21F659EA2}" dt="2023-01-11T05:49:43.084" v="3965"/>
          <ac:spMkLst>
            <pc:docMk/>
            <pc:sldMk cId="3220301408" sldId="276"/>
            <ac:spMk id="7" creationId="{E071C2FB-A0B6-4F9F-ED8E-06507A44AD69}"/>
          </ac:spMkLst>
        </pc:spChg>
      </pc:sldChg>
      <pc:sldChg chg="modSp add mod ord">
        <pc:chgData name="Jesse Richardville" userId="aa3fff267851e816" providerId="LiveId" clId="{202F20D4-4DC3-40EA-805B-ACF21F659EA2}" dt="2023-01-11T05:54:33.941" v="3990" actId="27636"/>
        <pc:sldMkLst>
          <pc:docMk/>
          <pc:sldMk cId="1716957106" sldId="277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716957106" sldId="277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41" v="3990" actId="27636"/>
          <ac:spMkLst>
            <pc:docMk/>
            <pc:sldMk cId="1716957106" sldId="277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13939473" sldId="278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4:33.693" v="3985"/>
        <pc:sldMkLst>
          <pc:docMk/>
          <pc:sldMk cId="2837890604" sldId="279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59552028" sldId="28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7:00.551" v="3998" actId="14100"/>
        <pc:sldMkLst>
          <pc:docMk/>
          <pc:sldMk cId="2519628841" sldId="281"/>
        </pc:sldMkLst>
        <pc:spChg chg="mod">
          <ac:chgData name="Jesse Richardville" userId="aa3fff267851e816" providerId="LiveId" clId="{202F20D4-4DC3-40EA-805B-ACF21F659EA2}" dt="2023-01-11T05:56:38.065" v="3996" actId="14100"/>
          <ac:spMkLst>
            <pc:docMk/>
            <pc:sldMk cId="2519628841" sldId="281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7:00.551" v="3998" actId="14100"/>
          <ac:spMkLst>
            <pc:docMk/>
            <pc:sldMk cId="2519628841" sldId="281"/>
            <ac:spMk id="3" creationId="{3AEB41D8-D7CE-3910-B53D-114000332F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esse\OneDrive\Documents\R%20docs\Working%20Directory\Cyclistic_case_study\documents\Stage%206.%20Act.txt" TargetMode="External"/><Relationship Id="rId3" Type="http://schemas.openxmlformats.org/officeDocument/2006/relationships/hyperlink" Target="file:///C:\Users\jesse\OneDrive\Documents\R%20docs\Working%20Directory\Cyclistic_case_study\documents\Stage%201.%20Ask.txt" TargetMode="External"/><Relationship Id="rId7" Type="http://schemas.openxmlformats.org/officeDocument/2006/relationships/hyperlink" Target="file:///C:\Users\jesse\OneDrive\Documents\R%20docs\Working%20Directory\Cyclistic_case_study\documents\Stage%205.%20Share.txt" TargetMode="Externa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esse\OneDrive\Documents\R%20docs\Working%20Directory\Cyclistic_case_study\documents\Stage%204.%20Analyze.txt" TargetMode="External"/><Relationship Id="rId5" Type="http://schemas.openxmlformats.org/officeDocument/2006/relationships/hyperlink" Target="file:///C:\Users\jesse\OneDrive\Documents\R%20docs\Working%20Directory\Cyclistic_case_study\documents\Stage%203.%20Process.txt" TargetMode="External"/><Relationship Id="rId4" Type="http://schemas.openxmlformats.org/officeDocument/2006/relationships/hyperlink" Target="file:///C:\Users\jesse\OneDrive\Documents\R%20docs\Working%20Directory\Cyclistic_case_study\documents\Stage%202.%20Prepare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3EE-FC51-E6B7-6503-E5AEC8A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6614"/>
          </a:xfrm>
        </p:spPr>
        <p:txBody>
          <a:bodyPr>
            <a:normAutofit/>
          </a:bodyPr>
          <a:lstStyle/>
          <a:p>
            <a:r>
              <a:rPr lang="en-US" sz="4800" dirty="0"/>
              <a:t>Google Data Analytics Capstone Project: </a:t>
            </a:r>
            <a:r>
              <a:rPr lang="en-US" sz="4800" dirty="0" err="1"/>
              <a:t>Cyclistic</a:t>
            </a:r>
            <a:r>
              <a:rPr lang="en-US" sz="4800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</p:spTree>
    <p:extLst>
      <p:ext uri="{BB962C8B-B14F-4D97-AF65-F5344CB8AC3E}">
        <p14:creationId xmlns:p14="http://schemas.microsoft.com/office/powerpoint/2010/main" val="417766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Heatmap and Station Popularity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7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Top 10 Stations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interactive Stations Map represents the popularity of the lakefront, downtown, and tourist locations of Chicago</a:t>
            </a:r>
          </a:p>
          <a:p>
            <a:r>
              <a:rPr lang="en-US" dirty="0"/>
              <a:t>Many stations south of downtown Chicago are less frequently used, indicating that residential areas use the bike service less often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Stations Map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24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have two spikes during the day, a morning rush to work (7-9:30am) and evening rush after work (4-7:30pm)</a:t>
            </a:r>
          </a:p>
          <a:p>
            <a:r>
              <a:rPr lang="en-US" dirty="0"/>
              <a:t>Casual riders have a gradual daily spike peaking 3-7:30pm</a:t>
            </a:r>
          </a:p>
          <a:p>
            <a:r>
              <a:rPr lang="en-US" dirty="0"/>
              <a:t>60% of all users choose classic bikes for rides</a:t>
            </a:r>
          </a:p>
          <a:p>
            <a:r>
              <a:rPr lang="en-US" dirty="0"/>
              <a:t>36% of all users choose electric bikes for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Time of Day/Month and Ride Length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78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tend to use classic bikes for short work commutes, especially in the evening during the week, while casual riders mostly use bikes for longer rides of leisure on weekends</a:t>
            </a:r>
          </a:p>
          <a:p>
            <a:pPr lvl="1"/>
            <a:r>
              <a:rPr lang="en-US" dirty="0"/>
              <a:t>We don’t know the comparison of different types of bikes available, but classic bikes are used most frequently</a:t>
            </a:r>
          </a:p>
          <a:p>
            <a:r>
              <a:rPr lang="en-US" dirty="0"/>
              <a:t>Members use bikes more consistently throughout the year, while casual riders mostly use bikes during summer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683553"/>
            <a:ext cx="9758263" cy="96796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1866122"/>
            <a:ext cx="10215466" cy="4785374"/>
          </a:xfrm>
        </p:spPr>
        <p:txBody>
          <a:bodyPr>
            <a:normAutofit/>
          </a:bodyPr>
          <a:lstStyle/>
          <a:p>
            <a:r>
              <a:rPr lang="en-US" dirty="0"/>
              <a:t>To encourage </a:t>
            </a:r>
            <a:r>
              <a:rPr lang="en-US" dirty="0" err="1"/>
              <a:t>Cyclistic</a:t>
            </a:r>
            <a:r>
              <a:rPr lang="en-US" dirty="0"/>
              <a:t> casual riders to become annual members:</a:t>
            </a:r>
          </a:p>
          <a:p>
            <a:pPr lvl="1"/>
            <a:r>
              <a:rPr lang="en-US" dirty="0"/>
              <a:t>Advertising should be placed near the lakefront and tourist areas of Chicago promoting annual membership and the cost savings associated, particularly during summer months on weekends between 3:00pm-7:30pm</a:t>
            </a:r>
          </a:p>
          <a:p>
            <a:pPr lvl="1"/>
            <a:r>
              <a:rPr lang="en-US" dirty="0"/>
              <a:t>Digital marketing should promote membership benefits of usage during the week for non-member work commuters and trips of leisure for casual riders not commuting to work</a:t>
            </a:r>
          </a:p>
          <a:p>
            <a:pPr lvl="1"/>
            <a:r>
              <a:rPr lang="en-US" dirty="0"/>
              <a:t>Offer membership trials/discounts/promotions for annual memberships during the winter months to increase usage</a:t>
            </a:r>
          </a:p>
          <a:p>
            <a:pPr lvl="1"/>
            <a:r>
              <a:rPr lang="en-US" dirty="0"/>
              <a:t>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251962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2F1-8C97-D71B-C83B-27B6F91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6487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D47C-E995-395C-72CA-833EE8DF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Cyclistic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FBDD-8224-BAFC-C85A-31D5288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r>
              <a:rPr lang="en-US" dirty="0"/>
              <a:t>In 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</a:p>
          <a:p>
            <a:r>
              <a:rPr lang="en-US" dirty="0"/>
              <a:t>Until now, </a:t>
            </a:r>
            <a:r>
              <a:rPr lang="en-US" dirty="0" err="1"/>
              <a:t>Cyclistic’s</a:t>
            </a:r>
            <a:r>
              <a:rPr lang="en-US" dirty="0"/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dirty="0" err="1"/>
              <a:t>Cyclistic</a:t>
            </a:r>
            <a:r>
              <a:rPr lang="en-US" dirty="0"/>
              <a:t> members.</a:t>
            </a:r>
          </a:p>
          <a:p>
            <a:r>
              <a:rPr lang="en-US" dirty="0" err="1"/>
              <a:t>Cyclistic’s</a:t>
            </a:r>
            <a:r>
              <a:rPr lang="en-US" dirty="0"/>
              <a:t> finance analysts have concluded that annual members are much more profitable than casual riders. Although the pricing flexibility helps </a:t>
            </a:r>
            <a:r>
              <a:rPr lang="en-US" dirty="0" err="1"/>
              <a:t>Cyclistic</a:t>
            </a:r>
            <a:r>
              <a:rPr lang="en-US" dirty="0"/>
              <a:t> attract more customers, the director of marketing believes that maximizing the number of annual members will be key to future growth. Rather than creating a marketing campaign that targets all-new customers, the director of marketing believes there is a very good chance to convert casual riders into members. She notes that casual riders are already aware 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needs.</a:t>
            </a:r>
          </a:p>
        </p:txBody>
      </p:sp>
    </p:spTree>
    <p:extLst>
      <p:ext uri="{BB962C8B-B14F-4D97-AF65-F5344CB8AC3E}">
        <p14:creationId xmlns:p14="http://schemas.microsoft.com/office/powerpoint/2010/main" val="27314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4D19-7038-70AC-2AB0-5E0C5B72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/>
          </a:bodyPr>
          <a:lstStyle/>
          <a:p>
            <a:r>
              <a:rPr lang="en-US" sz="2000" dirty="0" err="1"/>
              <a:t>clean_and_analyze_data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20C24-6213-37F5-E9EE-681B337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title: "Data Cleaning and Analysis"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author: "Jesse Richardville"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date: "2023-01-05"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output: </a:t>
            </a:r>
            <a:r>
              <a:rPr lang="en-US" dirty="0" err="1">
                <a:highlight>
                  <a:srgbClr val="FFFF00"/>
                </a:highlight>
              </a:rPr>
              <a:t>html_document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Document Summary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Clean and transform the merged </a:t>
            </a:r>
            <a:r>
              <a:rPr lang="en-US" dirty="0" err="1">
                <a:highlight>
                  <a:srgbClr val="FFFF00"/>
                </a:highlight>
              </a:rPr>
              <a:t>Cyclistic</a:t>
            </a:r>
            <a:r>
              <a:rPr lang="en-US" dirty="0">
                <a:highlight>
                  <a:srgbClr val="FFFF00"/>
                </a:highlight>
              </a:rPr>
              <a:t> data 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 file for analysis using 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 Upload the merged dataset from the working directory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readr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read_csv</a:t>
            </a:r>
            <a:r>
              <a:rPr lang="en-US" dirty="0">
                <a:highlight>
                  <a:srgbClr val="FFFF00"/>
                </a:highlight>
              </a:rPr>
              <a:t>("R docs/Working Directory/</a:t>
            </a:r>
            <a:r>
              <a:rPr lang="en-US" dirty="0" err="1">
                <a:highlight>
                  <a:srgbClr val="FFFF00"/>
                </a:highlight>
              </a:rPr>
              <a:t>Cyclistic_case_study</a:t>
            </a:r>
            <a:r>
              <a:rPr lang="en-US" dirty="0">
                <a:highlight>
                  <a:srgbClr val="FFFF00"/>
                </a:highlight>
              </a:rPr>
              <a:t>/data/raw/</a:t>
            </a:r>
            <a:r>
              <a:rPr lang="en-US" dirty="0" err="1">
                <a:highlight>
                  <a:srgbClr val="FFFF00"/>
                </a:highlight>
              </a:rPr>
              <a:t>dirty_bike_data</a:t>
            </a:r>
            <a:r>
              <a:rPr lang="en-US" dirty="0">
                <a:highlight>
                  <a:srgbClr val="FFFF00"/>
                </a:highlight>
              </a:rPr>
              <a:t>/all_bike_trip_merged.csv")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View(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### Install appropriate packages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calculate ride length and add as a new column,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difftime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all_data$ended_at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units = "secs"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convert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 for readability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data.table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as.ITime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::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seconds_to_period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reposition columns in table for order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ended_at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&lt;60 seconds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-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&lt; 60)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&gt;12 hours (43200 seconds)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&gt; 43200)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missing data (without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abnormal station names - rides with ALL CAPS or all lower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UPPER_lower_station_name_check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"[:upper:]")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&amp; !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,"[:lower:]")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one station appeared 4 times with WEST CHI-WATSON, determined legitimate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test data by </a:t>
            </a:r>
            <a:r>
              <a:rPr lang="en-US" dirty="0" err="1">
                <a:highlight>
                  <a:srgbClr val="FFFF00"/>
                </a:highlight>
              </a:rPr>
              <a:t>star_station_name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stringr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all_data$start_station_name</a:t>
            </a:r>
            <a:r>
              <a:rPr lang="en-US" dirty="0">
                <a:highlight>
                  <a:srgbClr val="FFFF00"/>
                </a:highlight>
              </a:rPr>
              <a:t>, "Test"), ]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"Test"))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1 result containing "Test" in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duplicates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("janitor")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library(janitor)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duplicates &lt;- </a:t>
            </a:r>
            <a:r>
              <a:rPr lang="en-US" dirty="0" err="1">
                <a:highlight>
                  <a:srgbClr val="FFFF00"/>
                </a:highlight>
              </a:rPr>
              <a:t>get_dupes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ride_id</a:t>
            </a:r>
            <a:r>
              <a:rPr lang="en-US" dirty="0">
                <a:highlight>
                  <a:srgbClr val="FFFF00"/>
                </a:highlight>
              </a:rPr>
              <a:t>)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#No variable names specified - using all columns.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unnecessary column (1) from table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[, -c(1)]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anomalies by running a summary of the dataset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("psych")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library(psych)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summary table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anomalies &lt;- describe(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no abnormalities, except there were 7 cases where the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were 0 but they had an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end_station_id</a:t>
            </a:r>
            <a:r>
              <a:rPr lang="en-US" dirty="0">
                <a:highlight>
                  <a:srgbClr val="FFFF00"/>
                </a:highlight>
              </a:rPr>
              <a:t> (were removed)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bike types and when they were available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unique(</a:t>
            </a:r>
            <a:r>
              <a:rPr lang="en-US" dirty="0" err="1">
                <a:highlight>
                  <a:srgbClr val="FFFF00"/>
                </a:highlight>
              </a:rPr>
              <a:t>all_data$rideable_type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[1] "</a:t>
            </a:r>
            <a:r>
              <a:rPr lang="en-US" dirty="0" err="1">
                <a:highlight>
                  <a:srgbClr val="FFFF00"/>
                </a:highlight>
              </a:rPr>
              <a:t>classic_bike</a:t>
            </a:r>
            <a:r>
              <a:rPr lang="en-US" dirty="0">
                <a:highlight>
                  <a:srgbClr val="FFFF00"/>
                </a:highlight>
              </a:rPr>
              <a:t>"  "</a:t>
            </a:r>
            <a:r>
              <a:rPr lang="en-US" dirty="0" err="1">
                <a:highlight>
                  <a:srgbClr val="FFFF00"/>
                </a:highlight>
              </a:rPr>
              <a:t>electric_bike</a:t>
            </a:r>
            <a:r>
              <a:rPr lang="en-US" dirty="0">
                <a:highlight>
                  <a:srgbClr val="FFFF00"/>
                </a:highlight>
              </a:rPr>
              <a:t>" "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" 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rideable_type_info</a:t>
            </a:r>
            <a:r>
              <a:rPr lang="en-US" dirty="0">
                <a:highlight>
                  <a:srgbClr val="FFFF00"/>
                </a:highlight>
              </a:rPr>
              <a:t> &lt;-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After filtering the raw data, all data for 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 is for casual riders.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Docked bikes are not used by member riders, but I'm not sure why.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station names for review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station_names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columns of data by 'day', 'day of week', 'month', and 'year' for future analysis/viz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"%d"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 of week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all_data$day_of_week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"%A"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Month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all_data$month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"%m"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Year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all_data$year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"%Y"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Time of Day, HH:MM:SS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all_data$ToD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"%H:%M:%S"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statistical analysis by user type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summary(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60     376     649    1012    1156   43147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1400.7239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750.5077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median)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848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549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max)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43147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43020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min)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tables for visuals to be used in 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map tables for visual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map_viz_start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map_viz_end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1AAF3-4382-C0DD-84B7-2DB51ED7E04F}"/>
              </a:ext>
            </a:extLst>
          </p:cNvPr>
          <p:cNvSpPr txBox="1"/>
          <p:nvPr/>
        </p:nvSpPr>
        <p:spPr>
          <a:xfrm>
            <a:off x="838200" y="-28922228"/>
            <a:ext cx="10515600" cy="2680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title: "Data Cleaning and Analysis"</a:t>
            </a:r>
          </a:p>
          <a:p>
            <a:r>
              <a:rPr lang="en-US" sz="800" dirty="0"/>
              <a:t>author: "Jesse Richardville"</a:t>
            </a:r>
          </a:p>
          <a:p>
            <a:r>
              <a:rPr lang="en-US" sz="800" dirty="0"/>
              <a:t>date: "2023-01-05"</a:t>
            </a:r>
          </a:p>
          <a:p>
            <a:r>
              <a:rPr lang="en-US" sz="800" dirty="0"/>
              <a:t>output: </a:t>
            </a:r>
            <a:r>
              <a:rPr lang="en-US" sz="800" dirty="0" err="1"/>
              <a:t>html_document</a:t>
            </a:r>
            <a:endParaRPr lang="en-US" sz="800" dirty="0"/>
          </a:p>
          <a:p>
            <a:r>
              <a:rPr lang="en-US" sz="800" dirty="0"/>
              <a:t>---</a:t>
            </a:r>
          </a:p>
          <a:p>
            <a:r>
              <a:rPr lang="en-US" sz="800" dirty="0"/>
              <a:t># Document Summary</a:t>
            </a:r>
          </a:p>
          <a:p>
            <a:r>
              <a:rPr lang="en-US" sz="800" dirty="0"/>
              <a:t>Clean and transform the merged </a:t>
            </a:r>
            <a:r>
              <a:rPr lang="en-US" sz="800" dirty="0" err="1"/>
              <a:t>Cyclistic</a:t>
            </a:r>
            <a:r>
              <a:rPr lang="en-US" sz="800" dirty="0"/>
              <a:t> data (</a:t>
            </a:r>
            <a:r>
              <a:rPr lang="en-US" sz="800" dirty="0" err="1"/>
              <a:t>all_data</a:t>
            </a:r>
            <a:r>
              <a:rPr lang="en-US" sz="800" dirty="0"/>
              <a:t>) file for analysis using R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## Upload the merged dataset from the working directory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readr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all_bike_trip_merged</a:t>
            </a:r>
            <a:r>
              <a:rPr lang="en-US" sz="800" dirty="0"/>
              <a:t> &lt;- </a:t>
            </a:r>
            <a:r>
              <a:rPr lang="en-US" sz="800" dirty="0" err="1"/>
              <a:t>read_csv</a:t>
            </a:r>
            <a:r>
              <a:rPr lang="en-US" sz="800" dirty="0"/>
              <a:t>("R docs/Working Directory/</a:t>
            </a:r>
            <a:r>
              <a:rPr lang="en-US" sz="800" dirty="0" err="1"/>
              <a:t>Cyclistic_case_study</a:t>
            </a:r>
            <a:r>
              <a:rPr lang="en-US" sz="800" dirty="0"/>
              <a:t>/data/raw/</a:t>
            </a:r>
            <a:r>
              <a:rPr lang="en-US" sz="800" dirty="0" err="1"/>
              <a:t>dirty_bike_data</a:t>
            </a:r>
            <a:r>
              <a:rPr lang="en-US" sz="800" dirty="0"/>
              <a:t>/all_bike_trip_merged.csv")</a:t>
            </a:r>
          </a:p>
          <a:p>
            <a:r>
              <a:rPr lang="en-US" sz="800" dirty="0"/>
              <a:t>View(</a:t>
            </a:r>
            <a:r>
              <a:rPr lang="en-US" sz="800" dirty="0" err="1"/>
              <a:t>all_bike_trip_merged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all_bike_trip_merged</a:t>
            </a:r>
            <a:endParaRPr lang="en-US" sz="800" dirty="0"/>
          </a:p>
          <a:p>
            <a:r>
              <a:rPr lang="en-US" sz="800" dirty="0"/>
              <a:t>```</a:t>
            </a:r>
          </a:p>
          <a:p>
            <a:endParaRPr lang="en-US" sz="800" dirty="0"/>
          </a:p>
          <a:p>
            <a:r>
              <a:rPr lang="en-US" sz="800" dirty="0"/>
              <a:t>### Install appropriate packages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tidyverse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lubridate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Magrittr</a:t>
            </a:r>
            <a:r>
              <a:rPr lang="en-US" sz="800" dirty="0"/>
              <a:t>")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tidyverse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lubridate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Magrittr</a:t>
            </a:r>
            <a:r>
              <a:rPr lang="en-US" sz="800" dirty="0"/>
              <a:t>)</a:t>
            </a:r>
          </a:p>
          <a:p>
            <a:r>
              <a:rPr lang="en-US" sz="800" dirty="0"/>
              <a:t># calculate ride length and add as a new column, </a:t>
            </a:r>
            <a:r>
              <a:rPr lang="en-US" sz="800" dirty="0" err="1"/>
              <a:t>ride_time</a:t>
            </a:r>
            <a:endParaRPr lang="en-US" sz="800" dirty="0"/>
          </a:p>
          <a:p>
            <a:r>
              <a:rPr lang="en-US" sz="800" dirty="0" err="1"/>
              <a:t>all_data$ride_time</a:t>
            </a:r>
            <a:r>
              <a:rPr lang="en-US" sz="800" dirty="0"/>
              <a:t> &lt;- </a:t>
            </a:r>
            <a:r>
              <a:rPr lang="en-US" sz="800" dirty="0" err="1"/>
              <a:t>difftime</a:t>
            </a:r>
            <a:r>
              <a:rPr lang="en-US" sz="800" dirty="0"/>
              <a:t>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all_data$ended_at</a:t>
            </a:r>
            <a:r>
              <a:rPr lang="en-US" sz="800" dirty="0"/>
              <a:t>,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</a:t>
            </a:r>
          </a:p>
          <a:p>
            <a:r>
              <a:rPr lang="en-US" sz="800" dirty="0"/>
              <a:t>  units = "secs"</a:t>
            </a:r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# convert </a:t>
            </a:r>
            <a:r>
              <a:rPr lang="en-US" sz="800" dirty="0" err="1"/>
              <a:t>ride_time</a:t>
            </a:r>
            <a:r>
              <a:rPr lang="en-US" sz="800" dirty="0"/>
              <a:t> to </a:t>
            </a:r>
            <a:r>
              <a:rPr lang="en-US" sz="800" dirty="0" err="1"/>
              <a:t>hms</a:t>
            </a:r>
            <a:r>
              <a:rPr lang="en-US" sz="800" dirty="0"/>
              <a:t> for readability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data.table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</a:t>
            </a:r>
          </a:p>
          <a:p>
            <a:r>
              <a:rPr lang="en-US" sz="800" dirty="0"/>
              <a:t>  mutate(</a:t>
            </a:r>
            <a:r>
              <a:rPr lang="en-US" sz="800" dirty="0" err="1"/>
              <a:t>ride_hms</a:t>
            </a:r>
            <a:r>
              <a:rPr lang="en-US" sz="800" dirty="0"/>
              <a:t> = </a:t>
            </a:r>
            <a:r>
              <a:rPr lang="en-US" sz="800" dirty="0" err="1"/>
              <a:t>as.ITime</a:t>
            </a:r>
            <a:r>
              <a:rPr lang="en-US" sz="800" dirty="0"/>
              <a:t>(</a:t>
            </a:r>
            <a:r>
              <a:rPr lang="en-US" sz="800" dirty="0" err="1"/>
              <a:t>hms</a:t>
            </a:r>
            <a:r>
              <a:rPr lang="en-US" sz="800" dirty="0"/>
              <a:t>::</a:t>
            </a:r>
            <a:r>
              <a:rPr lang="en-US" sz="800" dirty="0" err="1"/>
              <a:t>hms</a:t>
            </a:r>
            <a:r>
              <a:rPr lang="en-US" sz="800" dirty="0"/>
              <a:t>(</a:t>
            </a:r>
            <a:r>
              <a:rPr lang="en-US" sz="800" dirty="0" err="1"/>
              <a:t>seconds_to_period</a:t>
            </a:r>
            <a:r>
              <a:rPr lang="en-US" sz="800" dirty="0"/>
              <a:t>(</a:t>
            </a:r>
            <a:r>
              <a:rPr lang="en-US" sz="800" dirty="0" err="1"/>
              <a:t>ride_time</a:t>
            </a:r>
            <a:r>
              <a:rPr lang="en-US" sz="800" dirty="0"/>
              <a:t>)))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reposition columns in table for order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ride_time</a:t>
            </a:r>
            <a:r>
              <a:rPr lang="en-US" sz="800" dirty="0"/>
              <a:t>, .after = </a:t>
            </a:r>
            <a:r>
              <a:rPr lang="en-US" sz="800" dirty="0" err="1"/>
              <a:t>ended_at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ride_hms</a:t>
            </a:r>
            <a:r>
              <a:rPr lang="en-US" sz="800" dirty="0"/>
              <a:t>, .after =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/>
              <a:t># remove rides &lt;60 seconds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-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&lt; 60)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&gt;12 hours (43200 seconds)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&gt; 43200)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missing data (without </a:t>
            </a:r>
            <a:r>
              <a:rPr lang="en-US" sz="800" dirty="0" err="1"/>
              <a:t>start_station_name</a:t>
            </a:r>
            <a:r>
              <a:rPr lang="en-US" sz="800" dirty="0"/>
              <a:t> or </a:t>
            </a:r>
            <a:r>
              <a:rPr lang="en-US" sz="800" dirty="0" err="1"/>
              <a:t>end_station_name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start_station_name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start_station_name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 %&gt;% 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end_station_name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end_station_name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check for abnormal station names - rides with ALL CAPS or all lower </a:t>
            </a:r>
          </a:p>
          <a:p>
            <a:r>
              <a:rPr lang="en-US" sz="800" dirty="0" err="1"/>
              <a:t>UPPER_lower_station_name_check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"[:upper:]")</a:t>
            </a:r>
          </a:p>
          <a:p>
            <a:r>
              <a:rPr lang="en-US" sz="800" dirty="0"/>
              <a:t>    &amp; !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,"[:lower:]")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one station appeared 4 times with WEST CHI-WATSON, determined legitimate</a:t>
            </a:r>
          </a:p>
          <a:p>
            <a:r>
              <a:rPr lang="en-US" sz="800" dirty="0"/>
              <a:t># check for test data by </a:t>
            </a:r>
            <a:r>
              <a:rPr lang="en-US" sz="800" dirty="0" err="1"/>
              <a:t>star_station_name</a:t>
            </a:r>
            <a:endParaRPr lang="en-US" sz="800" dirty="0"/>
          </a:p>
          <a:p>
            <a:r>
              <a:rPr lang="en-US" sz="800" dirty="0"/>
              <a:t>library(</a:t>
            </a:r>
            <a:r>
              <a:rPr lang="en-US" sz="800" dirty="0" err="1"/>
              <a:t>stringr</a:t>
            </a:r>
            <a:r>
              <a:rPr lang="en-US" sz="800" dirty="0"/>
              <a:t>)</a:t>
            </a:r>
          </a:p>
          <a:p>
            <a:r>
              <a:rPr lang="en-US" sz="800" dirty="0"/>
              <a:t>Test &lt;- </a:t>
            </a:r>
            <a:r>
              <a:rPr lang="en-US" sz="800" dirty="0" err="1"/>
              <a:t>all_data</a:t>
            </a:r>
            <a:r>
              <a:rPr lang="en-US" sz="800" dirty="0"/>
              <a:t>[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all_data$start_station_name</a:t>
            </a:r>
            <a:r>
              <a:rPr lang="en-US" sz="800" dirty="0"/>
              <a:t>, "Test"), ]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"Test"))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removed 1 result containing "Test" in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# check for duplicates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("janitor")</a:t>
            </a:r>
          </a:p>
          <a:p>
            <a:r>
              <a:rPr lang="en-US" sz="800" dirty="0"/>
              <a:t>library(janitor)</a:t>
            </a:r>
          </a:p>
          <a:p>
            <a:r>
              <a:rPr lang="en-US" sz="800" dirty="0"/>
              <a:t>duplicates &lt;- </a:t>
            </a:r>
            <a:r>
              <a:rPr lang="en-US" sz="800" dirty="0" err="1"/>
              <a:t>get_dupes</a:t>
            </a:r>
            <a:r>
              <a:rPr lang="en-US" sz="800" dirty="0"/>
              <a:t>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ride_id</a:t>
            </a:r>
            <a:r>
              <a:rPr lang="en-US" sz="800" dirty="0"/>
              <a:t>)   </a:t>
            </a:r>
          </a:p>
          <a:p>
            <a:r>
              <a:rPr lang="en-US" sz="800" dirty="0"/>
              <a:t>#No variable names specified - using all columns.</a:t>
            </a:r>
          </a:p>
          <a:p>
            <a:r>
              <a:rPr lang="en-US" sz="800" dirty="0"/>
              <a:t># removed unnecessary column (1) from table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[, -c(1)]</a:t>
            </a:r>
          </a:p>
          <a:p>
            <a:r>
              <a:rPr lang="en-US" sz="800" dirty="0"/>
              <a:t># check for anomalies by running a summary of the dataset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("psych")</a:t>
            </a:r>
          </a:p>
          <a:p>
            <a:r>
              <a:rPr lang="en-US" sz="800" dirty="0"/>
              <a:t>library(psych) </a:t>
            </a:r>
          </a:p>
          <a:p>
            <a:r>
              <a:rPr lang="en-US" sz="800" dirty="0"/>
              <a:t># create summary table</a:t>
            </a:r>
          </a:p>
          <a:p>
            <a:r>
              <a:rPr lang="en-US" sz="800" dirty="0"/>
              <a:t>anomalies &lt;- describe(</a:t>
            </a:r>
            <a:r>
              <a:rPr lang="en-US" sz="800" dirty="0" err="1"/>
              <a:t>all_data</a:t>
            </a:r>
            <a:r>
              <a:rPr lang="en-US" sz="800" dirty="0"/>
              <a:t>)</a:t>
            </a:r>
          </a:p>
          <a:p>
            <a:r>
              <a:rPr lang="en-US" sz="800" dirty="0"/>
              <a:t># no abnormalities, except there were 7 cases where the </a:t>
            </a:r>
            <a:r>
              <a:rPr lang="en-US" sz="800" dirty="0" err="1"/>
              <a:t>end_lat</a:t>
            </a:r>
            <a:r>
              <a:rPr lang="en-US" sz="800" dirty="0"/>
              <a:t> and </a:t>
            </a:r>
            <a:r>
              <a:rPr lang="en-US" sz="800" dirty="0" err="1"/>
              <a:t>end_lng</a:t>
            </a:r>
            <a:r>
              <a:rPr lang="en-US" sz="800" dirty="0"/>
              <a:t> </a:t>
            </a:r>
          </a:p>
          <a:p>
            <a:r>
              <a:rPr lang="en-US" sz="800" dirty="0"/>
              <a:t># were 0 but they had an </a:t>
            </a:r>
            <a:r>
              <a:rPr lang="en-US" sz="800" dirty="0" err="1"/>
              <a:t>end_station_name</a:t>
            </a:r>
            <a:r>
              <a:rPr lang="en-US" sz="800" dirty="0"/>
              <a:t> and </a:t>
            </a:r>
            <a:r>
              <a:rPr lang="en-US" sz="800" dirty="0" err="1"/>
              <a:t>end_station_id</a:t>
            </a:r>
            <a:r>
              <a:rPr lang="en-US" sz="800" dirty="0"/>
              <a:t> (were removed)</a:t>
            </a:r>
          </a:p>
          <a:p>
            <a:r>
              <a:rPr lang="en-US" sz="800" dirty="0"/>
              <a:t># check bike types and when they were available</a:t>
            </a:r>
          </a:p>
          <a:p>
            <a:r>
              <a:rPr lang="en-US" sz="800" dirty="0"/>
              <a:t>unique(</a:t>
            </a:r>
            <a:r>
              <a:rPr lang="en-US" sz="800" dirty="0" err="1"/>
              <a:t>all_data$rideable_type</a:t>
            </a:r>
            <a:r>
              <a:rPr lang="en-US" sz="800" dirty="0"/>
              <a:t>)</a:t>
            </a:r>
          </a:p>
          <a:p>
            <a:r>
              <a:rPr lang="en-US" sz="800" dirty="0"/>
              <a:t>[1] "</a:t>
            </a:r>
            <a:r>
              <a:rPr lang="en-US" sz="800" dirty="0" err="1"/>
              <a:t>classic_bike</a:t>
            </a:r>
            <a:r>
              <a:rPr lang="en-US" sz="800" dirty="0"/>
              <a:t>"  "</a:t>
            </a:r>
            <a:r>
              <a:rPr lang="en-US" sz="800" dirty="0" err="1"/>
              <a:t>electric_bike</a:t>
            </a:r>
            <a:r>
              <a:rPr lang="en-US" sz="800" dirty="0"/>
              <a:t>" "</a:t>
            </a:r>
            <a:r>
              <a:rPr lang="en-US" sz="800" dirty="0" err="1"/>
              <a:t>docked_bike</a:t>
            </a:r>
            <a:r>
              <a:rPr lang="en-US" sz="800" dirty="0"/>
              <a:t>"  </a:t>
            </a:r>
          </a:p>
          <a:p>
            <a:r>
              <a:rPr lang="en-US" sz="800" dirty="0" err="1"/>
              <a:t>rideable_type_info</a:t>
            </a:r>
            <a:r>
              <a:rPr lang="en-US" sz="800" dirty="0"/>
              <a:t> &lt;-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r>
              <a:rPr lang="en-US" sz="800" dirty="0"/>
              <a:t>,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After filtering the raw data, all data for </a:t>
            </a:r>
            <a:r>
              <a:rPr lang="en-US" sz="800" dirty="0" err="1"/>
              <a:t>docked_bike</a:t>
            </a:r>
            <a:r>
              <a:rPr lang="en-US" sz="800" dirty="0"/>
              <a:t> is for casual riders.</a:t>
            </a:r>
          </a:p>
          <a:p>
            <a:r>
              <a:rPr lang="en-US" sz="800" dirty="0"/>
              <a:t># Docked bikes are not used by member riders, but I'm not sure why.</a:t>
            </a:r>
          </a:p>
          <a:p>
            <a:r>
              <a:rPr lang="en-US" sz="800" dirty="0"/>
              <a:t># check station names for review</a:t>
            </a:r>
          </a:p>
          <a:p>
            <a:r>
              <a:rPr lang="en-US" sz="800" dirty="0" err="1"/>
              <a:t>station_names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  </a:t>
            </a:r>
          </a:p>
          <a:p>
            <a:r>
              <a:rPr lang="en-US" sz="800" dirty="0"/>
              <a:t>  count(</a:t>
            </a:r>
            <a:r>
              <a:rPr lang="en-US" sz="800" dirty="0" err="1"/>
              <a:t>start_station_name</a:t>
            </a:r>
            <a:r>
              <a:rPr lang="en-US" sz="800" dirty="0"/>
              <a:t>)</a:t>
            </a:r>
          </a:p>
          <a:p>
            <a:r>
              <a:rPr lang="en-US" sz="800" dirty="0"/>
              <a:t># create columns of data by 'day', 'day of week', 'month', and 'year' for future analysis/viz</a:t>
            </a:r>
          </a:p>
          <a:p>
            <a:r>
              <a:rPr lang="en-US" sz="800" dirty="0"/>
              <a:t># Day</a:t>
            </a:r>
          </a:p>
          <a:p>
            <a:r>
              <a:rPr lang="en-US" sz="800" dirty="0" err="1"/>
              <a:t>all_data$day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"%d"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Day of week </a:t>
            </a:r>
          </a:p>
          <a:p>
            <a:r>
              <a:rPr lang="en-US" sz="800" dirty="0" err="1"/>
              <a:t>all_data$day_of_week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"%A"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Month </a:t>
            </a:r>
          </a:p>
          <a:p>
            <a:r>
              <a:rPr lang="en-US" sz="800" dirty="0" err="1"/>
              <a:t>all_data$month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"%m"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Year </a:t>
            </a:r>
          </a:p>
          <a:p>
            <a:r>
              <a:rPr lang="en-US" sz="800" dirty="0" err="1"/>
              <a:t>all_data$year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"%Y"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Time of Day, HH:MM:SS</a:t>
            </a:r>
          </a:p>
          <a:p>
            <a:r>
              <a:rPr lang="en-US" sz="800" dirty="0" err="1"/>
              <a:t>all_data$ToD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"%H:%M:%S"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statistical analysis by user type</a:t>
            </a:r>
          </a:p>
          <a:p>
            <a:r>
              <a:rPr lang="en-US" sz="800" dirty="0"/>
              <a:t>summary(</a:t>
            </a:r>
            <a:r>
              <a:rPr lang="en-US" sz="800" dirty="0" err="1"/>
              <a:t>all_data$ride_time</a:t>
            </a:r>
            <a:r>
              <a:rPr lang="en-US" sz="800" dirty="0"/>
              <a:t>)</a:t>
            </a:r>
          </a:p>
          <a:p>
            <a:r>
              <a:rPr lang="en-US" sz="800" dirty="0"/>
              <a:t>Min. 1st Qu.  Median    Mean 3rd Qu.    Max. </a:t>
            </a:r>
          </a:p>
          <a:p>
            <a:r>
              <a:rPr lang="en-US" sz="800" dirty="0"/>
              <a:t>60     376     649    1012    1156   43147 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1400.7239</a:t>
            </a:r>
          </a:p>
          <a:p>
            <a:r>
              <a:rPr lang="en-US" sz="800" dirty="0"/>
              <a:t>2                 member           750.5077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median)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848</a:t>
            </a:r>
          </a:p>
          <a:p>
            <a:r>
              <a:rPr lang="en-US" sz="800" dirty="0"/>
              <a:t>2                 member                549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max)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43147</a:t>
            </a:r>
          </a:p>
          <a:p>
            <a:r>
              <a:rPr lang="en-US" sz="800" dirty="0"/>
              <a:t>2                 member              43020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min)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 60</a:t>
            </a:r>
          </a:p>
          <a:p>
            <a:r>
              <a:rPr lang="en-US" sz="800" dirty="0"/>
              <a:t>2                 member                 60</a:t>
            </a:r>
          </a:p>
          <a:p>
            <a:r>
              <a:rPr lang="en-US" sz="800" dirty="0"/>
              <a:t># create tables for visuals to be used in viz</a:t>
            </a:r>
          </a:p>
          <a:p>
            <a:r>
              <a:rPr lang="en-US" sz="800" dirty="0"/>
              <a:t># map tables for visual</a:t>
            </a:r>
          </a:p>
          <a:p>
            <a:r>
              <a:rPr lang="en-US" sz="800" dirty="0" err="1"/>
              <a:t>map_viz_start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 err="1"/>
              <a:t>map_viz_end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72818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</a:t>
            </a:r>
          </a:p>
          <a:p>
            <a:endParaRPr lang="en-US" sz="1200" dirty="0"/>
          </a:p>
          <a:p>
            <a:r>
              <a:rPr lang="en-US" sz="1200" dirty="0"/>
              <a:t>Guiding questions:</a:t>
            </a:r>
          </a:p>
          <a:p>
            <a:r>
              <a:rPr lang="en-US" sz="1200" dirty="0"/>
              <a:t>● What is the problem you are trying to solve?</a:t>
            </a:r>
          </a:p>
          <a:p>
            <a:r>
              <a:rPr lang="en-US" sz="1200" dirty="0"/>
              <a:t>● How can your insights drive business decisions?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r>
              <a:rPr lang="en-US" sz="1200" dirty="0"/>
              <a:t>4. Consider the stakeholders 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: A bike-share program that features more than 5,800 bicycles and 600 docking stations. </a:t>
            </a:r>
            <a:r>
              <a:rPr lang="en-US" sz="1200" dirty="0" err="1"/>
              <a:t>Cyclistic</a:t>
            </a:r>
            <a:r>
              <a:rPr lang="en-US" sz="1200" dirty="0"/>
              <a:t> sets itself</a:t>
            </a:r>
          </a:p>
          <a:p>
            <a:r>
              <a:rPr lang="en-US" sz="1200" dirty="0"/>
              <a:t>apart by also offering reclining bikes, hand tricycles, and cargo bikes, making bike-share more inclusive to people with</a:t>
            </a:r>
          </a:p>
          <a:p>
            <a:r>
              <a:rPr lang="en-US" sz="1200" dirty="0"/>
              <a:t>disabilities and riders who can’t use a standard two-wheeled bike. The majority of riders opt for traditional bikes; about</a:t>
            </a:r>
          </a:p>
          <a:p>
            <a:r>
              <a:rPr lang="en-US" sz="1200" dirty="0"/>
              <a:t>8% of riders use the assistive options. </a:t>
            </a:r>
            <a:r>
              <a:rPr lang="en-US" sz="1200" dirty="0" err="1"/>
              <a:t>Cyclistic</a:t>
            </a:r>
            <a:r>
              <a:rPr lang="en-US" sz="1200" dirty="0"/>
              <a:t> users are more likely to ride for leisure, but about 30% use them to</a:t>
            </a:r>
          </a:p>
          <a:p>
            <a:r>
              <a:rPr lang="en-US" sz="1200" dirty="0"/>
              <a:t>commute to work each day.</a:t>
            </a:r>
          </a:p>
          <a:p>
            <a:r>
              <a:rPr lang="en-US" sz="1200" dirty="0"/>
              <a:t>	● Lily Moreno: The director of marketing and your manager. Moreno is responsible for the development of campaigns</a:t>
            </a:r>
          </a:p>
          <a:p>
            <a:r>
              <a:rPr lang="en-US" sz="1200" dirty="0"/>
              <a:t>and initiatives to promote the bike-share program. These may include email, social media, and other channels.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marketing analytics team: A team of data analysts who are responsible for collecting, analyzing, and</a:t>
            </a:r>
          </a:p>
          <a:p>
            <a:r>
              <a:rPr lang="en-US" sz="1200" dirty="0"/>
              <a:t>reporting data that helps guide </a:t>
            </a:r>
            <a:r>
              <a:rPr lang="en-US" sz="1200" dirty="0" err="1"/>
              <a:t>Cyclistic</a:t>
            </a:r>
            <a:r>
              <a:rPr lang="en-US" sz="1200" dirty="0"/>
              <a:t> marketing strategy. You joined this team six months ago and have been busy</a:t>
            </a:r>
          </a:p>
          <a:p>
            <a:r>
              <a:rPr lang="en-US" sz="1200" dirty="0"/>
              <a:t>learning about </a:t>
            </a:r>
            <a:r>
              <a:rPr lang="en-US" sz="1200" dirty="0" err="1"/>
              <a:t>Cyclistic’s</a:t>
            </a:r>
            <a:r>
              <a:rPr lang="en-US" sz="1200" dirty="0"/>
              <a:t> mission and business goals — as well as how you, as a junior data analyst, can help </a:t>
            </a:r>
            <a:r>
              <a:rPr lang="en-US" sz="1200" dirty="0" err="1"/>
              <a:t>Cyclistic</a:t>
            </a:r>
            <a:endParaRPr lang="en-US" sz="1200" dirty="0"/>
          </a:p>
          <a:p>
            <a:r>
              <a:rPr lang="en-US" sz="1200" dirty="0"/>
              <a:t>achieve them.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executive team: The notoriously detail-oriented executive team will decide whether to approve the</a:t>
            </a:r>
          </a:p>
          <a:p>
            <a:r>
              <a:rPr lang="en-US" sz="1200" dirty="0"/>
              <a:t>recommended marketing program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clear statement of the business task:</a:t>
            </a:r>
          </a:p>
          <a:p>
            <a:r>
              <a:rPr lang="en-US" sz="1200" dirty="0"/>
              <a:t>Design marketing strategies aimed at converting casual riders into annual members based on three questions: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94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Where is your data located?</a:t>
            </a:r>
          </a:p>
          <a:p>
            <a:r>
              <a:rPr lang="en-US" sz="1200" dirty="0"/>
              <a:t>● How is the data organized?</a:t>
            </a:r>
          </a:p>
          <a:p>
            <a:r>
              <a:rPr lang="en-US" sz="1200" dirty="0"/>
              <a:t>● Are there issues with bias or credibility in this data? Does your data ROCCC?</a:t>
            </a:r>
          </a:p>
          <a:p>
            <a:r>
              <a:rPr lang="en-US" sz="1200" dirty="0"/>
              <a:t>● How are you addressing licensing, privacy, security, and accessibility?</a:t>
            </a:r>
          </a:p>
          <a:p>
            <a:r>
              <a:rPr lang="en-US" sz="1200" dirty="0"/>
              <a:t>● How did you verify the data’s integrity?</a:t>
            </a:r>
          </a:p>
          <a:p>
            <a:r>
              <a:rPr lang="en-US" sz="1200" dirty="0"/>
              <a:t>● How does it help you answer your question?</a:t>
            </a:r>
          </a:p>
          <a:p>
            <a:r>
              <a:rPr lang="en-US" sz="1200" dirty="0"/>
              <a:t>● Are there any problems with the data?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2. Identify how it’s organized.</a:t>
            </a:r>
          </a:p>
          <a:p>
            <a:r>
              <a:rPr lang="en-US" sz="1200" dirty="0"/>
              <a:t>merged using R</a:t>
            </a:r>
          </a:p>
          <a:p>
            <a:r>
              <a:rPr lang="en-US" sz="1200" dirty="0"/>
              <a:t>3. Sort and filter the data.</a:t>
            </a:r>
          </a:p>
          <a:p>
            <a:r>
              <a:rPr lang="en-US" sz="1200" dirty="0"/>
              <a:t>cleaned/manipulated and analyzed using R</a:t>
            </a:r>
          </a:p>
          <a:p>
            <a:r>
              <a:rPr lang="en-US" sz="1200" dirty="0"/>
              <a:t>4. Determine the credibility of the data.</a:t>
            </a:r>
          </a:p>
          <a:p>
            <a:r>
              <a:rPr lang="en-US" sz="1200" dirty="0"/>
              <a:t>data is open source directly from the company (https://divvy-tripdata.s3.amazonaws.com/index.html) </a:t>
            </a:r>
          </a:p>
          <a:p>
            <a:r>
              <a:rPr lang="en-US" sz="1200" dirty="0"/>
              <a:t>data has been made available by Motivate International Inc. under this license: (https://ride.divvybikes.com/data-license-agreement)</a:t>
            </a:r>
          </a:p>
          <a:p>
            <a:r>
              <a:rPr lang="en-US" sz="1200" dirty="0"/>
              <a:t>data is credible and has integrity - it is valid, complete, up to date, accurate and consistent (after transforming in R).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Obtain and import data for cleaning, formatting, and transformation:</a:t>
            </a:r>
          </a:p>
          <a:p>
            <a:r>
              <a:rPr lang="en-US" sz="1200" dirty="0"/>
              <a:t>1. Data is complete, original, and open source, directly from the company (https://divvy-tripdata.s3.amazonaws.com/index.html) and has been made available by Motivate International Inc. under this license (https://ride.divvybikes.com/data-license-agreement). I have chosen to analyze 12 months of data from 12/2021 - 11/2022, which was last updated on Dec 8th 2021, 02:19:04 pm.</a:t>
            </a:r>
          </a:p>
          <a:p>
            <a:r>
              <a:rPr lang="en-US" sz="1200" dirty="0"/>
              <a:t>2.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3. Merge, sort, filter, format, and transform the data using R for analysis and document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22323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tools are you choosing and why?</a:t>
            </a:r>
          </a:p>
          <a:p>
            <a:r>
              <a:rPr lang="en-US" sz="1200" dirty="0"/>
              <a:t>● Have you ensured your data’s integrity?</a:t>
            </a:r>
          </a:p>
          <a:p>
            <a:r>
              <a:rPr lang="en-US" sz="1200" dirty="0"/>
              <a:t>● What steps have you taken to ensure that your data is clean?</a:t>
            </a:r>
          </a:p>
          <a:p>
            <a:r>
              <a:rPr lang="en-US" sz="1200" dirty="0"/>
              <a:t>● How can you verify that your data is clean and ready to analyze?</a:t>
            </a:r>
          </a:p>
          <a:p>
            <a:r>
              <a:rPr lang="en-US" sz="1200" dirty="0"/>
              <a:t>● Have you documented your cleaning process so you can review and share those results?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Check the data for errors.</a:t>
            </a:r>
          </a:p>
          <a:p>
            <a:r>
              <a:rPr lang="en-US" sz="1200" dirty="0"/>
              <a:t>used R for cleaning</a:t>
            </a:r>
          </a:p>
          <a:p>
            <a:r>
              <a:rPr lang="en-US" sz="1200" dirty="0"/>
              <a:t>2. Choose your tools.</a:t>
            </a:r>
          </a:p>
          <a:p>
            <a:r>
              <a:rPr lang="en-US" sz="1200" dirty="0"/>
              <a:t>R for cleaning/manipulation/analysis, power BI for visualizations</a:t>
            </a:r>
          </a:p>
          <a:p>
            <a:r>
              <a:rPr lang="en-US" sz="1200" dirty="0"/>
              <a:t>3. Transform the data so you can work with it effectively.</a:t>
            </a:r>
          </a:p>
          <a:p>
            <a:r>
              <a:rPr lang="en-US" sz="1200" dirty="0"/>
              <a:t>transformed using R</a:t>
            </a:r>
          </a:p>
          <a:p>
            <a:r>
              <a:rPr lang="en-US" sz="1200" dirty="0"/>
              <a:t>4. Document the cleaning process.</a:t>
            </a:r>
          </a:p>
          <a:p>
            <a:r>
              <a:rPr lang="en-US" sz="1200" dirty="0"/>
              <a:t>kept a changelog with steps of analysis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data log (Data log cert project 1)</a:t>
            </a:r>
          </a:p>
          <a:p>
            <a:r>
              <a:rPr lang="en-US" sz="1200" dirty="0"/>
              <a:t>C:\Users\jesse\OneDrive\Desktop\Portfolio Projects\Bike Share Project\documents</a:t>
            </a:r>
          </a:p>
          <a:p>
            <a:endParaRPr lang="en-US" sz="1200" dirty="0"/>
          </a:p>
          <a:p>
            <a:r>
              <a:rPr lang="en-US" sz="1200" dirty="0"/>
              <a:t>Document the cleaning and manipulation of data:</a:t>
            </a:r>
          </a:p>
          <a:p>
            <a:r>
              <a:rPr lang="en-US" sz="1200" dirty="0"/>
              <a:t>1. R-Studio Desktop was used for data cleaning and transformation.</a:t>
            </a:r>
          </a:p>
          <a:p>
            <a:r>
              <a:rPr lang="en-US" sz="1200" dirty="0"/>
              <a:t>2. .</a:t>
            </a:r>
            <a:r>
              <a:rPr lang="en-US" sz="1200" dirty="0" err="1"/>
              <a:t>Rmd</a:t>
            </a:r>
            <a:r>
              <a:rPr lang="en-US" sz="1200" dirty="0"/>
              <a:t> files are included for the 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44796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Analyze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How should you organize your data to perform analysis on it?</a:t>
            </a:r>
          </a:p>
          <a:p>
            <a:r>
              <a:rPr lang="en-US" sz="1200" dirty="0"/>
              <a:t>● Has your data been properly formatted?</a:t>
            </a:r>
          </a:p>
          <a:p>
            <a:r>
              <a:rPr lang="en-US" sz="1200" dirty="0"/>
              <a:t>● What surprises did you discover in the data?</a:t>
            </a:r>
          </a:p>
          <a:p>
            <a:r>
              <a:rPr lang="en-US" sz="1200" dirty="0"/>
              <a:t>● What trends or relationships did you find in the data?</a:t>
            </a:r>
          </a:p>
          <a:p>
            <a:r>
              <a:rPr lang="en-US" sz="1200" dirty="0"/>
              <a:t>● How will these insights help answer your business questions?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Aggregate your data so it’s useful and accessible.</a:t>
            </a:r>
          </a:p>
          <a:p>
            <a:r>
              <a:rPr lang="en-US" sz="1200" dirty="0"/>
              <a:t>formatted in R, new columns created for relevant data</a:t>
            </a:r>
          </a:p>
          <a:p>
            <a:r>
              <a:rPr lang="en-US" sz="1200" dirty="0"/>
              <a:t>2. Organize and format your data.</a:t>
            </a:r>
          </a:p>
          <a:p>
            <a:r>
              <a:rPr lang="en-US" sz="1200" dirty="0"/>
              <a:t>sorted, organized the </a:t>
            </a:r>
            <a:r>
              <a:rPr lang="en-US" sz="1200" dirty="0" err="1"/>
              <a:t>dataframe</a:t>
            </a:r>
            <a:r>
              <a:rPr lang="en-US" sz="1200" dirty="0"/>
              <a:t>/table in R</a:t>
            </a:r>
          </a:p>
          <a:p>
            <a:r>
              <a:rPr lang="en-US" sz="1200" dirty="0"/>
              <a:t>3. Perform calculations.</a:t>
            </a:r>
          </a:p>
          <a:p>
            <a:r>
              <a:rPr lang="en-US" sz="1200" dirty="0"/>
              <a:t>manipulated in R, imported into Power BI, further transformed with Power Query for analysis</a:t>
            </a:r>
          </a:p>
          <a:p>
            <a:r>
              <a:rPr lang="en-US" sz="1200" dirty="0"/>
              <a:t>4. Identify trends and relationships.</a:t>
            </a:r>
          </a:p>
          <a:p>
            <a:r>
              <a:rPr lang="en-US" sz="1200" dirty="0"/>
              <a:t>created visuals using Power BI, created dashboard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summary of your analysis</a:t>
            </a:r>
          </a:p>
          <a:p>
            <a:endParaRPr lang="en-US" sz="1200" dirty="0"/>
          </a:p>
          <a:p>
            <a:r>
              <a:rPr lang="en-US" sz="1200" dirty="0"/>
              <a:t>Organize data for analysis and to create visuals:</a:t>
            </a:r>
          </a:p>
          <a:p>
            <a:r>
              <a:rPr lang="en-US" sz="1200" dirty="0"/>
              <a:t>1. Run statistical analysis and add formatted columns to dataset for new variables to use for visualizations.</a:t>
            </a:r>
          </a:p>
          <a:p>
            <a:r>
              <a:rPr lang="en-US" sz="1200" dirty="0"/>
              <a:t>2. Import data to Power BI to identify trends and relationships, and to use for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26362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Were you able to answer the question of how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● What story does your data tell?</a:t>
            </a:r>
          </a:p>
          <a:p>
            <a:r>
              <a:rPr lang="en-US" sz="1200" dirty="0"/>
              <a:t>● How do your findings relate to your original question?</a:t>
            </a:r>
          </a:p>
          <a:p>
            <a:r>
              <a:rPr lang="en-US" sz="1200" dirty="0"/>
              <a:t>● Who is your audience? What is the best way to communicate with them?</a:t>
            </a:r>
          </a:p>
          <a:p>
            <a:r>
              <a:rPr lang="en-US" sz="1200" dirty="0"/>
              <a:t>● Can data visualization help you share your findings?</a:t>
            </a:r>
          </a:p>
          <a:p>
            <a:r>
              <a:rPr lang="en-US" sz="1200" dirty="0"/>
              <a:t>● Is your presentation accessible to your audience?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Determine the best way to share your findings.</a:t>
            </a:r>
          </a:p>
          <a:p>
            <a:r>
              <a:rPr lang="en-US" sz="1200" dirty="0"/>
              <a:t>Power BI</a:t>
            </a:r>
          </a:p>
          <a:p>
            <a:r>
              <a:rPr lang="en-US" sz="1200" dirty="0"/>
              <a:t>2. Create effective data visualizations.</a:t>
            </a:r>
          </a:p>
          <a:p>
            <a:r>
              <a:rPr lang="en-US" sz="1200" dirty="0"/>
              <a:t>main focus was comparing user type (member vs. casual, across different criteria)</a:t>
            </a:r>
          </a:p>
          <a:p>
            <a:r>
              <a:rPr lang="en-US" sz="1200" dirty="0"/>
              <a:t>3. Present your findings.</a:t>
            </a:r>
          </a:p>
          <a:p>
            <a:r>
              <a:rPr lang="en-US" sz="1200" dirty="0"/>
              <a:t>present using </a:t>
            </a:r>
            <a:r>
              <a:rPr lang="en-US" sz="1200" dirty="0" err="1"/>
              <a:t>github</a:t>
            </a:r>
            <a:r>
              <a:rPr lang="en-US" sz="1200" dirty="0"/>
              <a:t> via </a:t>
            </a:r>
            <a:r>
              <a:rPr lang="en-US" sz="1200" dirty="0" err="1"/>
              <a:t>powerpoint</a:t>
            </a:r>
            <a:r>
              <a:rPr lang="en-US" sz="1200" dirty="0"/>
              <a:t> presentation (for power BI visuals embedded)</a:t>
            </a:r>
          </a:p>
          <a:p>
            <a:r>
              <a:rPr lang="en-US" sz="1200" dirty="0"/>
              <a:t>4. Ensure your work is accessible.</a:t>
            </a:r>
          </a:p>
          <a:p>
            <a:r>
              <a:rPr lang="en-US" sz="1200" dirty="0"/>
              <a:t>published report to make the project available for others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Supporting visualizations and key findings</a:t>
            </a:r>
          </a:p>
          <a:p>
            <a:r>
              <a:rPr lang="en-US" sz="1200" dirty="0"/>
              <a:t>used Power BI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</a:t>
            </a:r>
            <a:r>
              <a:rPr lang="en-US" sz="1200" dirty="0" err="1"/>
              <a:t>data_output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Create visuals and a presentation (consider original questions and audience/stakeholders):</a:t>
            </a:r>
          </a:p>
          <a:p>
            <a:r>
              <a:rPr lang="en-US" sz="1200" dirty="0"/>
              <a:t>1. Use Power BI for visuals (since it is often referenced in job descriptions).</a:t>
            </a:r>
          </a:p>
          <a:p>
            <a:r>
              <a:rPr lang="en-US" sz="1200" dirty="0"/>
              <a:t>2. Publish Power BI dashboard for presentation.</a:t>
            </a:r>
          </a:p>
          <a:p>
            <a:r>
              <a:rPr lang="en-US" sz="1200" dirty="0"/>
              <a:t>3. Create presentation using </a:t>
            </a:r>
            <a:r>
              <a:rPr lang="en-US" sz="1200" dirty="0" err="1"/>
              <a:t>Powerpoint</a:t>
            </a:r>
            <a:r>
              <a:rPr lang="en-US" sz="1200" dirty="0"/>
              <a:t> (for interactive/live Power BI embed).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09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is your final conclusion based on your analysis?</a:t>
            </a:r>
          </a:p>
          <a:p>
            <a:r>
              <a:rPr lang="en-US" sz="1200" dirty="0"/>
              <a:t>● How could your team and business apply your insights?</a:t>
            </a:r>
          </a:p>
          <a:p>
            <a:r>
              <a:rPr lang="en-US" sz="1200" dirty="0"/>
              <a:t>● What next steps would you or your stakeholders take based on your findings?</a:t>
            </a:r>
          </a:p>
          <a:p>
            <a:r>
              <a:rPr lang="en-US" sz="1200" dirty="0"/>
              <a:t>● Is there additional data you could use to expand on your findings?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Create your portfolio.</a:t>
            </a:r>
          </a:p>
          <a:p>
            <a:r>
              <a:rPr lang="en-US" sz="1200" dirty="0"/>
              <a:t>2. Add your case study.</a:t>
            </a:r>
          </a:p>
          <a:p>
            <a:r>
              <a:rPr lang="en-US" sz="1200" dirty="0"/>
              <a:t>3. Practice presenting your case study to a friend or family member.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Notable insights/findings:</a:t>
            </a:r>
          </a:p>
          <a:p>
            <a:r>
              <a:rPr lang="en-US" sz="1200" dirty="0"/>
              <a:t>1. Members take 60% of the rides</a:t>
            </a:r>
          </a:p>
          <a:p>
            <a:r>
              <a:rPr lang="en-US" sz="1200" dirty="0"/>
              <a:t>2. Wednesday is the most popular day for members, Saturday is the most popular day for casual riders, Saturday is the most popular overall (16% of all rides taken).</a:t>
            </a:r>
          </a:p>
          <a:p>
            <a:r>
              <a:rPr lang="en-US" sz="1200" dirty="0"/>
              <a:t>3. Casual riders take longer rides by time (23.3 min avg ride), members take shorter rides (12.5 min avg ride).</a:t>
            </a:r>
          </a:p>
          <a:p>
            <a:r>
              <a:rPr lang="en-US" sz="1200" dirty="0"/>
              <a:t>Compared to members, who take shorter journeys (13 minutes on average), casual riders prefer to take longer rides (23 minutes on average). Casual riders joining w/a subscription could result in financial savings, rather than paying for trips based on trip length by time.</a:t>
            </a:r>
          </a:p>
          <a:p>
            <a:r>
              <a:rPr lang="en-US" sz="1200" dirty="0"/>
              <a:t>4. Streeter Dr and Grand Ave is the most popular station (close to the lakefront and Navy Pier), Kingsbury St and Kinzie St is most pop for members</a:t>
            </a:r>
          </a:p>
          <a:p>
            <a:r>
              <a:rPr lang="en-US" sz="1200" dirty="0"/>
              <a:t>5. Members have two spikes during the day, a morning rush to work (7-9:30am) and evening rush after work (4-7:30pm).</a:t>
            </a:r>
          </a:p>
          <a:p>
            <a:r>
              <a:rPr lang="en-US" sz="1200" dirty="0"/>
              <a:t>6. Casual riders have a gradual daily spike peaking 3-7:30pm.</a:t>
            </a:r>
          </a:p>
          <a:p>
            <a:endParaRPr lang="en-US" sz="1200" dirty="0"/>
          </a:p>
          <a:p>
            <a:r>
              <a:rPr lang="en-US" sz="1200" dirty="0"/>
              <a:t>Present findings and give top three recommendations:</a:t>
            </a:r>
          </a:p>
          <a:p>
            <a:r>
              <a:rPr lang="en-US" sz="1200" dirty="0"/>
              <a:t>1. Determine how to apply insights</a:t>
            </a:r>
          </a:p>
          <a:p>
            <a:r>
              <a:rPr lang="en-US" sz="1200" dirty="0"/>
              <a:t>2. Determine next steps based on findings (consider pros and cons and if more data is needed)</a:t>
            </a:r>
          </a:p>
          <a:p>
            <a:r>
              <a:rPr lang="en-US" sz="1200" dirty="0"/>
              <a:t>3. Add case study to portfolio</a:t>
            </a:r>
          </a:p>
          <a:p>
            <a:endParaRPr lang="en-US" sz="1200" dirty="0"/>
          </a:p>
          <a:p>
            <a:r>
              <a:rPr lang="en-US" sz="1200" dirty="0"/>
              <a:t>Recommendations based on analysis</a:t>
            </a:r>
          </a:p>
          <a:p>
            <a:r>
              <a:rPr lang="en-US" sz="1200" dirty="0"/>
              <a:t>To encourage </a:t>
            </a:r>
            <a:r>
              <a:rPr lang="en-US" sz="1200" dirty="0" err="1"/>
              <a:t>Cyclistic</a:t>
            </a:r>
            <a:r>
              <a:rPr lang="en-US" sz="1200" dirty="0"/>
              <a:t> casual riders to become annual members:</a:t>
            </a:r>
          </a:p>
          <a:p>
            <a:r>
              <a:rPr lang="en-US" sz="1200" dirty="0"/>
              <a:t>1. Advertising should be placed near the lakefront and tourist areas of Chicago promoting annual membership and the cost savings associated, particularly during summer months on weekends between 3:00pm-7:30pm</a:t>
            </a:r>
          </a:p>
          <a:p>
            <a:r>
              <a:rPr lang="en-US" sz="1200" dirty="0"/>
              <a:t>2. Digital marketing should promote membership benefits of usage during the week for non-member work commuters and trips of leisure for casual riders not commuting to work</a:t>
            </a:r>
          </a:p>
          <a:p>
            <a:r>
              <a:rPr lang="en-US" sz="1200" dirty="0"/>
              <a:t>3. Offer membership trials/discounts/promotions for annual memberships during the winter months to increase usage</a:t>
            </a:r>
          </a:p>
          <a:p>
            <a:r>
              <a:rPr lang="en-US" sz="1200" dirty="0"/>
              <a:t>4. 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32203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676-C06D-48BA-172A-D474196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1586-6D4F-A36E-D0BF-8A9A4CB2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marketing strategies aimed at converting casual riders into annual members based on the following: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understand how annual members and casual riders differ</a:t>
            </a:r>
          </a:p>
          <a:p>
            <a:r>
              <a:rPr lang="en-US" dirty="0"/>
              <a:t>Why would casual riders buy a membership</a:t>
            </a:r>
          </a:p>
          <a:p>
            <a:r>
              <a:rPr lang="en-US" dirty="0"/>
              <a:t>How digital media could affect </a:t>
            </a:r>
            <a:r>
              <a:rPr lang="en-US" dirty="0" err="1"/>
              <a:t>Cyclistic</a:t>
            </a:r>
            <a:r>
              <a:rPr lang="en-US" dirty="0"/>
              <a:t> marketing tactics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director of marketing and her team are interested in analyzing the </a:t>
            </a:r>
            <a:r>
              <a:rPr lang="en-US" dirty="0" err="1"/>
              <a:t>Cyclistic</a:t>
            </a:r>
            <a:r>
              <a:rPr lang="en-US" dirty="0"/>
              <a:t> historical bike trip data to identify trends.</a:t>
            </a:r>
          </a:p>
        </p:txBody>
      </p:sp>
    </p:spTree>
    <p:extLst>
      <p:ext uri="{BB962C8B-B14F-4D97-AF65-F5344CB8AC3E}">
        <p14:creationId xmlns:p14="http://schemas.microsoft.com/office/powerpoint/2010/main" val="41790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988-9751-83C7-94E4-1A9B9C87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E08-2539-335E-23E4-14FBC52D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has been made available by Motivate International Inc. under this </a:t>
            </a:r>
            <a:r>
              <a:rPr lang="en-US" dirty="0">
                <a:hlinkClick r:id="rId2"/>
              </a:rPr>
              <a:t>license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https://ride.divvybikes.com/data-license-agreement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is complete, original, and open source, directly from the company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https://divvy-tripdata.s3.amazonaws.com/index.html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months of data from 12/2021 - 11/2022 (last updated on Dec 8th 2021, 02:19:04 pm) has been analyzed.</a:t>
            </a:r>
          </a:p>
        </p:txBody>
      </p:sp>
    </p:spTree>
    <p:extLst>
      <p:ext uri="{BB962C8B-B14F-4D97-AF65-F5344CB8AC3E}">
        <p14:creationId xmlns:p14="http://schemas.microsoft.com/office/powerpoint/2010/main" val="4385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BE05-DBE8-8863-481A-0DFC6DA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9AD9-75F5-23BD-6915-439738EF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of December 2022, </a:t>
            </a:r>
            <a:r>
              <a:rPr lang="en-US" dirty="0" err="1"/>
              <a:t>Cyclistic</a:t>
            </a:r>
            <a:r>
              <a:rPr lang="en-US" dirty="0"/>
              <a:t> offers the following usage options in Chicago, IL:</a:t>
            </a:r>
          </a:p>
          <a:p>
            <a:r>
              <a:rPr lang="en-US" dirty="0"/>
              <a:t>$3.30/trip for a single 30 minute ride (casual rider)</a:t>
            </a:r>
          </a:p>
          <a:p>
            <a:r>
              <a:rPr lang="en-US" dirty="0">
                <a:latin typeface="Garamond" panose="02020404030301010803" pitchFamily="18" charset="0"/>
              </a:rPr>
              <a:t>$15/day for u</a:t>
            </a:r>
            <a:r>
              <a:rPr lang="en-US" i="0" dirty="0">
                <a:effectLst/>
                <a:latin typeface="Garamond" panose="02020404030301010803" pitchFamily="18" charset="0"/>
              </a:rPr>
              <a:t>nlimited 3-hour rides in a 24-hour period</a:t>
            </a:r>
            <a:r>
              <a:rPr lang="en-US" dirty="0">
                <a:latin typeface="Garamond" panose="02020404030301010803" pitchFamily="18" charset="0"/>
              </a:rPr>
              <a:t> (casual rider)</a:t>
            </a:r>
          </a:p>
          <a:p>
            <a:r>
              <a:rPr lang="en-US" dirty="0"/>
              <a:t>$9/month for annual membership of unlimited 45 minute rides (member rider)</a:t>
            </a:r>
          </a:p>
        </p:txBody>
      </p:sp>
    </p:spTree>
    <p:extLst>
      <p:ext uri="{BB962C8B-B14F-4D97-AF65-F5344CB8AC3E}">
        <p14:creationId xmlns:p14="http://schemas.microsoft.com/office/powerpoint/2010/main" val="25298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980-2CF8-031D-40F9-EF86F381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FEC7-565F-24F2-4CA7-B3902882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Studio Desktop was used to process the data and Power BI was used to visualize the data for presentation</a:t>
            </a:r>
          </a:p>
          <a:p>
            <a:r>
              <a:rPr lang="en-US" dirty="0"/>
              <a:t>Incomplete and irrelevant data was removed</a:t>
            </a:r>
          </a:p>
          <a:p>
            <a:pPr lvl="1"/>
            <a:r>
              <a:rPr lang="en-US" dirty="0"/>
              <a:t>Trips missing a station name</a:t>
            </a:r>
          </a:p>
          <a:p>
            <a:pPr lvl="1"/>
            <a:r>
              <a:rPr lang="en-US" dirty="0"/>
              <a:t>Test rides </a:t>
            </a:r>
          </a:p>
          <a:p>
            <a:pPr lvl="1"/>
            <a:r>
              <a:rPr lang="en-US" dirty="0"/>
              <a:t>Rides less than 60 seconds and more than 12 hours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full data cleaning process has been documented in “</a:t>
            </a:r>
            <a:r>
              <a:rPr lang="en-US" dirty="0" err="1">
                <a:hlinkClick r:id="rId2" action="ppaction://hlinksldjump"/>
              </a:rPr>
              <a:t>clean_and_analyze_data</a:t>
            </a:r>
            <a:r>
              <a:rPr lang="en-US" dirty="0"/>
              <a:t>” (see appendix)</a:t>
            </a:r>
          </a:p>
          <a:p>
            <a:r>
              <a:rPr lang="en-US" dirty="0"/>
              <a:t>The 6 Data Analysis steps have been included in the appendix</a:t>
            </a:r>
          </a:p>
          <a:p>
            <a:pPr lvl="1"/>
            <a:r>
              <a:rPr lang="en-US" sz="1400" dirty="0">
                <a:hlinkClick r:id="rId3" action="ppaction://hlinkfile"/>
              </a:rPr>
              <a:t>Ask</a:t>
            </a:r>
            <a:r>
              <a:rPr lang="en-US" sz="1400" dirty="0"/>
              <a:t>, </a:t>
            </a:r>
            <a:r>
              <a:rPr lang="en-US" sz="1400" dirty="0">
                <a:hlinkClick r:id="rId4" action="ppaction://hlinkfile"/>
              </a:rPr>
              <a:t>Prepare</a:t>
            </a:r>
            <a:r>
              <a:rPr lang="en-US" sz="1400" dirty="0"/>
              <a:t>, </a:t>
            </a:r>
            <a:r>
              <a:rPr lang="en-US" sz="1400" dirty="0">
                <a:hlinkClick r:id="rId5" action="ppaction://hlinkfile"/>
              </a:rPr>
              <a:t>Process</a:t>
            </a:r>
            <a:r>
              <a:rPr lang="en-US" sz="1400" dirty="0"/>
              <a:t>, </a:t>
            </a:r>
            <a:r>
              <a:rPr lang="en-US" sz="1400" dirty="0">
                <a:hlinkClick r:id="rId6" action="ppaction://hlinkfile"/>
              </a:rPr>
              <a:t>Analyze</a:t>
            </a:r>
            <a:r>
              <a:rPr lang="en-US" sz="1400" dirty="0"/>
              <a:t>, </a:t>
            </a:r>
            <a:r>
              <a:rPr lang="en-US" sz="1400" dirty="0">
                <a:hlinkClick r:id="rId7" action="ppaction://hlinkfile"/>
              </a:rPr>
              <a:t>Share</a:t>
            </a:r>
            <a:r>
              <a:rPr lang="en-US" sz="1400" dirty="0"/>
              <a:t>, </a:t>
            </a:r>
            <a:r>
              <a:rPr lang="en-US" sz="1400" dirty="0">
                <a:hlinkClick r:id="rId8" action="ppaction://hlinkfile"/>
              </a:rPr>
              <a:t>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7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4,332,097 total rides were taken between 12/2021 - 11/2022</a:t>
            </a:r>
          </a:p>
          <a:p>
            <a:r>
              <a:rPr lang="en-US" dirty="0"/>
              <a:t>Members took 60% of all rides</a:t>
            </a:r>
          </a:p>
          <a:p>
            <a:r>
              <a:rPr lang="en-US" dirty="0"/>
              <a:t>Between 80,000 – 630,000 rides were taken monthly, with summer months being the most popular (May – September)</a:t>
            </a:r>
          </a:p>
          <a:p>
            <a:r>
              <a:rPr lang="en-US" dirty="0"/>
              <a:t>Wednesday is the most popular day for members and Saturday is the most popular day for casual riders</a:t>
            </a:r>
          </a:p>
          <a:p>
            <a:r>
              <a:rPr lang="en-US" dirty="0"/>
              <a:t>Saturday is the most popular day overall (16.1% of all rides taken) and Monday is the least popular day overall (13.4% of all rides taken)</a:t>
            </a:r>
          </a:p>
          <a:p>
            <a:r>
              <a:rPr lang="en-US" dirty="0"/>
              <a:t>Casual riders take longer rides by time (23.3 min avg ride), members take shorter rides (12.5 min avg ride) and are more consistent users</a:t>
            </a:r>
          </a:p>
        </p:txBody>
      </p:sp>
    </p:spTree>
    <p:extLst>
      <p:ext uri="{BB962C8B-B14F-4D97-AF65-F5344CB8AC3E}">
        <p14:creationId xmlns:p14="http://schemas.microsoft.com/office/powerpoint/2010/main" val="19073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BI, Rider Summary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100 start stations are represented in the tree map</a:t>
            </a:r>
          </a:p>
          <a:p>
            <a:pPr lvl="1"/>
            <a:r>
              <a:rPr lang="en-US" dirty="0"/>
              <a:t>Streeter Dr and Grand Ave was the most popular station for casual riders (54,575 trips), which is close to the lakefront and Navy Pier</a:t>
            </a:r>
          </a:p>
          <a:p>
            <a:pPr lvl="1"/>
            <a:r>
              <a:rPr lang="en-US" dirty="0"/>
              <a:t>Kingsbury St and Kinzie St was the most popular station for members (23,581 trips), which is close to downtown offices/buildings</a:t>
            </a:r>
          </a:p>
          <a:p>
            <a:r>
              <a:rPr lang="en-US" dirty="0"/>
              <a:t>The heatmap shows the location of the stations when clicked on in the tree map (viewable via Power BI with an account)</a:t>
            </a:r>
          </a:p>
          <a:p>
            <a:r>
              <a:rPr lang="en-US" dirty="0"/>
              <a:t>Member riders do not use docked bikes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7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2c16c187-5738-46da-817f-95923c96af52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aW2/bNhT+K4Ze+mIMpG6U8ta4KTos3YqkyzAMRXBEHtlsZMmg5LRu4P++Q8p24sROvBhxnKxv4v071++Q9pWndD0qYPI7DNE78A6r6mII5qLDva5XLvehSCIWyVCkAfNlBDIIBM2qRo2uyto7uPIaMH1sznQ9hsJuSJ3/fOl6UBSfoG9bORQ1dr0RmroqodA/sJ1MQ40Z47Tr4fdRURmwW5420KDd9pKmU5ug8F8COhFkoy/xFGXT9p7gqDLNvN316vbLQVoeo45cFw3tZz+zydH3kSGMV3NR37vBPA2lFOBnKg0kyliyNKVtm8nIzukRqn5ltITCc3gN1vVs815VjIfu62ip/7QaG4knmLuhstHNhHYivZwraMCbkuCfTEVqcf2H+gI7n+1pdmBQfesZpEOVd8CnX6jn0umsV5UN6HIuSxjHIZc+Y6GIUpUkUuYbikuLAuDcj7OQYywiIbPkWty36hJKSYc/jax/1mjWydq9BdQP/FCyMOCBQCUE5wr4Oru0clsIZ3Pv8bvee1MNnQJm7g408y7ErucAHbApOe9fAzTo1pDClZ670a+3JK9nUzbQSdtwp9+jDDr6DIqxiyHa+ViTOCSZFch20+w3EqwfvHGT10wZ4jBD46Z8mU6d9zyDFXcWOQom51V+/g3x4g4SdgPJWqf+iKRTg9viaNXeMVrZ2HtOJK2PbIXkbb9vsA9zzz/agd3ej8tZwo4eB9noZjDERkvbOsa82Q9BTnR/4KCcSlqiji7bcD3aM307dJa7beMPWgRNRbk0uGsLm1BqXfaLGZE7unZfbQr1pMPbG4BpbK2QfSUmtmxE6ypDPnk4cYnznTZziqY0vV/6sKm4LTloxdcbtcUsn002T/3/EYhN2V2PJ1Hgq9yPo4yxgPtS8dBudq/ewcE8HDeNK4luKN5u6XORMJ9nyo9iKhnSFP1o0+IIGIIIWYAYYSRRRPFaEt5PqvmgyaGNHEyO8RJXxN9i/O7QHMcZGN3WqDMuf4RMsxJksZW3JGZNtTRJdQ6Nm3wDk/eOZOtcd9jhmSTeR6oJB4/L8q9YK38jmJ/lwAsqB5Zj/N5i4EECKuiKtBX9vOLAmKcLa/b/qQpmuWEzjn/Felgwx6uWcmbttq5iSaAUZFJyIRSmmeCYblgEgeBZEspEZrFK8jyN4lBs8GSyOzpZQpslecZDybmQgVAJl0Hg7w7tQ5TzYAYf6e0S+BNpfepuR1GgWKjiPM45DxnjHBO5oRPFfhJlPPIVZ8CUnyqIV7+7PfVbVq8ajijK6tut33RJFgq7iwv0ls9bJ6S6zmc9xI4uOx91OW6wdYjFtXjFExb32bHV9tM9Xq2F9bNc3Dp2ZTGuyaSoetu/AzxZHO/uer/G1Vo+SjKhZERZgNI0SMzSMMP1qWQPLtz7cl1Y0uoHWlrfujewZ/bcPdHBLj196acM596QJDzlwCDnUoVMpQH399y9H3SSutCSmPmmW1B+MX0Xt+40K8uoPU1jO14pN4xO1NU/2xxCreWbOe1N15ht8fvQ0xktZBgznoYcEEWYhVEs4EGjPTcrvSimfmHPKcNx0egTWgNGPTOR33aDNlJS4IGAFIRMEDMlWJqEj/fYXWfum+XntaH4fZ615ynyJfPoWms8J5O6vLyKb6pxU4+ocPwEJa7gHfIMKJW12r3c4/6is2Ce6fRfE8dbsyIkAAA=&quot;"/>
    <we:property name="creatorSessionId" value="&quot;ffc82c73-ea2c-42ec-bd26-daf6ea35551b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aW0/jOBT+K1VeeKlWce7hDTqgWQHDCGZZrVYIndgnrYc0qRyXmS7qf99jJwUKFLpUlMLOW3z/zvU7dnvtCFmPCph8gSE6285uVV0OQV12mNN1yrbv+PjgaOfk4OLLztEedVcjLauydravHQ2qj/pM1mMozA7U+fd514Gi+Ap908qhqLHrjFDVVQmF/AebyTSk1RinXQd/jopKgdnyVINGs+0VTac2nc1+8+lE4Fpe4Sly3fSe4KhSetbuOnXzZSHNj1FHLgtN+5nPbLL3c6QI4/VMtn07mKcB5zF4mUh9jjzibprStnoyMnN6hKpfKcmhcCxehXXdbt6rivHQfu3N9Z9WY8XxBHM7VGqpJ7QT6eVCgAZnSoJ/VRWpxfbvykvsfDOnmYFB9aOnkA4VzjabnlPPldVZryo1yHImSxBFAeOe6wZxmIok4TxfUlxa5ANjXpQFDKM4jHmW3Iq7I66g5HT468j6R41qkazde0A93wu4G/jMj1HEMWMC2CK7NHIbCGcz7/G6zr6qhlYBrX8DzXwIsetYQNvulJz3zwEqtGtI4ULO3Oj3e5LX7ZQldNI07OlPKIOOPoNibGOIdj6UJA5JZgQy3TR7i4Pxgy07ecGUIQ4zVHbK+XRqvecNrLi2yBEwuajyix+Ilw+QuHeQLHTqIySdKlwVR6P2jpLCxN5bIml8ZCUkO/2+wj7MPH9vDXbbH5dtwg5fBllJPRiilty0DjHXmyHIiewPLJRTTkvE3lUTrnsbpm+LznC3aRzTItAV5VL/oS1MQqll2S9aIrd0bb+aFOpwi7c3AKVNrZB9JyY2bETrKkU+uTuxifOTVDOKpjS9WfowqbgpOWjF9zu1RZvPJsun/v8IxKTsrsOS0PdE7kVh5ro+87hggdnsSb2Dhbk71tqWRHcUb7b0WJy4HsuEF0ZUMqQpeuGyxRG4CHHg+oghhhzjMFpIwptJNZ8lObTig8khXuEj8Xcz/nBohuMMlGxq1JbLXyBTW4LcbOXMiVlTLU1SXYC2k+9gcj6RbJ3bDjPcSuIcUU04eFmW/8Ba+QtB/SoH3lE5MB/jTxYDzxJQQVeklejnAwfGLF0Ys/9PVdDmhuU4/gPr4YY5PrSUrbWbuspNfCEg45zFscA0ixmmSxZBELMsCXjCs0gkeZ6GURAv8WSyPjqZQ5slecYCzljM/VgkjPu+tz60z1HOsxl8JFdL4K+k9am9HYW+cAMR5VHOWOC6jGHCl3SiyEvCjIWeYC64wksFRI+/u732W1avGo4oyur7rQNZkoWC7s0FesXnrRNSXeebHGJHlp0jWY41Ng5xcy1+5AmLee6h0fbrPV4thPWrXFw5dnkxrsmkKHqrvwO8Whyv73q/wNUaPkqyWPCQsgClaeCYpUGGi1PJBly4N+W6MKfVz7S0vndvcN/YczdEB+v09LmfMqx7Q5KwlIELOeMicEXqM2/D3ftZJ6kLyYmZ77oF5RfVt3FrTzOyjJrTJDbjlbDDaEV9/GebXagl35rR3nSB2W5+H3o9owUuRi5LAwaIcZAFYRTDs0Z7a1Z6V0z9zp5ThuNCyxNaA0q8MZHfd4MmUlJgfgwpxDxBzETspknwco9dd+a+W37eGoo95VkbniLfM48utMZbMqnNy4/xTTXW9YgKx69Q4iO8Q54BpTBWe5J7zP9w7JOgMaPMiue4aja/Bfcv0fsdk0IkAAA=&quot;"/>
    <we:property name="isFiltersActionButtonVisible" value="true"/>
    <we:property name="isFooterCollapsed" value="false"/>
    <we:property name="pageDisplayName" value="&quot;Rider Summary&quot;"/>
    <we:property name="pageName" value="&quot;ReportSection&quot;"/>
    <we:property name="reportEmbeddedTime" value="&quot;2023-01-06T03:03:00.392Z&quot;"/>
    <we:property name="reportName" value="&quot;cyclistic_visuals&quot;"/>
    <we:property name="reportState" value="&quot;CONNECTED&quot;"/>
    <we:property name="reportUrl" value="&quot;/groups/me/reports/bfcc4129-2a52-4557-aaad-03f697a8905d/ReportSection?bookmarkGuid=ab3b29e6-1ef2-491d-99a1-9bfc2d172b7e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376b613-3d80-426b-8845-5a073d9420ef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91XW0/cOhD+K8jP0VHuiXkre6APpRWClj5UCPkyDi7ZOHIcyhbtf+/YWdouWw5oDy1t92EVjyfjb765OTdE6qFv2eINmwPZJXvGXM6ZvdxJSES6dZmMS1VmaZpwkWQMUuBliVqmd9p0A9m9IY7ZBtypHkbWeoMo/ECUSgtVJRlnaV6kFQiVADmLCGvbI9Z4HcXaASLSgx1Mx1r9GSYTuOXsCMuIwHXfGsv8QSeOOfCHXaE6rhFg8k+GOJhw+gpOQLhJegy9sW61FqJOZA55SWmdl1WZ8ozjO8O0G8A/rO8PDcBmpnNMdwjAy0SeZWnO6wpqQUtRlRlPvVzp1q1U+GL/urfIBnK06D2pL+QV6wRIEpyzMEy+3JDXwIbRBg/31zZOzGgFHIMKW53TboF2kMVzyRwjS6TpyBokMcjnMOdgd6yWHoLfvDCfZhaQPEl242X0y5AI5il7DJIZihpjtWDtBpiZacd593+x7OlL2HnrT9vEcYaSQXdNu8q+b+F+O8ET7ThgQEFOWGYXzDqf//wj5owPMxowFr3cW4RI/6vtbTKm0R3YPynKy7PbOkClj98l94raCdjTc3m29Js/rPR7C2HVXQ7CJqWiiKEuaMkLKlVNRUaR280UnWx5U6e39Y/kHlgzD0ZXbYyh5qYDEZkiGXua3l+A5z/Q0UntvubZvGdWD3dXr3SHWZJE5BCUe3wEp0VA9GCBHuvmIpg+1OjilICnrB3960Ucx4c+wMuQp8/VMtZiVlV1mWYFjgOR1AXLJYvzvztmm63suWP2iOa6FjPgdQI0rxSVwCtKyxhLNPp1DXjAK4I7x38fu/MAbavZ9KJpLDTsNgP2fwLUdwMWw9dZcTB2q15ebDE6nAWYs/6Zp8XdZLl3Wry0ZuyfcFT8MOrTzChpqhIFdSmSpFC1rCoVLk//TSdcO26u1+n01iCRVNGioJlUeFNN6yKXD1pjwfG90Tn0bcNkmdGYq4JCGcd4sxOcFmL7291T8tkyt13xPCmIrvnjKjj7XQGvX0+/AU63aDkb7Sb8vpfgwMfPNf9gRjf0TMAR66bx2k+YNAQ95IF1EuTq2d4z7/y3GglnIBDNW3ik/tQKll8AwpihYYsOAAA=&quot;"/>
    <we:property name="creatorSessionId" value="&quot;d77f890b-972c-40bf-b7b6-7b3044c712a0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91XS1PcOBD+K5TOrpTftrjBBPYAJBRk2UOKomSpZRQ8lkuWWWap+e9pySZhmBCoCYTdncOU1Wq3vv76Jd8SofquYYsPbA5km+xqfTVn5morIgFpJ9nHjwdHOycHFx92jvZQrDurdNuT7VtimanBnql+YI2zgMLP5wFhTXPMareSrOkhIB2YXresUf/AqIxb1gywDAjcdI02zJk8tcyCM3uN6rjGs6N3CZ7IuFXXcArcjtIT6LSx05rzMhIppDmlZZoXeVwlFb7Tj7se5tP67lAPbKZby1SLAJyMp0kSp1VZQMlpzos8qWInl6qxk0q12LvpDPqNbCw6x9eOuGYtB0G8cwb60ZdbcgSsH4z3cG9l41QPhsMJSL/VWmUXaAdZvBDMMrJEmo6NRhK9fA7zCsyWUcJBcJuX+u+ZASRPkO1wGfw2JJw5yp6DZIaiWhvFWbMGZqabYd7+KpZddQVbn9xp6zjOUdKrtm6m7Pse7k8jPN4MPQYUxIhldsmMdZlefcGccWFGA9qgl7sLH+n3ytwlYxw8gP1KUV6e39UBKn25l9wTtSOwl+fyfOk2pYwzWURJxeI0iwvgMoLHC2FqHPt+k1KehVBmNK8yKmRJeUKR2/UUHW05U2d39Y/k7hs990anDsVQc92BgIyRDB1Nf12C49/T0Qplv+XZvGNG9Q9XB6rFLIkCcgjSPj+C48IjerJAT1R96U0fKnRxTMAz1gzu9SwMw0MX4KXP07dqGSsxK4oyj5MsqjiPyoylgoXp/ztm663srWP2jOa6EjOoyghoWkgqoCoozUMs0eD3NeAeLwP2Av9d7C48tI1m005dG6jZXQbsvQLUP3sshm+zYn9op16ebTA6rAGYs+6Np8XDZHl0Wvxh9NC94Kj4YdTHmZHTWEYSypxHUSZLURTSX55+Tifc2ErfrNLprEEkqKRZRhMhkziOyywVT1pj3vHdwVr0bc1kntCwkhmFPAzxZscrmvHNb3cvyWfD7GbF86Ig2vo/V8HJvxXw6vX0O+B4g5az1m78774EBz5+mLkHPdi+YxyOWTuO127EpMDrIQ+sFSCmZ/PIvHPfasSfgUBU1cAz9cdWsPwKlOOxvGYOAAA=&quot;"/>
    <we:property name="isFiltersActionButtonVisible" value="true"/>
    <we:property name="pageDisplayName" value="&quot;Heatmap for Stations&quot;"/>
    <we:property name="pageName" value="&quot;ReportSectioncc81d4e4699846762b3b&quot;"/>
    <we:property name="reportEmbeddedTime" value="&quot;2023-01-06T03:04:46.656Z&quot;"/>
    <we:property name="reportName" value="&quot;cyclistic_visuals&quot;"/>
    <we:property name="reportState" value="&quot;CONNECTED&quot;"/>
    <we:property name="reportUrl" value="&quot;/groups/me/reports/bfcc4129-2a52-4557-aaad-03f697a8905d/ReportSectioncc81d4e4699846762b3b?bookmarkGuid=ae9f6067-6c1f-4db8-b978-28214707fee5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cc65043-3150-4a46-95ea-dca86b73b187}">
  <we:reference id="WA200003233" version="2.0.0.3" store="en-US" storeType="OMEX"/>
  <we:alternateReferences/>
  <we:properties>
    <we:property name="Microsoft.Office.CampaignId" value="&quot;none&quot;"/>
    <we:property name="creatorTenantId" value="&quot;dd9514d9-0843-4d4f-8158-06bf09d7ea7c&quot;"/>
    <we:property name="reportUrl" value="&quot;/groups/me/reports/bfcc4129-2a52-4557-aaad-03f697a8905d/ReportSection49526fade66a8c7d9c74?bookmarkGuid=75d02ddd-dc14-4ddf-90e5-7498acb717d3&amp;bookmarkUsage=1&amp;ctid=dd9514d9-0843-4d4f-8158-06bf09d7ea7c&amp;fromEntryPoint=export&quot;"/>
    <we:property name="reportState" value="&quot;CONNECTED&quot;"/>
    <we:property name="reportEmbeddedTime" value="&quot;2023-01-06T03:05:40.778Z&quot;"/>
    <we:property name="creatorSessionId" value="&quot;590c398b-d87b-4618-86a2-a7aeed21fcfa&quot;"/>
    <we:property name="creatorUserId" value="&quot;1003200263095812&quot;"/>
    <we:property name="reportName" value="&quot;cyclistic_visuals&quot;"/>
    <we:property name="isFiltersActionButtonVisible" value="true"/>
    <we:property name="initialState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datasetId" value="&quot;58997467-0a43-4ab4-8c13-2a753154e2b9&quot;"/>
    <we:property name="pageName" value="&quot;ReportSection49526fade66a8c7d9c74&quot;"/>
    <we:property name="pageDisplayName" value="&quot;Top 10 Station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30c8d670-1ca4-4e4c-886e-f9c2b554066d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81VTW/bMAz9K4POwSDHqePk1gXpaRiCZuhlKAJaoj2tsmTIctY0yH8fJRvo+pUVxVrEF0uPhN4jzSfvmVRto2H3DWpkc/bF2psa3M2nhI2YeYgVmArBZS4lJDOeZPwsHVOWbbyypmXzPfPgKvRXqu1AhwMJ/ME4wiw7g3HCU14mRcELkbPrEQOtV1CFnBJ0iyPWoGutAa3usD+CQt51eBgxvG20dRCI1h48BrItpdOeBCafU9IBwqstrlH4Hr3Exjo/7HMh5ARQ8iwZ8zwvxCwLFbZ9NIr/d34gjcIW1nhQhgQE7NkCCS+V9kNKsVveNo66QT3aNaGp53ILRqBksTiHbV/Lni2s7uq4Wj7A17ZzAi+xjCHjld/RMTU0m62626CR7ECNWjlLbYwhgjYafIR/2t8Lh9Q4yeb8MPpoFaZ6m4rzqnJYgR+2y/eT2PrIsokjH+IXnRkGKT1h6aarvVNN+0gyfyr5mpBWmUoP3rof5u99JcQSzFz8IgOEmT2EM7IUyhSBp8UkLaWcphmfvjzaw31xEYOTfIwZTjldGmmZlSCzGSeCoW8L0lVZpwQp+T+zR1/Q+cf9ieDTj/t3a5L3s8MRSR9szGNKTsicz8p8/YyfkOgXBu/orfIWi0aX3iOsRvoDh4XtfNuAwBUYjOZsenEKYx51BYwMvHHtwvurItv2tFegu8AYfr8scpAQVWh8Zf6BiqHnD2NBtj5eCAAA&quot;"/>
    <we:property name="creatorSessionId" value="&quot;04458aa9-0af9-4348-8790-4f1e12723301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81VTW/bMAz9K4POwSDHmfNxy4L00rUNkqGXoTBom/a0ypIgy1nTIP99lGygW7tmRbEWySXSI8H3SPPZe1aIxkjYXUKNbMY+a31bg739ELEBUz12dXV+MV+fp5fziyXB2jihVcNme+bAVuiuRdOC9BUI/HYzYCDlCip/K0E2OGAGbaMVSHGPXTKFnG3xMGB4Z6S24EtuHDj0ZbeUTnfijj7GxAi5E1vcYO46dI1GW9ffJ3lejAALnkRDPplk+TTx4psuGmT+O9+TBmELrRwIRQI8xhGmyScYRjzmZZRlPMsnHi+FdH1KtlveGUt90zR2xs9rXmxB5Viw0JzFputlzxZatnU4Lf/AN7q1Oa6xDCHlhNtRmRpMuhX3KaqCHWhQK6tpjCFEUCrBBfi7/rmwSIMr2IwfBu+tQlWvUzGvKosVuP66fDuJjQssadhmHz9rVb9I8QlLV23trDDNI8n8qeQbQhqhKtl762GZv3adEIu3bfaDDOB39uBrJDGUMQKPs1FcFsU4Tvj4+dXuXwVnITiaDDHBMcc4j8ukhCKZciLo57YgXZW2Iicl/2f36Ala93g+AXz6cH8fTfR2djgi6Z2NeUzJCZnzrzJfvuMnJPqZxTv6VnmNRYNLHxBWI31r/UG3rjGQ4woUBnOaTpzAkEdTAVV43nC2/v+LINt2tNcgW8/oP78scJAQkUl8Yf6BmqHfLzAvIBM5CAAA&quot;"/>
    <we:property name="isFiltersActionButtonVisible" value="true"/>
    <we:property name="pageDisplayName" value="&quot;Stations Map&quot;"/>
    <we:property name="pageName" value="&quot;ReportSection8ccd4aed0612088bc961&quot;"/>
    <we:property name="reportEmbeddedTime" value="&quot;2023-01-06T03:06:11.513Z&quot;"/>
    <we:property name="reportName" value="&quot;cyclistic_visuals&quot;"/>
    <we:property name="reportState" value="&quot;CONNECTED&quot;"/>
    <we:property name="reportUrl" value="&quot;/groups/me/reports/bfcc4129-2a52-4557-aaad-03f697a8905d/ReportSection8ccd4aed0612088bc961?bookmarkGuid=a05e3e37-365d-4e89-b61e-9a503aea5dbf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bfb87984-fa77-4f16-95a8-cbd2f232cb38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Y32/aQAz+V1Ce0ZQQSEjfWsq0h3WroOvLhCbnzglXQi66XFhZxf8+34W2K+1aWn4UaXvDPsf2ff5sJ9w4XJRFBvMvMEXnyDmRcjIFNWl4TtPJH+oSDt0w6bKO5/KYRX4cQoesZKGFzEvn6MbRoFLUl6KsIDMOSfl91HQgy84hNVICWYlNp0BVyhwy8QtrYzrSqsJF08HrIpMKjMuhBo3G7YzMSaZUvA8+RQSmxQyHyHStHWAhlV7KfoTddoRhHMcutBj4AEDPlPWpTfNlexPUJtaTuQaRUwJG1+bgt6IwRg+ShAeBmwSe0ZciT7PlVe6fvZgXBr6SgdaoemNQ2sAVX1Fg426xoPt6LGizwHN9N2i5IcYMPG5cJCLTy6jxvH9dKIKSAK5d9giYVCrBKJyFTGFZI3Tj9GRWTe2v/gP9UFaK4QATe5RroefkiUrzg4MGx+RyriRVxuov5KlVjeXPnkIKR0m5i+ZdBsd8Bjkj7Wr4M4SyUrhp/ClOY1QNJbgB4XEmI9I8i3pGRSMCsQnyGpGenMbyiSKQoCjIydwCfCrULa285soNtonsYnRLYzq6+oOby9LW2Wwz4sjSLXCDdjsMMfBanpuEbhDG/+l25DAw1NmAbiyrSgLwjmz/Os9YEnWTuBMGMY8S7rVcn3bFSzz7a5WPldDjKWrBjPQZE73TUTMQ6dhGGDKy4v1ZXfD+fgadDWoWpxG+kh1oSTD5q6z01umPnSL3uGv2idzj6FtFbjs9cQrzg96jhzNi1yFzmipMQS/FXUzNbyWhZWe6OfhY5csh3Xlbwk9233tfY60mfe8k1+3ldXbzq1dya3Ul76gb97md60lUb+coCaDVjTHyEx+CLn3/+OwA3gJPxATvCfHqbttOEmf0xTc+2Pk0IOo0LsQUGyJvfKJHy5Xmcd/QIEC2G7XHgVx8n+10S5O6oRC414kwiHze5hGL0U0O4bNqw4baQ1kfZvjsvn2RxoXAQ2fxM9e1TDLa+9xpX6jULh1Z6bIAhueQo71HUfsUaO2obJBz5Mvfyr5tCGJejdIlZJUByPzF5tgoNtZvMBG9H/wTAAA=&quot;"/>
    <we:property name="creatorSessionId" value="&quot;54185994-412b-466d-b3a7-becc92374b13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Y32/aQAz+V1Ce0ZQQCKRvlDJN6mgr6Poyocq5OOFKyEWXCxur+N/nu6TtSruWlh9F2t6wz7F9nz/bCbdWyPMsgcUZzNA6so6FmM5ATmuOVbfSSnd+fjroDk+vz7qDPqlFprhIc+vo1lIgY1RXPC8g0R5I+X1ctyBJLiDWUgRJjnUrQ5mLFBL+C0tjOlKywGXdwp9ZIiRolyMFCrXbOZmTTLGdTy5FBKb4HEfIVKkdYiakqmTXx07Tx3YQBDY0GLgAQM/k5alJ83V7HdQk1hOpAp5SAlrXDMFt+O0AHYii0PPsyHO0PudpnFRXeXj2cpFpvHIGSqHsTUAqDVdwQ4G1u+WS7uswr8k8x3Ztr2G3MWDghNpFxBNVRQ0W/Z+ZJCgJ4NJlj4CJheSMwhnIJOYlQrdWTyTFzPzqP9KPRCEZDjEyR6niakGeqDTXISiwdC4XUlBljP5SnBjVRPzoSaRwlJS9rN9n0A3nkDLSroYfIOSFxE3jz3AWoKxJHmoQnmYyJs2LqCdUNCIQm2JYItITs0A8UwQSJAU5XhiAT7i8o5VTX7nBNpFdju9oTEc3f3CzKm2ZzTYjjg3dPNtrNttt9JyGY0dt22sH/+l2ZDHQ1NmAbiwpcgLwnmz/Os9Y5HeioNX2gtCPQqdhu9B6lWd/rXJXcjWZoeJMS18xUjsdNUMeT0yEESOrsD8vC97fz6AzQfXi1MI52YESBJO7ykpnnf7YKXJPu2afyD2NvlXkttMTJ7A46D16OCN2HTLHscQYVCXuYmp+ywktM9P1wecirYZ0630JP9t9H32NtZr0o5Nct5fX2c1vXsmN1ZW8o27c53YuJ1G5nf3Ig0YnQN+NXPA69P3jsgN4CzzmU3wgxJu7bTtJDOiLb3Kw82lI1Kld8hnWeFr7Qo/mK81jv6NBgGw3ao8Dufg+2+mOJmVDIYROy0fPd8Nm6LMA7egQPqs2bKg9lPVxhi/u21dpnHE8dBa/cF3DJK19yJ32hYzN0hGFyjNgeAEpmntkpU+Oxo7KBmmIYfVbmrcNTswrUbqCpNAA6b/YLBODcONBgmvaV7n9BoVKyREdFAAA&quot;"/>
    <we:property name="isFiltersActionButtonVisible" value="true"/>
    <we:property name="pageDisplayName" value="&quot;ToD, Day of Month, Ride Length&quot;"/>
    <we:property name="pageName" value="&quot;ReportSection39e849e7bbb0a2ca3aaa&quot;"/>
    <we:property name="reportEmbeddedTime" value="&quot;2023-01-06T03:06:59.170Z&quot;"/>
    <we:property name="reportName" value="&quot;cyclistic_visuals&quot;"/>
    <we:property name="reportState" value="&quot;CONNECTED&quot;"/>
    <we:property name="reportUrl" value="&quot;/groups/me/reports/bfcc4129-2a52-4557-aaad-03f697a8905d/ReportSection39e849e7bbb0a2ca3aaa?bookmarkGuid=86e22ca6-3ba3-4d83-8312-42e1d878cd0c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7111</TotalTime>
  <Words>6234</Words>
  <Application>Microsoft Office PowerPoint</Application>
  <PresentationFormat>Widescreen</PresentationFormat>
  <Paragraphs>686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Garamond</vt:lpstr>
      <vt:lpstr>Segoe UI</vt:lpstr>
      <vt:lpstr>Segoe UI Light</vt:lpstr>
      <vt:lpstr>Segoe UI Semibold</vt:lpstr>
      <vt:lpstr>Times New Roman</vt:lpstr>
      <vt:lpstr>Retrospect</vt:lpstr>
      <vt:lpstr>Google Data Analytics Capstone Project: Cyclistic Case Study</vt:lpstr>
      <vt:lpstr>About Cyclistic</vt:lpstr>
      <vt:lpstr>Case Study Objective:</vt:lpstr>
      <vt:lpstr>Cyclistic Data</vt:lpstr>
      <vt:lpstr>Cyclistic Rider Options</vt:lpstr>
      <vt:lpstr>Data cleaning and transformation</vt:lpstr>
      <vt:lpstr>Notable insights/findings:</vt:lpstr>
      <vt:lpstr>Microsoft Power BI, Rider Summary</vt:lpstr>
      <vt:lpstr>Notable insights/findings:</vt:lpstr>
      <vt:lpstr>Microsoft Power BI, Heatmap and Station Popularity</vt:lpstr>
      <vt:lpstr>Microsoft Power BI, Top 10 Stations</vt:lpstr>
      <vt:lpstr>Notable insights/findings:</vt:lpstr>
      <vt:lpstr>Microsoft Power BI, Stations Map</vt:lpstr>
      <vt:lpstr>Notable insights/findings:</vt:lpstr>
      <vt:lpstr>Microsoft Power BI, Time of Day/Month and Ride Length</vt:lpstr>
      <vt:lpstr>Conclusion</vt:lpstr>
      <vt:lpstr>Recommendations</vt:lpstr>
      <vt:lpstr>Appendix</vt:lpstr>
      <vt:lpstr>Relaunch the add-in</vt:lpstr>
      <vt:lpstr>clean_and_analyze_data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Jesse Richardville</cp:lastModifiedBy>
  <cp:revision>3</cp:revision>
  <dcterms:created xsi:type="dcterms:W3CDTF">2018-06-07T21:39:02Z</dcterms:created>
  <dcterms:modified xsi:type="dcterms:W3CDTF">2023-01-11T05:57:10Z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