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sldIdLst>
    <p:sldId id="262" r:id="rId5"/>
    <p:sldId id="264" r:id="rId6"/>
    <p:sldId id="265" r:id="rId7"/>
    <p:sldId id="266" r:id="rId8"/>
    <p:sldId id="263" r:id="rId9"/>
    <p:sldId id="267" r:id="rId10"/>
    <p:sldId id="270" r:id="rId11"/>
    <p:sldId id="282" r:id="rId12"/>
    <p:sldId id="277" r:id="rId13"/>
    <p:sldId id="283" r:id="rId14"/>
    <p:sldId id="285" r:id="rId15"/>
    <p:sldId id="278" r:id="rId16"/>
    <p:sldId id="286" r:id="rId17"/>
    <p:sldId id="279" r:id="rId18"/>
    <p:sldId id="287" r:id="rId19"/>
    <p:sldId id="280" r:id="rId20"/>
    <p:sldId id="281" r:id="rId21"/>
    <p:sldId id="268" r:id="rId22"/>
    <p:sldId id="269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244FAB3E-F8EA-43CF-BAAB-A77D1023C503}">
          <p14:sldIdLst>
            <p14:sldId id="262"/>
            <p14:sldId id="264"/>
            <p14:sldId id="265"/>
            <p14:sldId id="266"/>
            <p14:sldId id="263"/>
            <p14:sldId id="267"/>
            <p14:sldId id="270"/>
            <p14:sldId id="282"/>
            <p14:sldId id="277"/>
            <p14:sldId id="283"/>
            <p14:sldId id="285"/>
            <p14:sldId id="278"/>
            <p14:sldId id="286"/>
            <p14:sldId id="279"/>
            <p14:sldId id="287"/>
            <p14:sldId id="280"/>
            <p14:sldId id="281"/>
          </p14:sldIdLst>
        </p14:section>
        <p14:section name="Appendix" id="{F0C229EA-FA48-4A04-AF85-54D8C40C5666}">
          <p14:sldIdLst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Richardville" userId="aa3fff267851e816" providerId="LiveId" clId="{202F20D4-4DC3-40EA-805B-ACF21F659EA2}"/>
    <pc:docChg chg="undo redo custSel addSld delSld modSld sldOrd addSection modSection">
      <pc:chgData name="Jesse Richardville" userId="aa3fff267851e816" providerId="LiveId" clId="{202F20D4-4DC3-40EA-805B-ACF21F659EA2}" dt="2023-01-11T16:09:42.347" v="4046" actId="14100"/>
      <pc:docMkLst>
        <pc:docMk/>
      </pc:docMkLst>
      <pc:sldChg chg="modSp del mod">
        <pc:chgData name="Jesse Richardville" userId="aa3fff267851e816" providerId="LiveId" clId="{202F20D4-4DC3-40EA-805B-ACF21F659EA2}" dt="2023-01-11T16:09:07.875" v="4039" actId="2696"/>
        <pc:sldMkLst>
          <pc:docMk/>
          <pc:sldMk cId="3211859542" sldId="256"/>
        </pc:sldMkLst>
        <pc:spChg chg="mod">
          <ac:chgData name="Jesse Richardville" userId="aa3fff267851e816" providerId="LiveId" clId="{202F20D4-4DC3-40EA-805B-ACF21F659EA2}" dt="2023-01-11T01:23:40.953" v="1915" actId="20577"/>
          <ac:spMkLst>
            <pc:docMk/>
            <pc:sldMk cId="3211859542" sldId="256"/>
            <ac:spMk id="6" creationId="{3469E413-BCF5-4E2F-BE4B-EB617C589FA5}"/>
          </ac:spMkLst>
        </pc:spChg>
      </pc:sldChg>
      <pc:sldChg chg="del">
        <pc:chgData name="Jesse Richardville" userId="aa3fff267851e816" providerId="LiveId" clId="{202F20D4-4DC3-40EA-805B-ACF21F659EA2}" dt="2023-01-11T15:59:18.973" v="4031" actId="2696"/>
        <pc:sldMkLst>
          <pc:docMk/>
          <pc:sldMk cId="2282759447" sldId="257"/>
        </pc:sldMkLst>
      </pc:sldChg>
      <pc:sldChg chg="modSp del mod">
        <pc:chgData name="Jesse Richardville" userId="aa3fff267851e816" providerId="LiveId" clId="{202F20D4-4DC3-40EA-805B-ACF21F659EA2}" dt="2023-01-11T16:03:26.057" v="4032" actId="2696"/>
        <pc:sldMkLst>
          <pc:docMk/>
          <pc:sldMk cId="674710942" sldId="258"/>
        </pc:sldMkLst>
        <pc:spChg chg="mod">
          <ac:chgData name="Jesse Richardville" userId="aa3fff267851e816" providerId="LiveId" clId="{202F20D4-4DC3-40EA-805B-ACF21F659EA2}" dt="2023-01-11T01:24:45.422" v="1956" actId="20577"/>
          <ac:spMkLst>
            <pc:docMk/>
            <pc:sldMk cId="674710942" sldId="258"/>
            <ac:spMk id="6" creationId="{3469E413-BCF5-4E2F-BE4B-EB617C589FA5}"/>
          </ac:spMkLst>
        </pc:spChg>
      </pc:sldChg>
      <pc:sldChg chg="modSp del mod">
        <pc:chgData name="Jesse Richardville" userId="aa3fff267851e816" providerId="LiveId" clId="{202F20D4-4DC3-40EA-805B-ACF21F659EA2}" dt="2023-01-11T16:03:40.041" v="4033" actId="2696"/>
        <pc:sldMkLst>
          <pc:docMk/>
          <pc:sldMk cId="2255034759" sldId="259"/>
        </pc:sldMkLst>
        <pc:spChg chg="mod">
          <ac:chgData name="Jesse Richardville" userId="aa3fff267851e816" providerId="LiveId" clId="{202F20D4-4DC3-40EA-805B-ACF21F659EA2}" dt="2023-01-11T01:26:12.707" v="1973" actId="20577"/>
          <ac:spMkLst>
            <pc:docMk/>
            <pc:sldMk cId="2255034759" sldId="259"/>
            <ac:spMk id="6" creationId="{3469E413-BCF5-4E2F-BE4B-EB617C589FA5}"/>
          </ac:spMkLst>
        </pc:spChg>
      </pc:sldChg>
      <pc:sldChg chg="modSp del mod">
        <pc:chgData name="Jesse Richardville" userId="aa3fff267851e816" providerId="LiveId" clId="{202F20D4-4DC3-40EA-805B-ACF21F659EA2}" dt="2023-01-11T16:03:47.374" v="4034" actId="2696"/>
        <pc:sldMkLst>
          <pc:docMk/>
          <pc:sldMk cId="4007247866" sldId="260"/>
        </pc:sldMkLst>
        <pc:spChg chg="mod">
          <ac:chgData name="Jesse Richardville" userId="aa3fff267851e816" providerId="LiveId" clId="{202F20D4-4DC3-40EA-805B-ACF21F659EA2}" dt="2023-01-11T01:27:20.083" v="1987" actId="20577"/>
          <ac:spMkLst>
            <pc:docMk/>
            <pc:sldMk cId="4007247866" sldId="260"/>
            <ac:spMk id="6" creationId="{3469E413-BCF5-4E2F-BE4B-EB617C589FA5}"/>
          </ac:spMkLst>
        </pc:spChg>
      </pc:sldChg>
      <pc:sldChg chg="modSp del mod">
        <pc:chgData name="Jesse Richardville" userId="aa3fff267851e816" providerId="LiveId" clId="{202F20D4-4DC3-40EA-805B-ACF21F659EA2}" dt="2023-01-11T16:03:58.294" v="4035" actId="2696"/>
        <pc:sldMkLst>
          <pc:docMk/>
          <pc:sldMk cId="841783806" sldId="261"/>
        </pc:sldMkLst>
        <pc:spChg chg="mod">
          <ac:chgData name="Jesse Richardville" userId="aa3fff267851e816" providerId="LiveId" clId="{202F20D4-4DC3-40EA-805B-ACF21F659EA2}" dt="2023-01-11T04:09:45.126" v="2389" actId="20577"/>
          <ac:spMkLst>
            <pc:docMk/>
            <pc:sldMk cId="841783806" sldId="261"/>
            <ac:spMk id="6" creationId="{3469E413-BCF5-4E2F-BE4B-EB617C589FA5}"/>
          </ac:spMkLst>
        </pc:spChg>
      </pc:sldChg>
      <pc:sldChg chg="addSp delSp modSp new mod ord">
        <pc:chgData name="Jesse Richardville" userId="aa3fff267851e816" providerId="LiveId" clId="{202F20D4-4DC3-40EA-805B-ACF21F659EA2}" dt="2023-01-11T15:35:30.618" v="4001" actId="478"/>
        <pc:sldMkLst>
          <pc:docMk/>
          <pc:sldMk cId="4177669055" sldId="262"/>
        </pc:sldMkLst>
        <pc:spChg chg="mod">
          <ac:chgData name="Jesse Richardville" userId="aa3fff267851e816" providerId="LiveId" clId="{202F20D4-4DC3-40EA-805B-ACF21F659EA2}" dt="2023-01-10T15:35:31.641" v="383" actId="255"/>
          <ac:spMkLst>
            <pc:docMk/>
            <pc:sldMk cId="4177669055" sldId="262"/>
            <ac:spMk id="2" creationId="{C8BC63EE-FC51-E6B7-6503-E5AEC8ADAAE3}"/>
          </ac:spMkLst>
        </pc:spChg>
        <pc:spChg chg="mod">
          <ac:chgData name="Jesse Richardville" userId="aa3fff267851e816" providerId="LiveId" clId="{202F20D4-4DC3-40EA-805B-ACF21F659EA2}" dt="2023-01-10T15:35:31.605" v="382" actId="121"/>
          <ac:spMkLst>
            <pc:docMk/>
            <pc:sldMk cId="4177669055" sldId="262"/>
            <ac:spMk id="3" creationId="{2DC803DE-6AA3-748A-3CF1-F53A0BFAA7C2}"/>
          </ac:spMkLst>
        </pc:spChg>
        <pc:graphicFrameChg chg="add del">
          <ac:chgData name="Jesse Richardville" userId="aa3fff267851e816" providerId="LiveId" clId="{202F20D4-4DC3-40EA-805B-ACF21F659EA2}" dt="2023-01-11T15:35:30.618" v="4001" actId="478"/>
          <ac:graphicFrameMkLst>
            <pc:docMk/>
            <pc:sldMk cId="4177669055" sldId="262"/>
            <ac:graphicFrameMk id="4" creationId="{BD2BA3CA-3243-3079-FE3D-56DFDBB586E2}"/>
          </ac:graphicFrameMkLst>
        </pc:graphicFrameChg>
      </pc:sldChg>
      <pc:sldChg chg="modSp new mod">
        <pc:chgData name="Jesse Richardville" userId="aa3fff267851e816" providerId="LiveId" clId="{202F20D4-4DC3-40EA-805B-ACF21F659EA2}" dt="2023-01-11T05:54:33.693" v="3985"/>
        <pc:sldMkLst>
          <pc:docMk/>
          <pc:sldMk cId="2529888152" sldId="263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529888152" sldId="263"/>
            <ac:spMk id="2" creationId="{8BA9BE05-DBE8-8863-481A-0DFC6DA2959D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529888152" sldId="263"/>
            <ac:spMk id="3" creationId="{F6E49AD9-75F5-23BD-6915-439738EF214F}"/>
          </ac:spMkLst>
        </pc:spChg>
      </pc:sldChg>
      <pc:sldChg chg="modSp new add del mod">
        <pc:chgData name="Jesse Richardville" userId="aa3fff267851e816" providerId="LiveId" clId="{202F20D4-4DC3-40EA-805B-ACF21F659EA2}" dt="2023-01-11T05:54:33.874" v="3986" actId="27636"/>
        <pc:sldMkLst>
          <pc:docMk/>
          <pc:sldMk cId="2731424636" sldId="264"/>
        </pc:sldMkLst>
        <pc:spChg chg="mod">
          <ac:chgData name="Jesse Richardville" userId="aa3fff267851e816" providerId="LiveId" clId="{202F20D4-4DC3-40EA-805B-ACF21F659EA2}" dt="2023-01-10T15:36:30.930" v="411" actId="14100"/>
          <ac:spMkLst>
            <pc:docMk/>
            <pc:sldMk cId="2731424636" sldId="264"/>
            <ac:spMk id="2" creationId="{0439D47C-E995-395C-72CA-833EE8DF7F56}"/>
          </ac:spMkLst>
        </pc:spChg>
        <pc:spChg chg="mod">
          <ac:chgData name="Jesse Richardville" userId="aa3fff267851e816" providerId="LiveId" clId="{202F20D4-4DC3-40EA-805B-ACF21F659EA2}" dt="2023-01-11T05:54:33.874" v="3986" actId="27636"/>
          <ac:spMkLst>
            <pc:docMk/>
            <pc:sldMk cId="2731424636" sldId="264"/>
            <ac:spMk id="3" creationId="{7D11FBDD-8224-BAFC-C85A-31D5288E5A38}"/>
          </ac:spMkLst>
        </pc:spChg>
      </pc:sldChg>
      <pc:sldChg chg="modSp new del mod">
        <pc:chgData name="Jesse Richardville" userId="aa3fff267851e816" providerId="LiveId" clId="{202F20D4-4DC3-40EA-805B-ACF21F659EA2}" dt="2023-01-10T15:35:08.381" v="356" actId="680"/>
        <pc:sldMkLst>
          <pc:docMk/>
          <pc:sldMk cId="3958710387" sldId="264"/>
        </pc:sldMkLst>
        <pc:spChg chg="mod">
          <ac:chgData name="Jesse Richardville" userId="aa3fff267851e816" providerId="LiveId" clId="{202F20D4-4DC3-40EA-805B-ACF21F659EA2}" dt="2023-01-10T15:35:08.303" v="355" actId="20577"/>
          <ac:spMkLst>
            <pc:docMk/>
            <pc:sldMk cId="3958710387" sldId="264"/>
            <ac:spMk id="2" creationId="{BCD17B04-BBB6-05C8-C220-A0B58BD11F40}"/>
          </ac:spMkLst>
        </pc:spChg>
        <pc:spChg chg="mod">
          <ac:chgData name="Jesse Richardville" userId="aa3fff267851e816" providerId="LiveId" clId="{202F20D4-4DC3-40EA-805B-ACF21F659EA2}" dt="2023-01-10T15:35:07.732" v="353" actId="14100"/>
          <ac:spMkLst>
            <pc:docMk/>
            <pc:sldMk cId="3958710387" sldId="264"/>
            <ac:spMk id="3" creationId="{B6FD7124-AC96-38B6-0538-94A6C51DC70D}"/>
          </ac:spMkLst>
        </pc:spChg>
      </pc:sldChg>
      <pc:sldChg chg="modSp new mod">
        <pc:chgData name="Jesse Richardville" userId="aa3fff267851e816" providerId="LiveId" clId="{202F20D4-4DC3-40EA-805B-ACF21F659EA2}" dt="2023-01-11T05:54:33.898" v="3987" actId="27636"/>
        <pc:sldMkLst>
          <pc:docMk/>
          <pc:sldMk cId="4179084731" sldId="265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4179084731" sldId="265"/>
            <ac:spMk id="2" creationId="{AF6E8676-C06D-48BA-172A-D474196AEC2C}"/>
          </ac:spMkLst>
        </pc:spChg>
        <pc:spChg chg="mod">
          <ac:chgData name="Jesse Richardville" userId="aa3fff267851e816" providerId="LiveId" clId="{202F20D4-4DC3-40EA-805B-ACF21F659EA2}" dt="2023-01-11T05:54:33.898" v="3987" actId="27636"/>
          <ac:spMkLst>
            <pc:docMk/>
            <pc:sldMk cId="4179084731" sldId="265"/>
            <ac:spMk id="3" creationId="{DB9C1586-6D4F-A36E-D0BF-8A9A4CB2ADB0}"/>
          </ac:spMkLst>
        </pc:spChg>
      </pc:sldChg>
      <pc:sldChg chg="modSp new mod">
        <pc:chgData name="Jesse Richardville" userId="aa3fff267851e816" providerId="LiveId" clId="{202F20D4-4DC3-40EA-805B-ACF21F659EA2}" dt="2023-01-11T05:54:33.909" v="3988" actId="27636"/>
        <pc:sldMkLst>
          <pc:docMk/>
          <pc:sldMk cId="438589193" sldId="266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438589193" sldId="266"/>
            <ac:spMk id="2" creationId="{9A456988-9751-83C7-94E4-1A9B9C87732E}"/>
          </ac:spMkLst>
        </pc:spChg>
        <pc:spChg chg="mod">
          <ac:chgData name="Jesse Richardville" userId="aa3fff267851e816" providerId="LiveId" clId="{202F20D4-4DC3-40EA-805B-ACF21F659EA2}" dt="2023-01-11T05:54:33.909" v="3988" actId="27636"/>
          <ac:spMkLst>
            <pc:docMk/>
            <pc:sldMk cId="438589193" sldId="266"/>
            <ac:spMk id="3" creationId="{63FFEE08-2539-335E-23E4-14FBC52D9185}"/>
          </ac:spMkLst>
        </pc:spChg>
      </pc:sldChg>
      <pc:sldChg chg="modSp new mod">
        <pc:chgData name="Jesse Richardville" userId="aa3fff267851e816" providerId="LiveId" clId="{202F20D4-4DC3-40EA-805B-ACF21F659EA2}" dt="2023-01-11T05:52:45.101" v="3982" actId="20577"/>
        <pc:sldMkLst>
          <pc:docMk/>
          <pc:sldMk cId="3628798121" sldId="267"/>
        </pc:sldMkLst>
        <pc:spChg chg="mod">
          <ac:chgData name="Jesse Richardville" userId="aa3fff267851e816" providerId="LiveId" clId="{202F20D4-4DC3-40EA-805B-ACF21F659EA2}" dt="2023-01-10T15:50:46.821" v="773" actId="14100"/>
          <ac:spMkLst>
            <pc:docMk/>
            <pc:sldMk cId="3628798121" sldId="267"/>
            <ac:spMk id="2" creationId="{5D264980-2CF8-031D-40F9-EF86F3814B39}"/>
          </ac:spMkLst>
        </pc:spChg>
        <pc:spChg chg="mod">
          <ac:chgData name="Jesse Richardville" userId="aa3fff267851e816" providerId="LiveId" clId="{202F20D4-4DC3-40EA-805B-ACF21F659EA2}" dt="2023-01-11T05:52:45.101" v="3982" actId="20577"/>
          <ac:spMkLst>
            <pc:docMk/>
            <pc:sldMk cId="3628798121" sldId="267"/>
            <ac:spMk id="3" creationId="{946BFEC7-565F-24F2-4CA7-B39028820B75}"/>
          </ac:spMkLst>
        </pc:spChg>
      </pc:sldChg>
      <pc:sldChg chg="addSp delSp modSp new mod modClrScheme chgLayout">
        <pc:chgData name="Jesse Richardville" userId="aa3fff267851e816" providerId="LiveId" clId="{202F20D4-4DC3-40EA-805B-ACF21F659EA2}" dt="2023-01-11T05:54:33.693" v="3985"/>
        <pc:sldMkLst>
          <pc:docMk/>
          <pc:sldMk cId="2064879323" sldId="268"/>
        </pc:sldMkLst>
        <pc:spChg chg="mod ord">
          <ac:chgData name="Jesse Richardville" userId="aa3fff267851e816" providerId="LiveId" clId="{202F20D4-4DC3-40EA-805B-ACF21F659EA2}" dt="2023-01-11T05:54:33.693" v="3985"/>
          <ac:spMkLst>
            <pc:docMk/>
            <pc:sldMk cId="2064879323" sldId="268"/>
            <ac:spMk id="2" creationId="{ED05E2F1-8C97-D71B-C83B-27B6F919F62D}"/>
          </ac:spMkLst>
        </pc:spChg>
        <pc:spChg chg="del mod ord">
          <ac:chgData name="Jesse Richardville" userId="aa3fff267851e816" providerId="LiveId" clId="{202F20D4-4DC3-40EA-805B-ACF21F659EA2}" dt="2023-01-10T16:33:15.582" v="1363" actId="700"/>
          <ac:spMkLst>
            <pc:docMk/>
            <pc:sldMk cId="2064879323" sldId="268"/>
            <ac:spMk id="3" creationId="{1252871C-73F9-F2D3-DD29-27761C069EE5}"/>
          </ac:spMkLst>
        </pc:spChg>
        <pc:spChg chg="add del mod ord">
          <ac:chgData name="Jesse Richardville" userId="aa3fff267851e816" providerId="LiveId" clId="{202F20D4-4DC3-40EA-805B-ACF21F659EA2}" dt="2023-01-11T05:48:15.011" v="3964" actId="478"/>
          <ac:spMkLst>
            <pc:docMk/>
            <pc:sldMk cId="2064879323" sldId="268"/>
            <ac:spMk id="4" creationId="{58DD86F0-BF3E-A743-C38E-79C32F5B9FC5}"/>
          </ac:spMkLst>
        </pc:spChg>
      </pc:sldChg>
      <pc:sldChg chg="addSp delSp modSp new mod ord modShow">
        <pc:chgData name="Jesse Richardville" userId="aa3fff267851e816" providerId="LiveId" clId="{202F20D4-4DC3-40EA-805B-ACF21F659EA2}" dt="2023-01-10T16:31:46.900" v="1360"/>
        <pc:sldMkLst>
          <pc:docMk/>
          <pc:sldMk cId="1728189306" sldId="269"/>
        </pc:sldMkLst>
        <pc:spChg chg="mod">
          <ac:chgData name="Jesse Richardville" userId="aa3fff267851e816" providerId="LiveId" clId="{202F20D4-4DC3-40EA-805B-ACF21F659EA2}" dt="2023-01-10T16:12:02.045" v="1281" actId="27636"/>
          <ac:spMkLst>
            <pc:docMk/>
            <pc:sldMk cId="1728189306" sldId="269"/>
            <ac:spMk id="2" creationId="{22174D19-7038-70AC-2AB0-5E0C5B721203}"/>
          </ac:spMkLst>
        </pc:spChg>
        <pc:spChg chg="del mod">
          <ac:chgData name="Jesse Richardville" userId="aa3fff267851e816" providerId="LiveId" clId="{202F20D4-4DC3-40EA-805B-ACF21F659EA2}" dt="2023-01-10T16:12:52.720" v="1283"/>
          <ac:spMkLst>
            <pc:docMk/>
            <pc:sldMk cId="1728189306" sldId="269"/>
            <ac:spMk id="3" creationId="{EBA785F2-C024-36CF-5589-AFB3F5995CCD}"/>
          </ac:spMkLst>
        </pc:spChg>
        <pc:spChg chg="add mod">
          <ac:chgData name="Jesse Richardville" userId="aa3fff267851e816" providerId="LiveId" clId="{202F20D4-4DC3-40EA-805B-ACF21F659EA2}" dt="2023-01-10T16:15:53.553" v="1295" actId="255"/>
          <ac:spMkLst>
            <pc:docMk/>
            <pc:sldMk cId="1728189306" sldId="269"/>
            <ac:spMk id="6" creationId="{2C91AAF3-4382-C0DD-84B7-2DB51ED7E04F}"/>
          </ac:spMkLst>
        </pc:spChg>
        <pc:spChg chg="add mod">
          <ac:chgData name="Jesse Richardville" userId="aa3fff267851e816" providerId="LiveId" clId="{202F20D4-4DC3-40EA-805B-ACF21F659EA2}" dt="2023-01-10T16:16:59.196" v="1300" actId="13926"/>
          <ac:spMkLst>
            <pc:docMk/>
            <pc:sldMk cId="1728189306" sldId="269"/>
            <ac:spMk id="8" creationId="{E0E20C24-6213-37F5-E9EE-681B337BC8AB}"/>
          </ac:spMkLst>
        </pc:spChg>
        <pc:graphicFrameChg chg="add del mod modGraphic">
          <ac:chgData name="Jesse Richardville" userId="aa3fff267851e816" providerId="LiveId" clId="{202F20D4-4DC3-40EA-805B-ACF21F659EA2}" dt="2023-01-10T16:14:32.176" v="1291" actId="478"/>
          <ac:graphicFrameMkLst>
            <pc:docMk/>
            <pc:sldMk cId="1728189306" sldId="269"/>
            <ac:graphicFrameMk id="4" creationId="{0FCE615F-8BAA-D49D-1A42-1051CE93BAEA}"/>
          </ac:graphicFrameMkLst>
        </pc:graphicFrameChg>
      </pc:sldChg>
      <pc:sldChg chg="modSp new mod">
        <pc:chgData name="Jesse Richardville" userId="aa3fff267851e816" providerId="LiveId" clId="{202F20D4-4DC3-40EA-805B-ACF21F659EA2}" dt="2023-01-11T05:54:33.930" v="3989" actId="27636"/>
        <pc:sldMkLst>
          <pc:docMk/>
          <pc:sldMk cId="1907392536" sldId="270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907392536" sldId="270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930" v="3989" actId="27636"/>
          <ac:spMkLst>
            <pc:docMk/>
            <pc:sldMk cId="1907392536" sldId="270"/>
            <ac:spMk id="3" creationId="{3AEB41D8-D7CE-3910-B53D-114000332FE5}"/>
          </ac:spMkLst>
        </pc:spChg>
      </pc:sldChg>
      <pc:sldChg chg="addSp delSp modSp new mod modClrScheme chgLayout">
        <pc:chgData name="Jesse Richardville" userId="aa3fff267851e816" providerId="LiveId" clId="{202F20D4-4DC3-40EA-805B-ACF21F659EA2}" dt="2023-01-10T16:35:23.156" v="1374" actId="255"/>
        <pc:sldMkLst>
          <pc:docMk/>
          <pc:sldMk cId="1760949319" sldId="271"/>
        </pc:sldMkLst>
        <pc:spChg chg="del mod ord">
          <ac:chgData name="Jesse Richardville" userId="aa3fff267851e816" providerId="LiveId" clId="{202F20D4-4DC3-40EA-805B-ACF21F659EA2}" dt="2023-01-10T16:34:00.694" v="1366" actId="700"/>
          <ac:spMkLst>
            <pc:docMk/>
            <pc:sldMk cId="1760949319" sldId="271"/>
            <ac:spMk id="2" creationId="{20F2E5E8-C857-CADB-DE78-25B83A950901}"/>
          </ac:spMkLst>
        </pc:spChg>
        <pc:spChg chg="del mod ord">
          <ac:chgData name="Jesse Richardville" userId="aa3fff267851e816" providerId="LiveId" clId="{202F20D4-4DC3-40EA-805B-ACF21F659EA2}" dt="2023-01-10T16:34:00.694" v="1366" actId="700"/>
          <ac:spMkLst>
            <pc:docMk/>
            <pc:sldMk cId="1760949319" sldId="271"/>
            <ac:spMk id="3" creationId="{5F330343-BC4C-D384-3C42-9FDFB9840DFE}"/>
          </ac:spMkLst>
        </pc:spChg>
        <pc:spChg chg="add del mod ord">
          <ac:chgData name="Jesse Richardville" userId="aa3fff267851e816" providerId="LiveId" clId="{202F20D4-4DC3-40EA-805B-ACF21F659EA2}" dt="2023-01-10T16:34:09.829" v="1367" actId="700"/>
          <ac:spMkLst>
            <pc:docMk/>
            <pc:sldMk cId="1760949319" sldId="271"/>
            <ac:spMk id="4" creationId="{85502D96-45A7-FDBA-FB92-65B25416A086}"/>
          </ac:spMkLst>
        </pc:spChg>
        <pc:spChg chg="add del mod ord">
          <ac:chgData name="Jesse Richardville" userId="aa3fff267851e816" providerId="LiveId" clId="{202F20D4-4DC3-40EA-805B-ACF21F659EA2}" dt="2023-01-10T16:34:09.829" v="1367" actId="700"/>
          <ac:spMkLst>
            <pc:docMk/>
            <pc:sldMk cId="1760949319" sldId="271"/>
            <ac:spMk id="5" creationId="{1092502E-C919-4A74-373D-05DE18F9CDD6}"/>
          </ac:spMkLst>
        </pc:spChg>
        <pc:spChg chg="add del mod">
          <ac:chgData name="Jesse Richardville" userId="aa3fff267851e816" providerId="LiveId" clId="{202F20D4-4DC3-40EA-805B-ACF21F659EA2}" dt="2023-01-10T16:35:06.207" v="1372" actId="478"/>
          <ac:spMkLst>
            <pc:docMk/>
            <pc:sldMk cId="1760949319" sldId="271"/>
            <ac:spMk id="6" creationId="{547930E8-3DBA-3DC1-1764-6BAEC235F50B}"/>
          </ac:spMkLst>
        </pc:spChg>
        <pc:spChg chg="add mod">
          <ac:chgData name="Jesse Richardville" userId="aa3fff267851e816" providerId="LiveId" clId="{202F20D4-4DC3-40EA-805B-ACF21F659EA2}" dt="2023-01-10T16:35:23.156" v="1374" actId="255"/>
          <ac:spMkLst>
            <pc:docMk/>
            <pc:sldMk cId="1760949319" sldId="271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6:15.836" v="1377" actId="20577"/>
        <pc:sldMkLst>
          <pc:docMk/>
          <pc:sldMk cId="4223236845" sldId="272"/>
        </pc:sldMkLst>
        <pc:spChg chg="mod">
          <ac:chgData name="Jesse Richardville" userId="aa3fff267851e816" providerId="LiveId" clId="{202F20D4-4DC3-40EA-805B-ACF21F659EA2}" dt="2023-01-10T16:36:15.836" v="1377" actId="20577"/>
          <ac:spMkLst>
            <pc:docMk/>
            <pc:sldMk cId="4223236845" sldId="272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7:10.985" v="1380" actId="20577"/>
        <pc:sldMkLst>
          <pc:docMk/>
          <pc:sldMk cId="2447962444" sldId="273"/>
        </pc:sldMkLst>
        <pc:spChg chg="mod">
          <ac:chgData name="Jesse Richardville" userId="aa3fff267851e816" providerId="LiveId" clId="{202F20D4-4DC3-40EA-805B-ACF21F659EA2}" dt="2023-01-10T16:37:10.985" v="1380" actId="20577"/>
          <ac:spMkLst>
            <pc:docMk/>
            <pc:sldMk cId="2447962444" sldId="273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7:29.920" v="1382"/>
        <pc:sldMkLst>
          <pc:docMk/>
          <pc:sldMk cId="2263624248" sldId="274"/>
        </pc:sldMkLst>
        <pc:spChg chg="mod">
          <ac:chgData name="Jesse Richardville" userId="aa3fff267851e816" providerId="LiveId" clId="{202F20D4-4DC3-40EA-805B-ACF21F659EA2}" dt="2023-01-10T16:37:29.920" v="1382"/>
          <ac:spMkLst>
            <pc:docMk/>
            <pc:sldMk cId="2263624248" sldId="274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8:12.679" v="1401" actId="20577"/>
        <pc:sldMkLst>
          <pc:docMk/>
          <pc:sldMk cId="4028093934" sldId="275"/>
        </pc:sldMkLst>
        <pc:spChg chg="mod">
          <ac:chgData name="Jesse Richardville" userId="aa3fff267851e816" providerId="LiveId" clId="{202F20D4-4DC3-40EA-805B-ACF21F659EA2}" dt="2023-01-10T16:38:12.679" v="1401" actId="20577"/>
          <ac:spMkLst>
            <pc:docMk/>
            <pc:sldMk cId="4028093934" sldId="275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1T05:49:43.084" v="3965"/>
        <pc:sldMkLst>
          <pc:docMk/>
          <pc:sldMk cId="3220301408" sldId="276"/>
        </pc:sldMkLst>
        <pc:spChg chg="mod">
          <ac:chgData name="Jesse Richardville" userId="aa3fff267851e816" providerId="LiveId" clId="{202F20D4-4DC3-40EA-805B-ACF21F659EA2}" dt="2023-01-11T05:49:43.084" v="3965"/>
          <ac:spMkLst>
            <pc:docMk/>
            <pc:sldMk cId="3220301408" sldId="276"/>
            <ac:spMk id="7" creationId="{E071C2FB-A0B6-4F9F-ED8E-06507A44AD69}"/>
          </ac:spMkLst>
        </pc:spChg>
      </pc:sldChg>
      <pc:sldChg chg="modSp add mod ord">
        <pc:chgData name="Jesse Richardville" userId="aa3fff267851e816" providerId="LiveId" clId="{202F20D4-4DC3-40EA-805B-ACF21F659EA2}" dt="2023-01-11T05:54:33.941" v="3990" actId="27636"/>
        <pc:sldMkLst>
          <pc:docMk/>
          <pc:sldMk cId="1716957106" sldId="277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716957106" sldId="277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941" v="3990" actId="27636"/>
          <ac:spMkLst>
            <pc:docMk/>
            <pc:sldMk cId="1716957106" sldId="277"/>
            <ac:spMk id="3" creationId="{3AEB41D8-D7CE-3910-B53D-114000332FE5}"/>
          </ac:spMkLst>
        </pc:spChg>
      </pc:sldChg>
      <pc:sldChg chg="modSp add mod ord">
        <pc:chgData name="Jesse Richardville" userId="aa3fff267851e816" providerId="LiveId" clId="{202F20D4-4DC3-40EA-805B-ACF21F659EA2}" dt="2023-01-11T05:54:33.693" v="3985"/>
        <pc:sldMkLst>
          <pc:docMk/>
          <pc:sldMk cId="1613939473" sldId="278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13939473" sldId="278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13939473" sldId="278"/>
            <ac:spMk id="3" creationId="{3AEB41D8-D7CE-3910-B53D-114000332FE5}"/>
          </ac:spMkLst>
        </pc:spChg>
      </pc:sldChg>
      <pc:sldChg chg="modSp add mod">
        <pc:chgData name="Jesse Richardville" userId="aa3fff267851e816" providerId="LiveId" clId="{202F20D4-4DC3-40EA-805B-ACF21F659EA2}" dt="2023-01-11T05:54:33.693" v="3985"/>
        <pc:sldMkLst>
          <pc:docMk/>
          <pc:sldMk cId="2837890604" sldId="279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837890604" sldId="279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837890604" sldId="279"/>
            <ac:spMk id="3" creationId="{3AEB41D8-D7CE-3910-B53D-114000332FE5}"/>
          </ac:spMkLst>
        </pc:spChg>
      </pc:sldChg>
      <pc:sldChg chg="modSp add mod ord">
        <pc:chgData name="Jesse Richardville" userId="aa3fff267851e816" providerId="LiveId" clId="{202F20D4-4DC3-40EA-805B-ACF21F659EA2}" dt="2023-01-11T05:54:33.693" v="3985"/>
        <pc:sldMkLst>
          <pc:docMk/>
          <pc:sldMk cId="1659552028" sldId="280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59552028" sldId="280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59552028" sldId="280"/>
            <ac:spMk id="3" creationId="{3AEB41D8-D7CE-3910-B53D-114000332FE5}"/>
          </ac:spMkLst>
        </pc:spChg>
      </pc:sldChg>
      <pc:sldChg chg="modSp add mod">
        <pc:chgData name="Jesse Richardville" userId="aa3fff267851e816" providerId="LiveId" clId="{202F20D4-4DC3-40EA-805B-ACF21F659EA2}" dt="2023-01-11T05:57:00.551" v="3998" actId="14100"/>
        <pc:sldMkLst>
          <pc:docMk/>
          <pc:sldMk cId="2519628841" sldId="281"/>
        </pc:sldMkLst>
        <pc:spChg chg="mod">
          <ac:chgData name="Jesse Richardville" userId="aa3fff267851e816" providerId="LiveId" clId="{202F20D4-4DC3-40EA-805B-ACF21F659EA2}" dt="2023-01-11T05:56:38.065" v="3996" actId="14100"/>
          <ac:spMkLst>
            <pc:docMk/>
            <pc:sldMk cId="2519628841" sldId="281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7:00.551" v="3998" actId="14100"/>
          <ac:spMkLst>
            <pc:docMk/>
            <pc:sldMk cId="2519628841" sldId="281"/>
            <ac:spMk id="3" creationId="{3AEB41D8-D7CE-3910-B53D-114000332FE5}"/>
          </ac:spMkLst>
        </pc:spChg>
      </pc:sldChg>
      <pc:sldChg chg="addSp delSp modSp add mod ord">
        <pc:chgData name="Jesse Richardville" userId="aa3fff267851e816" providerId="LiveId" clId="{202F20D4-4DC3-40EA-805B-ACF21F659EA2}" dt="2023-01-11T16:09:42.347" v="4046" actId="14100"/>
        <pc:sldMkLst>
          <pc:docMk/>
          <pc:sldMk cId="868210328" sldId="282"/>
        </pc:sldMkLst>
        <pc:spChg chg="del">
          <ac:chgData name="Jesse Richardville" userId="aa3fff267851e816" providerId="LiveId" clId="{202F20D4-4DC3-40EA-805B-ACF21F659EA2}" dt="2023-01-11T15:41:03.575" v="4002" actId="478"/>
          <ac:spMkLst>
            <pc:docMk/>
            <pc:sldMk cId="868210328" sldId="282"/>
            <ac:spMk id="2" creationId="{C8BC63EE-FC51-E6B7-6503-E5AEC8ADAAE3}"/>
          </ac:spMkLst>
        </pc:spChg>
        <pc:spChg chg="add del mod">
          <ac:chgData name="Jesse Richardville" userId="aa3fff267851e816" providerId="LiveId" clId="{202F20D4-4DC3-40EA-805B-ACF21F659EA2}" dt="2023-01-11T16:06:42.765" v="4038" actId="478"/>
          <ac:spMkLst>
            <pc:docMk/>
            <pc:sldMk cId="868210328" sldId="282"/>
            <ac:spMk id="5" creationId="{F85C89F6-C970-31FD-3E0A-CB4FAD60B6E9}"/>
          </ac:spMkLst>
        </pc:spChg>
        <pc:spChg chg="add del mod">
          <ac:chgData name="Jesse Richardville" userId="aa3fff267851e816" providerId="LiveId" clId="{202F20D4-4DC3-40EA-805B-ACF21F659EA2}" dt="2023-01-11T15:41:06.194" v="4003" actId="478"/>
          <ac:spMkLst>
            <pc:docMk/>
            <pc:sldMk cId="868210328" sldId="282"/>
            <ac:spMk id="6" creationId="{20519647-6309-FF30-121C-3D264D657B05}"/>
          </ac:spMkLst>
        </pc:spChg>
        <pc:graphicFrameChg chg="del mod">
          <ac:chgData name="Jesse Richardville" userId="aa3fff267851e816" providerId="LiveId" clId="{202F20D4-4DC3-40EA-805B-ACF21F659EA2}" dt="2023-01-11T16:09:27.229" v="4043" actId="21"/>
          <ac:graphicFrameMkLst>
            <pc:docMk/>
            <pc:sldMk cId="868210328" sldId="282"/>
            <ac:graphicFrameMk id="4" creationId="{BD2BA3CA-3243-3079-FE3D-56DFDBB586E2}"/>
          </ac:graphicFrameMkLst>
        </pc:graphicFrameChg>
        <pc:graphicFrameChg chg="add mod">
          <ac:chgData name="Jesse Richardville" userId="aa3fff267851e816" providerId="LiveId" clId="{202F20D4-4DC3-40EA-805B-ACF21F659EA2}" dt="2023-01-11T16:09:42.347" v="4046" actId="14100"/>
          <ac:graphicFrameMkLst>
            <pc:docMk/>
            <pc:sldMk cId="868210328" sldId="282"/>
            <ac:graphicFrameMk id="7" creationId="{546DAEFF-7A43-9CDD-6869-BF8C340D5795}"/>
          </ac:graphicFrameMkLst>
        </pc:graphicFrameChg>
      </pc:sldChg>
      <pc:sldChg chg="addSp delSp modSp new mod">
        <pc:chgData name="Jesse Richardville" userId="aa3fff267851e816" providerId="LiveId" clId="{202F20D4-4DC3-40EA-805B-ACF21F659EA2}" dt="2023-01-11T15:56:16.910" v="4016" actId="14100"/>
        <pc:sldMkLst>
          <pc:docMk/>
          <pc:sldMk cId="4097404060" sldId="283"/>
        </pc:sldMkLst>
        <pc:spChg chg="del">
          <ac:chgData name="Jesse Richardville" userId="aa3fff267851e816" providerId="LiveId" clId="{202F20D4-4DC3-40EA-805B-ACF21F659EA2}" dt="2023-01-11T15:55:25.253" v="4012" actId="478"/>
          <ac:spMkLst>
            <pc:docMk/>
            <pc:sldMk cId="4097404060" sldId="283"/>
            <ac:spMk id="2" creationId="{FD862460-8F03-5029-6302-980C11A9ED83}"/>
          </ac:spMkLst>
        </pc:spChg>
        <pc:spChg chg="del">
          <ac:chgData name="Jesse Richardville" userId="aa3fff267851e816" providerId="LiveId" clId="{202F20D4-4DC3-40EA-805B-ACF21F659EA2}" dt="2023-01-11T15:55:27.065" v="4013" actId="478"/>
          <ac:spMkLst>
            <pc:docMk/>
            <pc:sldMk cId="4097404060" sldId="283"/>
            <ac:spMk id="3" creationId="{D4AE61B7-E34C-A871-C272-7774F32AB723}"/>
          </ac:spMkLst>
        </pc:spChg>
        <pc:graphicFrameChg chg="add mod">
          <ac:chgData name="Jesse Richardville" userId="aa3fff267851e816" providerId="LiveId" clId="{202F20D4-4DC3-40EA-805B-ACF21F659EA2}" dt="2023-01-11T15:56:16.910" v="4016" actId="14100"/>
          <ac:graphicFrameMkLst>
            <pc:docMk/>
            <pc:sldMk cId="4097404060" sldId="283"/>
            <ac:graphicFrameMk id="4" creationId="{9D4F2B8A-DD40-056E-96A3-B4133A1B058B}"/>
          </ac:graphicFrameMkLst>
        </pc:graphicFrameChg>
      </pc:sldChg>
      <pc:sldChg chg="new del">
        <pc:chgData name="Jesse Richardville" userId="aa3fff267851e816" providerId="LiveId" clId="{202F20D4-4DC3-40EA-805B-ACF21F659EA2}" dt="2023-01-11T15:56:53.488" v="4019" actId="2696"/>
        <pc:sldMkLst>
          <pc:docMk/>
          <pc:sldMk cId="3637708738" sldId="284"/>
        </pc:sldMkLst>
      </pc:sldChg>
      <pc:sldChg chg="addSp modSp new mod">
        <pc:chgData name="Jesse Richardville" userId="aa3fff267851e816" providerId="LiveId" clId="{202F20D4-4DC3-40EA-805B-ACF21F659EA2}" dt="2023-01-11T15:57:12.206" v="4022" actId="14100"/>
        <pc:sldMkLst>
          <pc:docMk/>
          <pc:sldMk cId="3034351895" sldId="285"/>
        </pc:sldMkLst>
        <pc:graphicFrameChg chg="add mod">
          <ac:chgData name="Jesse Richardville" userId="aa3fff267851e816" providerId="LiveId" clId="{202F20D4-4DC3-40EA-805B-ACF21F659EA2}" dt="2023-01-11T15:57:12.206" v="4022" actId="14100"/>
          <ac:graphicFrameMkLst>
            <pc:docMk/>
            <pc:sldMk cId="3034351895" sldId="285"/>
            <ac:graphicFrameMk id="2" creationId="{F94EA4E3-D47E-7ECE-CB62-BB885589623D}"/>
          </ac:graphicFrameMkLst>
        </pc:graphicFrameChg>
      </pc:sldChg>
      <pc:sldChg chg="addSp modSp new mod">
        <pc:chgData name="Jesse Richardville" userId="aa3fff267851e816" providerId="LiveId" clId="{202F20D4-4DC3-40EA-805B-ACF21F659EA2}" dt="2023-01-11T15:57:55.894" v="4026" actId="14100"/>
        <pc:sldMkLst>
          <pc:docMk/>
          <pc:sldMk cId="3597445295" sldId="286"/>
        </pc:sldMkLst>
        <pc:graphicFrameChg chg="add mod">
          <ac:chgData name="Jesse Richardville" userId="aa3fff267851e816" providerId="LiveId" clId="{202F20D4-4DC3-40EA-805B-ACF21F659EA2}" dt="2023-01-11T15:57:55.894" v="4026" actId="14100"/>
          <ac:graphicFrameMkLst>
            <pc:docMk/>
            <pc:sldMk cId="3597445295" sldId="286"/>
            <ac:graphicFrameMk id="2" creationId="{B32A85AA-CB61-3C9B-54F4-DF62143C1A59}"/>
          </ac:graphicFrameMkLst>
        </pc:graphicFrameChg>
      </pc:sldChg>
      <pc:sldChg chg="addSp modSp new mod">
        <pc:chgData name="Jesse Richardville" userId="aa3fff267851e816" providerId="LiveId" clId="{202F20D4-4DC3-40EA-805B-ACF21F659EA2}" dt="2023-01-11T15:58:32.457" v="4030" actId="14100"/>
        <pc:sldMkLst>
          <pc:docMk/>
          <pc:sldMk cId="3252046175" sldId="287"/>
        </pc:sldMkLst>
        <pc:graphicFrameChg chg="add mod">
          <ac:chgData name="Jesse Richardville" userId="aa3fff267851e816" providerId="LiveId" clId="{202F20D4-4DC3-40EA-805B-ACF21F659EA2}" dt="2023-01-11T15:58:32.457" v="4030" actId="14100"/>
          <ac:graphicFrameMkLst>
            <pc:docMk/>
            <pc:sldMk cId="3252046175" sldId="287"/>
            <ac:graphicFrameMk id="2" creationId="{A18AAA6F-C755-2C27-F26E-7DC9D776BAA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6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3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9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6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hyperlink" Target="https://ride.divvybikes.com/data-license-agree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jesse\OneDrive\Documents\R%20docs\Working%20Directory\Cyclistic_case_study\documents\Stage%206.%20Act.txt" TargetMode="External"/><Relationship Id="rId3" Type="http://schemas.openxmlformats.org/officeDocument/2006/relationships/hyperlink" Target="file:///C:\Users\jesse\OneDrive\Documents\R%20docs\Working%20Directory\Cyclistic_case_study\documents\Stage%201.%20Ask.txt" TargetMode="External"/><Relationship Id="rId7" Type="http://schemas.openxmlformats.org/officeDocument/2006/relationships/hyperlink" Target="file:///C:\Users\jesse\OneDrive\Documents\R%20docs\Working%20Directory\Cyclistic_case_study\documents\Stage%205.%20Share.txt" TargetMode="Externa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jesse\OneDrive\Documents\R%20docs\Working%20Directory\Cyclistic_case_study\documents\Stage%204.%20Analyze.txt" TargetMode="External"/><Relationship Id="rId5" Type="http://schemas.openxmlformats.org/officeDocument/2006/relationships/hyperlink" Target="file:///C:\Users\jesse\OneDrive\Documents\R%20docs\Working%20Directory\Cyclistic_case_study\documents\Stage%203.%20Process.txt" TargetMode="External"/><Relationship Id="rId4" Type="http://schemas.openxmlformats.org/officeDocument/2006/relationships/hyperlink" Target="file:///C:\Users\jesse\OneDrive\Documents\R%20docs\Working%20Directory\Cyclistic_case_study\documents\Stage%202.%20Prepare.tx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63EE-FC51-E6B7-6503-E5AEC8AD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16614"/>
          </a:xfrm>
        </p:spPr>
        <p:txBody>
          <a:bodyPr>
            <a:normAutofit/>
          </a:bodyPr>
          <a:lstStyle/>
          <a:p>
            <a:r>
              <a:rPr lang="en-US" sz="4800" dirty="0"/>
              <a:t>Google Data Analytics Capstone Project: </a:t>
            </a:r>
            <a:r>
              <a:rPr lang="en-US" sz="4800" dirty="0" err="1"/>
              <a:t>Cyclistic</a:t>
            </a:r>
            <a:r>
              <a:rPr lang="en-US" sz="4800" dirty="0"/>
              <a:t>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03DE-6AA3-748A-3CF1-F53A0BFA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517"/>
            <a:ext cx="10515600" cy="2239445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Jesse Richardville</a:t>
            </a:r>
          </a:p>
          <a:p>
            <a:pPr marL="0" indent="0" algn="r">
              <a:buNone/>
            </a:pPr>
            <a:r>
              <a:rPr lang="en-US" dirty="0"/>
              <a:t>1/5/2023</a:t>
            </a:r>
          </a:p>
        </p:txBody>
      </p:sp>
    </p:spTree>
    <p:extLst>
      <p:ext uri="{BB962C8B-B14F-4D97-AF65-F5344CB8AC3E}">
        <p14:creationId xmlns:p14="http://schemas.microsoft.com/office/powerpoint/2010/main" val="417766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D4F2B8A-DD40-056E-96A3-B4133A1B05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164671"/>
                  </p:ext>
                </p:extLst>
              </p:nvPr>
            </p:nvGraphicFramePr>
            <p:xfrm>
              <a:off x="839755" y="438539"/>
              <a:ext cx="10543592" cy="57069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D4F2B8A-DD40-056E-96A3-B4133A1B05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755" y="438539"/>
                <a:ext cx="10543592" cy="57069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40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94EA4E3-D47E-7ECE-CB62-BB88558962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893862"/>
                  </p:ext>
                </p:extLst>
              </p:nvPr>
            </p:nvGraphicFramePr>
            <p:xfrm>
              <a:off x="671804" y="401216"/>
              <a:ext cx="10814180" cy="57443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94EA4E3-D47E-7ECE-CB62-BB88558962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804" y="401216"/>
                <a:ext cx="10814180" cy="57443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35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interactive Stations Map represents the popularity of the lakefront, downtown, and tourist locations of Chicago</a:t>
            </a:r>
          </a:p>
          <a:p>
            <a:r>
              <a:rPr lang="en-US" dirty="0"/>
              <a:t>Many stations south of downtown Chicago are less frequently used, indicating that residential areas use the bike service less often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3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B32A85AA-CB61-3C9B-54F4-DF62143C1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0463008"/>
                  </p:ext>
                </p:extLst>
              </p:nvPr>
            </p:nvGraphicFramePr>
            <p:xfrm>
              <a:off x="587829" y="429208"/>
              <a:ext cx="11056775" cy="57163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B32A85AA-CB61-3C9B-54F4-DF62143C1A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829" y="429208"/>
                <a:ext cx="11056775" cy="57163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744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Members have two spikes during the day, a morning rush to work (7-9:30am) and evening rush after work (4-7:30pm)</a:t>
            </a:r>
          </a:p>
          <a:p>
            <a:r>
              <a:rPr lang="en-US" dirty="0"/>
              <a:t>Casual riders have a gradual daily spike peaking 3-7:30pm</a:t>
            </a:r>
          </a:p>
          <a:p>
            <a:r>
              <a:rPr lang="en-US" dirty="0"/>
              <a:t>60% of all users choose classic bikes for rides</a:t>
            </a:r>
          </a:p>
          <a:p>
            <a:r>
              <a:rPr lang="en-US" dirty="0"/>
              <a:t>36% of all users choose electric bikes for rides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18AAA6F-C755-2C27-F26E-7DC9D776B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8538"/>
                  </p:ext>
                </p:extLst>
              </p:nvPr>
            </p:nvGraphicFramePr>
            <p:xfrm>
              <a:off x="625151" y="438539"/>
              <a:ext cx="10963469" cy="57069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18AAA6F-C755-2C27-F26E-7DC9D776BA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151" y="438539"/>
                <a:ext cx="10963469" cy="57069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046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Members tend to use classic bikes for short work commutes, especially in the evening during the week, while casual riders mostly use bikes for longer rides of leisure on weekends</a:t>
            </a:r>
          </a:p>
          <a:p>
            <a:pPr lvl="1"/>
            <a:r>
              <a:rPr lang="en-US" dirty="0"/>
              <a:t>We don’t know the comparison of different types of bikes available, but classic bikes are used most frequently</a:t>
            </a:r>
          </a:p>
          <a:p>
            <a:r>
              <a:rPr lang="en-US" dirty="0"/>
              <a:t>Members use bikes more consistently throughout the year, while casual riders mostly use bikes during summer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5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34" y="683553"/>
            <a:ext cx="9758263" cy="967966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34" y="1866122"/>
            <a:ext cx="10215466" cy="4785374"/>
          </a:xfrm>
        </p:spPr>
        <p:txBody>
          <a:bodyPr>
            <a:normAutofit/>
          </a:bodyPr>
          <a:lstStyle/>
          <a:p>
            <a:r>
              <a:rPr lang="en-US" dirty="0"/>
              <a:t>To encourage </a:t>
            </a:r>
            <a:r>
              <a:rPr lang="en-US" dirty="0" err="1"/>
              <a:t>Cyclistic</a:t>
            </a:r>
            <a:r>
              <a:rPr lang="en-US" dirty="0"/>
              <a:t> casual riders to become annual members:</a:t>
            </a:r>
          </a:p>
          <a:p>
            <a:pPr lvl="1"/>
            <a:r>
              <a:rPr lang="en-US" dirty="0"/>
              <a:t>Advertising should be placed near the lakefront and tourist areas of Chicago promoting annual membership and the cost savings associated, particularly during summer months on weekends between 3:00pm-7:30pm</a:t>
            </a:r>
          </a:p>
          <a:p>
            <a:pPr lvl="1"/>
            <a:r>
              <a:rPr lang="en-US" dirty="0"/>
              <a:t>Digital marketing should promote membership benefits of usage during the week for non-member work commuters and trips of leisure for casual riders not commuting to work</a:t>
            </a:r>
          </a:p>
          <a:p>
            <a:pPr lvl="1"/>
            <a:r>
              <a:rPr lang="en-US" dirty="0"/>
              <a:t>Offer membership trials/discounts/promotions for annual memberships during the winter months to increase usage</a:t>
            </a:r>
          </a:p>
          <a:p>
            <a:pPr lvl="1"/>
            <a:r>
              <a:rPr lang="en-US" dirty="0"/>
              <a:t>Increase the price of single-fare and full-day passes during the week in the evenings (between 3:00pm-7:30pm) and on the weekends to encourage casual riders to purchase annual memberships to save money (reverse financial incentive)</a:t>
            </a:r>
          </a:p>
        </p:txBody>
      </p:sp>
    </p:spTree>
    <p:extLst>
      <p:ext uri="{BB962C8B-B14F-4D97-AF65-F5344CB8AC3E}">
        <p14:creationId xmlns:p14="http://schemas.microsoft.com/office/powerpoint/2010/main" val="2519628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E2F1-8C97-D71B-C83B-27B6F919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6487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4D19-7038-70AC-2AB0-5E0C5B72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299"/>
          </a:xfrm>
        </p:spPr>
        <p:txBody>
          <a:bodyPr>
            <a:normAutofit/>
          </a:bodyPr>
          <a:lstStyle/>
          <a:p>
            <a:r>
              <a:rPr lang="en-US" sz="2000" dirty="0" err="1"/>
              <a:t>clean_and_analyze_data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E20C24-6213-37F5-E9EE-681B337B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424"/>
            <a:ext cx="10515600" cy="534653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title: "Data Cleaning and Analysis"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author: "Jesse Richardville"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date: "2023-01-05"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output: </a:t>
            </a:r>
            <a:r>
              <a:rPr lang="en-US" dirty="0" err="1">
                <a:highlight>
                  <a:srgbClr val="FFFF00"/>
                </a:highlight>
              </a:rPr>
              <a:t>html_document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---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Document Summary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Clean and transform the merged </a:t>
            </a:r>
            <a:r>
              <a:rPr lang="en-US" dirty="0" err="1">
                <a:highlight>
                  <a:srgbClr val="FFFF00"/>
                </a:highlight>
              </a:rPr>
              <a:t>Cyclistic</a:t>
            </a:r>
            <a:r>
              <a:rPr lang="en-US" dirty="0">
                <a:highlight>
                  <a:srgbClr val="FFFF00"/>
                </a:highlight>
              </a:rPr>
              <a:t> data 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) file for analysis using 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​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Raw data has been collected by Motivate International Inc, the company operating Divvy - a bike share service across Chicago and Evanston. The license to use this public dataset can be found [here.](https://www.divvybikes.com/data-license-agreement)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​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## Upload the merged dataset from the working directory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```{r setup, include=FALSE}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readr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all_bike_trip_merged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read_csv</a:t>
            </a:r>
            <a:r>
              <a:rPr lang="en-US" dirty="0">
                <a:highlight>
                  <a:srgbClr val="FFFF00"/>
                </a:highlight>
              </a:rPr>
              <a:t>("R docs/Working Directory/</a:t>
            </a:r>
            <a:r>
              <a:rPr lang="en-US" dirty="0" err="1">
                <a:highlight>
                  <a:srgbClr val="FFFF00"/>
                </a:highlight>
              </a:rPr>
              <a:t>Cyclistic_case_study</a:t>
            </a:r>
            <a:r>
              <a:rPr lang="en-US" dirty="0">
                <a:highlight>
                  <a:srgbClr val="FFFF00"/>
                </a:highlight>
              </a:rPr>
              <a:t>/data/raw/</a:t>
            </a:r>
            <a:r>
              <a:rPr lang="en-US" dirty="0" err="1">
                <a:highlight>
                  <a:srgbClr val="FFFF00"/>
                </a:highlight>
              </a:rPr>
              <a:t>dirty_bike_data</a:t>
            </a:r>
            <a:r>
              <a:rPr lang="en-US" dirty="0">
                <a:highlight>
                  <a:srgbClr val="FFFF00"/>
                </a:highlight>
              </a:rPr>
              <a:t>/all_bike_trip_merged.csv")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View(</a:t>
            </a:r>
            <a:r>
              <a:rPr lang="en-US" dirty="0" err="1">
                <a:highlight>
                  <a:srgbClr val="FFFF00"/>
                </a:highlight>
              </a:rPr>
              <a:t>all_bike_trip_merged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all_bike_trip_merged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### Install appropriate packages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```{r setup, include=FALSE}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tidyverse</a:t>
            </a:r>
            <a:r>
              <a:rPr lang="en-US" dirty="0">
                <a:highlight>
                  <a:srgbClr val="FFFF00"/>
                </a:highlight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lubridate</a:t>
            </a:r>
            <a:r>
              <a:rPr lang="en-US" dirty="0">
                <a:highlight>
                  <a:srgbClr val="FFFF00"/>
                </a:highlight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Magrittr</a:t>
            </a:r>
            <a:r>
              <a:rPr lang="en-US" dirty="0">
                <a:highlight>
                  <a:srgbClr val="FFFF00"/>
                </a:highlight>
              </a:rPr>
              <a:t>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tidyverse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lubridate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Magrittr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calculate ride length and add as a new column,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difftime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all_data$ended_at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units = "secs"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)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convert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 to </a:t>
            </a:r>
            <a:r>
              <a:rPr lang="en-US" dirty="0" err="1">
                <a:highlight>
                  <a:srgbClr val="FFFF00"/>
                </a:highlight>
              </a:rPr>
              <a:t>hms</a:t>
            </a:r>
            <a:r>
              <a:rPr lang="en-US" dirty="0">
                <a:highlight>
                  <a:srgbClr val="FFFF00"/>
                </a:highlight>
              </a:rPr>
              <a:t> for readability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data.table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  <a:r>
              <a:rPr lang="en-US" dirty="0" err="1">
                <a:highlight>
                  <a:srgbClr val="FFFF00"/>
                </a:highlight>
              </a:rPr>
              <a:t>ride_hms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as.ITime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hms</a:t>
            </a:r>
            <a:r>
              <a:rPr lang="en-US" dirty="0">
                <a:highlight>
                  <a:srgbClr val="FFFF00"/>
                </a:highlight>
              </a:rPr>
              <a:t>::</a:t>
            </a:r>
            <a:r>
              <a:rPr lang="en-US" dirty="0" err="1">
                <a:highlight>
                  <a:srgbClr val="FFFF00"/>
                </a:highlight>
              </a:rPr>
              <a:t>hms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seconds_to_period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reposition columns in table for order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 relocate(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, .after = </a:t>
            </a:r>
            <a:r>
              <a:rPr lang="en-US" dirty="0" err="1">
                <a:highlight>
                  <a:srgbClr val="FFFF00"/>
                </a:highlight>
              </a:rPr>
              <a:t>ended_at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 relocate(</a:t>
            </a:r>
            <a:r>
              <a:rPr lang="en-US" dirty="0" err="1">
                <a:highlight>
                  <a:srgbClr val="FFFF00"/>
                </a:highlight>
              </a:rPr>
              <a:t>ride_hms</a:t>
            </a:r>
            <a:r>
              <a:rPr lang="en-US" dirty="0">
                <a:highlight>
                  <a:srgbClr val="FFFF00"/>
                </a:highlight>
              </a:rPr>
              <a:t>, .after =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 rides &lt;60 seconds for outliers/not real rides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arrange(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, -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arrange(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filter(!(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 &lt; 60)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 rides &gt;12 hours (43200 seconds) for outliers/not real rides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filter(!(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 &gt; 43200)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 rides missing data (without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 or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!(is.na(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) |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 == "")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!(is.na(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) |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 == "")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abnormal station names - rides with ALL CAPS or all lower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UPPER_lower_station_name_check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"[:upper:]")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&amp; !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,"[:lower:]")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count(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one station appeared 4 times with WEST CHI-WATSON, determined legitimate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test data by </a:t>
            </a:r>
            <a:r>
              <a:rPr lang="en-US" dirty="0" err="1">
                <a:highlight>
                  <a:srgbClr val="FFFF00"/>
                </a:highlight>
              </a:rPr>
              <a:t>star_station_name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stringr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Test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all_data$start_station_name</a:t>
            </a:r>
            <a:r>
              <a:rPr lang="en-US" dirty="0">
                <a:highlight>
                  <a:srgbClr val="FFFF00"/>
                </a:highlight>
              </a:rPr>
              <a:t>, "Test"), ]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!(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"Test"))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removed 1 result containing "Test" in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duplicates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("janitor")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library(janitor)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duplicates &lt;- </a:t>
            </a:r>
            <a:r>
              <a:rPr lang="en-US" dirty="0" err="1">
                <a:highlight>
                  <a:srgbClr val="FFFF00"/>
                </a:highlight>
              </a:rPr>
              <a:t>get_dupes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ride_id</a:t>
            </a:r>
            <a:r>
              <a:rPr lang="en-US" dirty="0">
                <a:highlight>
                  <a:srgbClr val="FFFF00"/>
                </a:highlight>
              </a:rPr>
              <a:t>) 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#No variable names specified - using all columns.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removed unnecessary column (1) from table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[, -c(1)]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anomalies by running a summary of the dataset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("psych")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library(psych)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create summary table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anomalies &lt;- describe(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no abnormalities, except there were 7 cases where the </a:t>
            </a:r>
            <a:r>
              <a:rPr lang="en-US" dirty="0" err="1">
                <a:highlight>
                  <a:srgbClr val="FFFF00"/>
                </a:highlight>
              </a:rPr>
              <a:t>end_lat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dirty="0" err="1">
                <a:highlight>
                  <a:srgbClr val="FFFF00"/>
                </a:highlight>
              </a:rPr>
              <a:t>end_lng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were 0 but they had an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dirty="0" err="1">
                <a:highlight>
                  <a:srgbClr val="FFFF00"/>
                </a:highlight>
              </a:rPr>
              <a:t>end_station_id</a:t>
            </a:r>
            <a:r>
              <a:rPr lang="en-US" dirty="0">
                <a:highlight>
                  <a:srgbClr val="FFFF00"/>
                </a:highlight>
              </a:rPr>
              <a:t> (were removed)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bike types and when they were available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unique(</a:t>
            </a:r>
            <a:r>
              <a:rPr lang="en-US" dirty="0" err="1">
                <a:highlight>
                  <a:srgbClr val="FFFF00"/>
                </a:highlight>
              </a:rPr>
              <a:t>all_data$rideable_type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[1] "</a:t>
            </a:r>
            <a:r>
              <a:rPr lang="en-US" dirty="0" err="1">
                <a:highlight>
                  <a:srgbClr val="FFFF00"/>
                </a:highlight>
              </a:rPr>
              <a:t>classic_bike</a:t>
            </a:r>
            <a:r>
              <a:rPr lang="en-US" dirty="0">
                <a:highlight>
                  <a:srgbClr val="FFFF00"/>
                </a:highlight>
              </a:rPr>
              <a:t>"  "</a:t>
            </a:r>
            <a:r>
              <a:rPr lang="en-US" dirty="0" err="1">
                <a:highlight>
                  <a:srgbClr val="FFFF00"/>
                </a:highlight>
              </a:rPr>
              <a:t>electric_bike</a:t>
            </a:r>
            <a:r>
              <a:rPr lang="en-US" dirty="0">
                <a:highlight>
                  <a:srgbClr val="FFFF00"/>
                </a:highlight>
              </a:rPr>
              <a:t>" "</a:t>
            </a:r>
            <a:r>
              <a:rPr lang="en-US" dirty="0" err="1">
                <a:highlight>
                  <a:srgbClr val="FFFF00"/>
                </a:highlight>
              </a:rPr>
              <a:t>docked_bike</a:t>
            </a:r>
            <a:r>
              <a:rPr lang="en-US" dirty="0">
                <a:highlight>
                  <a:srgbClr val="FFFF00"/>
                </a:highlight>
              </a:rPr>
              <a:t>" 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rideable_type_info</a:t>
            </a:r>
            <a:r>
              <a:rPr lang="en-US" dirty="0">
                <a:highlight>
                  <a:srgbClr val="FFFF00"/>
                </a:highlight>
              </a:rPr>
              <a:t> &lt;-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 = year(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 = month(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rideable_type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member_casual</a:t>
            </a:r>
            <a:r>
              <a:rPr lang="en-US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count(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rideable_type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member_casual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After filtering the raw data, all data for </a:t>
            </a:r>
            <a:r>
              <a:rPr lang="en-US" dirty="0" err="1">
                <a:highlight>
                  <a:srgbClr val="FFFF00"/>
                </a:highlight>
              </a:rPr>
              <a:t>docked_bike</a:t>
            </a:r>
            <a:r>
              <a:rPr lang="en-US" dirty="0">
                <a:highlight>
                  <a:srgbClr val="FFFF00"/>
                </a:highlight>
              </a:rPr>
              <a:t> is for casual riders.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Docked bikes are not used by member riders, but I'm not sure why.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station names for review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station_names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 = year(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 = month(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count(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create columns of data by 'day', 'day of week', 'month', and 'year' for future analysis/viz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Day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all_data$day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"%d"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Day of week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all_data$day_of_week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"%A"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Month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all_data$month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"%m"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Year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all_data$year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"%Y"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Time of Day, HH:MM:SS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all_data$ToD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"%H:%M:%S"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statistical analysis by user type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summary(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Min. 1st Qu.  Median    Mean 3rd Qu.    Max.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60     376     649    1012    1156   43147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mean)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1400.7239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750.5077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median)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      848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     549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max)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    43147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   43020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min)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       60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      60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create tables for visuals to be used in viz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map tables for visual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map_viz_start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start_lat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start_lng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numtrips</a:t>
            </a:r>
            <a:r>
              <a:rPr lang="en-US" dirty="0">
                <a:highlight>
                  <a:srgbClr val="FFFF00"/>
                </a:highlight>
              </a:rPr>
              <a:t> = n()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distinct(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.</a:t>
            </a:r>
            <a:r>
              <a:rPr lang="en-US" dirty="0" err="1">
                <a:highlight>
                  <a:srgbClr val="FFFF00"/>
                </a:highlight>
              </a:rPr>
              <a:t>keep_all</a:t>
            </a:r>
            <a:r>
              <a:rPr lang="en-US" dirty="0">
                <a:highlight>
                  <a:srgbClr val="FFFF00"/>
                </a:highlight>
              </a:rPr>
              <a:t> = TRUE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map_viz_end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end_lat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end_lng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numtrips</a:t>
            </a:r>
            <a:r>
              <a:rPr lang="en-US" dirty="0">
                <a:highlight>
                  <a:srgbClr val="FFFF00"/>
                </a:highlight>
              </a:rPr>
              <a:t> = n()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distinct(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,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.</a:t>
            </a:r>
            <a:r>
              <a:rPr lang="en-US" dirty="0" err="1">
                <a:highlight>
                  <a:srgbClr val="FFFF00"/>
                </a:highlight>
              </a:rPr>
              <a:t>keep_all</a:t>
            </a:r>
            <a:r>
              <a:rPr lang="en-US" dirty="0">
                <a:highlight>
                  <a:srgbClr val="FFFF00"/>
                </a:highlight>
              </a:rPr>
              <a:t> = TRUE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1AAF3-4382-C0DD-84B7-2DB51ED7E04F}"/>
              </a:ext>
            </a:extLst>
          </p:cNvPr>
          <p:cNvSpPr txBox="1"/>
          <p:nvPr/>
        </p:nvSpPr>
        <p:spPr>
          <a:xfrm>
            <a:off x="838200" y="-28922228"/>
            <a:ext cx="10515600" cy="26807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title: "Data Cleaning and Analysis"</a:t>
            </a:r>
          </a:p>
          <a:p>
            <a:r>
              <a:rPr lang="en-US" sz="800" dirty="0"/>
              <a:t>author: "Jesse Richardville"</a:t>
            </a:r>
          </a:p>
          <a:p>
            <a:r>
              <a:rPr lang="en-US" sz="800" dirty="0"/>
              <a:t>date: "2023-01-05"</a:t>
            </a:r>
          </a:p>
          <a:p>
            <a:r>
              <a:rPr lang="en-US" sz="800" dirty="0"/>
              <a:t>output: </a:t>
            </a:r>
            <a:r>
              <a:rPr lang="en-US" sz="800" dirty="0" err="1"/>
              <a:t>html_document</a:t>
            </a:r>
            <a:endParaRPr lang="en-US" sz="800" dirty="0"/>
          </a:p>
          <a:p>
            <a:r>
              <a:rPr lang="en-US" sz="800" dirty="0"/>
              <a:t>---</a:t>
            </a:r>
          </a:p>
          <a:p>
            <a:r>
              <a:rPr lang="en-US" sz="800" dirty="0"/>
              <a:t># Document Summary</a:t>
            </a:r>
          </a:p>
          <a:p>
            <a:r>
              <a:rPr lang="en-US" sz="800" dirty="0"/>
              <a:t>Clean and transform the merged </a:t>
            </a:r>
            <a:r>
              <a:rPr lang="en-US" sz="800" dirty="0" err="1"/>
              <a:t>Cyclistic</a:t>
            </a:r>
            <a:r>
              <a:rPr lang="en-US" sz="800" dirty="0"/>
              <a:t> data (</a:t>
            </a:r>
            <a:r>
              <a:rPr lang="en-US" sz="800" dirty="0" err="1"/>
              <a:t>all_data</a:t>
            </a:r>
            <a:r>
              <a:rPr lang="en-US" sz="800" dirty="0"/>
              <a:t>) file for analysis using R</a:t>
            </a:r>
          </a:p>
          <a:p>
            <a:r>
              <a:rPr lang="en-US" sz="800" dirty="0"/>
              <a:t>​</a:t>
            </a:r>
          </a:p>
          <a:p>
            <a:r>
              <a:rPr lang="en-US" sz="800" dirty="0"/>
              <a:t>Raw data has been collected by Motivate International Inc, the company operating Divvy - a bike share service across Chicago and Evanston. The license to use this public dataset can be found [here.](https://www.divvybikes.com/data-license-agreement)</a:t>
            </a:r>
          </a:p>
          <a:p>
            <a:r>
              <a:rPr lang="en-US" sz="800" dirty="0"/>
              <a:t>​</a:t>
            </a:r>
          </a:p>
          <a:p>
            <a:r>
              <a:rPr lang="en-US" sz="800" dirty="0"/>
              <a:t>## Upload the merged dataset from the working directory</a:t>
            </a:r>
          </a:p>
          <a:p>
            <a:r>
              <a:rPr lang="en-US" sz="800" dirty="0"/>
              <a:t>```{r setup, include=FALSE}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readr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all_bike_trip_merged</a:t>
            </a:r>
            <a:r>
              <a:rPr lang="en-US" sz="800" dirty="0"/>
              <a:t> &lt;- </a:t>
            </a:r>
            <a:r>
              <a:rPr lang="en-US" sz="800" dirty="0" err="1"/>
              <a:t>read_csv</a:t>
            </a:r>
            <a:r>
              <a:rPr lang="en-US" sz="800" dirty="0"/>
              <a:t>("R docs/Working Directory/</a:t>
            </a:r>
            <a:r>
              <a:rPr lang="en-US" sz="800" dirty="0" err="1"/>
              <a:t>Cyclistic_case_study</a:t>
            </a:r>
            <a:r>
              <a:rPr lang="en-US" sz="800" dirty="0"/>
              <a:t>/data/raw/</a:t>
            </a:r>
            <a:r>
              <a:rPr lang="en-US" sz="800" dirty="0" err="1"/>
              <a:t>dirty_bike_data</a:t>
            </a:r>
            <a:r>
              <a:rPr lang="en-US" sz="800" dirty="0"/>
              <a:t>/all_bike_trip_merged.csv")</a:t>
            </a:r>
          </a:p>
          <a:p>
            <a:r>
              <a:rPr lang="en-US" sz="800" dirty="0"/>
              <a:t>View(</a:t>
            </a:r>
            <a:r>
              <a:rPr lang="en-US" sz="800" dirty="0" err="1"/>
              <a:t>all_bike_trip_merged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all_bike_trip_merged</a:t>
            </a:r>
            <a:endParaRPr lang="en-US" sz="800" dirty="0"/>
          </a:p>
          <a:p>
            <a:r>
              <a:rPr lang="en-US" sz="800" dirty="0"/>
              <a:t>```</a:t>
            </a:r>
          </a:p>
          <a:p>
            <a:endParaRPr lang="en-US" sz="800" dirty="0"/>
          </a:p>
          <a:p>
            <a:r>
              <a:rPr lang="en-US" sz="800" dirty="0"/>
              <a:t>### Install appropriate packages</a:t>
            </a:r>
          </a:p>
          <a:p>
            <a:r>
              <a:rPr lang="en-US" sz="800" dirty="0"/>
              <a:t>```{r setup, include=FALSE}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</a:t>
            </a:r>
            <a:r>
              <a:rPr lang="en-US" sz="800" dirty="0" err="1"/>
              <a:t>tidyverse</a:t>
            </a:r>
            <a:r>
              <a:rPr lang="en-US" sz="800" dirty="0"/>
              <a:t>")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</a:t>
            </a:r>
            <a:r>
              <a:rPr lang="en-US" sz="800" dirty="0" err="1"/>
              <a:t>lubridate</a:t>
            </a:r>
            <a:r>
              <a:rPr lang="en-US" sz="800" dirty="0"/>
              <a:t>")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</a:t>
            </a:r>
            <a:r>
              <a:rPr lang="en-US" sz="800" dirty="0" err="1"/>
              <a:t>Magrittr</a:t>
            </a:r>
            <a:r>
              <a:rPr lang="en-US" sz="800" dirty="0"/>
              <a:t>")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tidyverse</a:t>
            </a:r>
            <a:r>
              <a:rPr lang="en-US" sz="800" dirty="0"/>
              <a:t>)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lubridate</a:t>
            </a:r>
            <a:r>
              <a:rPr lang="en-US" sz="800" dirty="0"/>
              <a:t>)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Magrittr</a:t>
            </a:r>
            <a:r>
              <a:rPr lang="en-US" sz="800" dirty="0"/>
              <a:t>)</a:t>
            </a:r>
          </a:p>
          <a:p>
            <a:r>
              <a:rPr lang="en-US" sz="800" dirty="0"/>
              <a:t># calculate ride length and add as a new column, </a:t>
            </a:r>
            <a:r>
              <a:rPr lang="en-US" sz="800" dirty="0" err="1"/>
              <a:t>ride_time</a:t>
            </a:r>
            <a:endParaRPr lang="en-US" sz="800" dirty="0"/>
          </a:p>
          <a:p>
            <a:r>
              <a:rPr lang="en-US" sz="800" dirty="0" err="1"/>
              <a:t>all_data$ride_time</a:t>
            </a:r>
            <a:r>
              <a:rPr lang="en-US" sz="800" dirty="0"/>
              <a:t> &lt;- </a:t>
            </a:r>
            <a:r>
              <a:rPr lang="en-US" sz="800" dirty="0" err="1"/>
              <a:t>difftime</a:t>
            </a:r>
            <a:r>
              <a:rPr lang="en-US" sz="800" dirty="0"/>
              <a:t>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all_data$ended_at</a:t>
            </a:r>
            <a:r>
              <a:rPr lang="en-US" sz="800" dirty="0"/>
              <a:t>, 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</a:t>
            </a:r>
          </a:p>
          <a:p>
            <a:r>
              <a:rPr lang="en-US" sz="800" dirty="0"/>
              <a:t>  units = "secs"</a:t>
            </a:r>
          </a:p>
          <a:p>
            <a:r>
              <a:rPr lang="en-US" sz="800" dirty="0"/>
              <a:t>) </a:t>
            </a:r>
          </a:p>
          <a:p>
            <a:r>
              <a:rPr lang="en-US" sz="800" dirty="0"/>
              <a:t># convert </a:t>
            </a:r>
            <a:r>
              <a:rPr lang="en-US" sz="800" dirty="0" err="1"/>
              <a:t>ride_time</a:t>
            </a:r>
            <a:r>
              <a:rPr lang="en-US" sz="800" dirty="0"/>
              <a:t> to </a:t>
            </a:r>
            <a:r>
              <a:rPr lang="en-US" sz="800" dirty="0" err="1"/>
              <a:t>hms</a:t>
            </a:r>
            <a:r>
              <a:rPr lang="en-US" sz="800" dirty="0"/>
              <a:t> for readability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data.table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 </a:t>
            </a:r>
          </a:p>
          <a:p>
            <a:r>
              <a:rPr lang="en-US" sz="800" dirty="0"/>
              <a:t>  mutate(</a:t>
            </a:r>
            <a:r>
              <a:rPr lang="en-US" sz="800" dirty="0" err="1"/>
              <a:t>ride_hms</a:t>
            </a:r>
            <a:r>
              <a:rPr lang="en-US" sz="800" dirty="0"/>
              <a:t> = </a:t>
            </a:r>
            <a:r>
              <a:rPr lang="en-US" sz="800" dirty="0" err="1"/>
              <a:t>as.ITime</a:t>
            </a:r>
            <a:r>
              <a:rPr lang="en-US" sz="800" dirty="0"/>
              <a:t>(</a:t>
            </a:r>
            <a:r>
              <a:rPr lang="en-US" sz="800" dirty="0" err="1"/>
              <a:t>hms</a:t>
            </a:r>
            <a:r>
              <a:rPr lang="en-US" sz="800" dirty="0"/>
              <a:t>::</a:t>
            </a:r>
            <a:r>
              <a:rPr lang="en-US" sz="800" dirty="0" err="1"/>
              <a:t>hms</a:t>
            </a:r>
            <a:r>
              <a:rPr lang="en-US" sz="800" dirty="0"/>
              <a:t>(</a:t>
            </a:r>
            <a:r>
              <a:rPr lang="en-US" sz="800" dirty="0" err="1"/>
              <a:t>seconds_to_period</a:t>
            </a:r>
            <a:r>
              <a:rPr lang="en-US" sz="800" dirty="0"/>
              <a:t>(</a:t>
            </a:r>
            <a:r>
              <a:rPr lang="en-US" sz="800" dirty="0" err="1"/>
              <a:t>ride_time</a:t>
            </a:r>
            <a:r>
              <a:rPr lang="en-US" sz="800" dirty="0"/>
              <a:t>)))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reposition columns in table for order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 relocate(</a:t>
            </a:r>
            <a:r>
              <a:rPr lang="en-US" sz="800" dirty="0" err="1"/>
              <a:t>ride_time</a:t>
            </a:r>
            <a:r>
              <a:rPr lang="en-US" sz="800" dirty="0"/>
              <a:t>, .after = </a:t>
            </a:r>
            <a:r>
              <a:rPr lang="en-US" sz="800" dirty="0" err="1"/>
              <a:t>ended_at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 relocate(</a:t>
            </a:r>
            <a:r>
              <a:rPr lang="en-US" sz="800" dirty="0" err="1"/>
              <a:t>ride_hms</a:t>
            </a:r>
            <a:r>
              <a:rPr lang="en-US" sz="800" dirty="0"/>
              <a:t>, .after = </a:t>
            </a:r>
            <a:r>
              <a:rPr lang="en-US" sz="800" dirty="0" err="1"/>
              <a:t>ride_time</a:t>
            </a:r>
            <a:r>
              <a:rPr lang="en-US" sz="800" dirty="0"/>
              <a:t>)</a:t>
            </a:r>
          </a:p>
          <a:p>
            <a:r>
              <a:rPr lang="en-US" sz="800" dirty="0"/>
              <a:t># remove rides &lt;60 seconds for outliers/not real rides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arrange(</a:t>
            </a:r>
            <a:r>
              <a:rPr lang="en-US" sz="800" dirty="0" err="1"/>
              <a:t>all_data</a:t>
            </a:r>
            <a:r>
              <a:rPr lang="en-US" sz="800" dirty="0"/>
              <a:t>, -</a:t>
            </a:r>
            <a:r>
              <a:rPr lang="en-US" sz="800" dirty="0" err="1"/>
              <a:t>ride_time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arrange(</a:t>
            </a:r>
            <a:r>
              <a:rPr lang="en-US" sz="800" dirty="0" err="1"/>
              <a:t>all_data</a:t>
            </a:r>
            <a:r>
              <a:rPr lang="en-US" sz="800" dirty="0"/>
              <a:t>, </a:t>
            </a:r>
            <a:r>
              <a:rPr lang="en-US" sz="800" dirty="0" err="1"/>
              <a:t>ride_time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filter(!(</a:t>
            </a:r>
            <a:r>
              <a:rPr lang="en-US" sz="800" dirty="0" err="1"/>
              <a:t>ride_time</a:t>
            </a:r>
            <a:r>
              <a:rPr lang="en-US" sz="800" dirty="0"/>
              <a:t> &lt; 60)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remove rides &gt;12 hours (43200 seconds) for outliers/not real rides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filter(!(</a:t>
            </a:r>
            <a:r>
              <a:rPr lang="en-US" sz="800" dirty="0" err="1"/>
              <a:t>ride_time</a:t>
            </a:r>
            <a:r>
              <a:rPr lang="en-US" sz="800" dirty="0"/>
              <a:t> &gt; 43200)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remove rides missing data (without </a:t>
            </a:r>
            <a:r>
              <a:rPr lang="en-US" sz="800" dirty="0" err="1"/>
              <a:t>start_station_name</a:t>
            </a:r>
            <a:r>
              <a:rPr lang="en-US" sz="800" dirty="0"/>
              <a:t> or </a:t>
            </a:r>
            <a:r>
              <a:rPr lang="en-US" sz="800" dirty="0" err="1"/>
              <a:t>end_station_name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!(is.na(</a:t>
            </a:r>
            <a:r>
              <a:rPr lang="en-US" sz="800" dirty="0" err="1"/>
              <a:t>start_station_name</a:t>
            </a:r>
            <a:r>
              <a:rPr lang="en-US" sz="800" dirty="0"/>
              <a:t>) |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start_station_name</a:t>
            </a:r>
            <a:r>
              <a:rPr lang="en-US" sz="800" dirty="0"/>
              <a:t> == "")</a:t>
            </a:r>
          </a:p>
          <a:p>
            <a:r>
              <a:rPr lang="en-US" sz="800" dirty="0"/>
              <a:t>  ) %&gt;% 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!(is.na(</a:t>
            </a:r>
            <a:r>
              <a:rPr lang="en-US" sz="800" dirty="0" err="1"/>
              <a:t>end_station_name</a:t>
            </a:r>
            <a:r>
              <a:rPr lang="en-US" sz="800" dirty="0"/>
              <a:t>) |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end_station_name</a:t>
            </a:r>
            <a:r>
              <a:rPr lang="en-US" sz="800" dirty="0"/>
              <a:t> == "")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check for abnormal station names - rides with ALL CAPS or all lower </a:t>
            </a:r>
          </a:p>
          <a:p>
            <a:r>
              <a:rPr lang="en-US" sz="800" dirty="0" err="1"/>
              <a:t>UPPER_lower_station_name_check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start_station_name</a:t>
            </a:r>
            <a:r>
              <a:rPr lang="en-US" sz="800" dirty="0"/>
              <a:t>, "[:upper:]")</a:t>
            </a:r>
          </a:p>
          <a:p>
            <a:r>
              <a:rPr lang="en-US" sz="800" dirty="0"/>
              <a:t>    &amp; !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start_station_name</a:t>
            </a:r>
            <a:r>
              <a:rPr lang="en-US" sz="800" dirty="0"/>
              <a:t>,"[:lower:]")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count(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one station appeared 4 times with WEST CHI-WATSON, determined legitimate</a:t>
            </a:r>
          </a:p>
          <a:p>
            <a:r>
              <a:rPr lang="en-US" sz="800" dirty="0"/>
              <a:t># check for test data by </a:t>
            </a:r>
            <a:r>
              <a:rPr lang="en-US" sz="800" dirty="0" err="1"/>
              <a:t>star_station_name</a:t>
            </a:r>
            <a:endParaRPr lang="en-US" sz="800" dirty="0"/>
          </a:p>
          <a:p>
            <a:r>
              <a:rPr lang="en-US" sz="800" dirty="0"/>
              <a:t>library(</a:t>
            </a:r>
            <a:r>
              <a:rPr lang="en-US" sz="800" dirty="0" err="1"/>
              <a:t>stringr</a:t>
            </a:r>
            <a:r>
              <a:rPr lang="en-US" sz="800" dirty="0"/>
              <a:t>)</a:t>
            </a:r>
          </a:p>
          <a:p>
            <a:r>
              <a:rPr lang="en-US" sz="800" dirty="0"/>
              <a:t>Test &lt;- </a:t>
            </a:r>
            <a:r>
              <a:rPr lang="en-US" sz="800" dirty="0" err="1"/>
              <a:t>all_data</a:t>
            </a:r>
            <a:r>
              <a:rPr lang="en-US" sz="800" dirty="0"/>
              <a:t>[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all_data$start_station_name</a:t>
            </a:r>
            <a:r>
              <a:rPr lang="en-US" sz="800" dirty="0"/>
              <a:t>, "Test"), ]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!(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start_station_name</a:t>
            </a:r>
            <a:r>
              <a:rPr lang="en-US" sz="800" dirty="0"/>
              <a:t>, "Test"))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removed 1 result containing "Test" in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# check for duplicates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("janitor")</a:t>
            </a:r>
          </a:p>
          <a:p>
            <a:r>
              <a:rPr lang="en-US" sz="800" dirty="0"/>
              <a:t>library(janitor)</a:t>
            </a:r>
          </a:p>
          <a:p>
            <a:r>
              <a:rPr lang="en-US" sz="800" dirty="0"/>
              <a:t>duplicates &lt;- </a:t>
            </a:r>
            <a:r>
              <a:rPr lang="en-US" sz="800" dirty="0" err="1"/>
              <a:t>get_dupes</a:t>
            </a:r>
            <a:r>
              <a:rPr lang="en-US" sz="800" dirty="0"/>
              <a:t>(</a:t>
            </a:r>
            <a:r>
              <a:rPr lang="en-US" sz="800" dirty="0" err="1"/>
              <a:t>all_data</a:t>
            </a:r>
            <a:r>
              <a:rPr lang="en-US" sz="800" dirty="0"/>
              <a:t>, </a:t>
            </a:r>
            <a:r>
              <a:rPr lang="en-US" sz="800" dirty="0" err="1"/>
              <a:t>ride_id</a:t>
            </a:r>
            <a:r>
              <a:rPr lang="en-US" sz="800" dirty="0"/>
              <a:t>)   </a:t>
            </a:r>
          </a:p>
          <a:p>
            <a:r>
              <a:rPr lang="en-US" sz="800" dirty="0"/>
              <a:t>#No variable names specified - using all columns.</a:t>
            </a:r>
          </a:p>
          <a:p>
            <a:r>
              <a:rPr lang="en-US" sz="800" dirty="0"/>
              <a:t># removed unnecessary column (1) from table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[, -c(1)]</a:t>
            </a:r>
          </a:p>
          <a:p>
            <a:r>
              <a:rPr lang="en-US" sz="800" dirty="0"/>
              <a:t># check for anomalies by running a summary of the dataset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("psych")</a:t>
            </a:r>
          </a:p>
          <a:p>
            <a:r>
              <a:rPr lang="en-US" sz="800" dirty="0"/>
              <a:t>library(psych) </a:t>
            </a:r>
          </a:p>
          <a:p>
            <a:r>
              <a:rPr lang="en-US" sz="800" dirty="0"/>
              <a:t># create summary table</a:t>
            </a:r>
          </a:p>
          <a:p>
            <a:r>
              <a:rPr lang="en-US" sz="800" dirty="0"/>
              <a:t>anomalies &lt;- describe(</a:t>
            </a:r>
            <a:r>
              <a:rPr lang="en-US" sz="800" dirty="0" err="1"/>
              <a:t>all_data</a:t>
            </a:r>
            <a:r>
              <a:rPr lang="en-US" sz="800" dirty="0"/>
              <a:t>)</a:t>
            </a:r>
          </a:p>
          <a:p>
            <a:r>
              <a:rPr lang="en-US" sz="800" dirty="0"/>
              <a:t># no abnormalities, except there were 7 cases where the </a:t>
            </a:r>
            <a:r>
              <a:rPr lang="en-US" sz="800" dirty="0" err="1"/>
              <a:t>end_lat</a:t>
            </a:r>
            <a:r>
              <a:rPr lang="en-US" sz="800" dirty="0"/>
              <a:t> and </a:t>
            </a:r>
            <a:r>
              <a:rPr lang="en-US" sz="800" dirty="0" err="1"/>
              <a:t>end_lng</a:t>
            </a:r>
            <a:r>
              <a:rPr lang="en-US" sz="800" dirty="0"/>
              <a:t> </a:t>
            </a:r>
          </a:p>
          <a:p>
            <a:r>
              <a:rPr lang="en-US" sz="800" dirty="0"/>
              <a:t># were 0 but they had an </a:t>
            </a:r>
            <a:r>
              <a:rPr lang="en-US" sz="800" dirty="0" err="1"/>
              <a:t>end_station_name</a:t>
            </a:r>
            <a:r>
              <a:rPr lang="en-US" sz="800" dirty="0"/>
              <a:t> and </a:t>
            </a:r>
            <a:r>
              <a:rPr lang="en-US" sz="800" dirty="0" err="1"/>
              <a:t>end_station_id</a:t>
            </a:r>
            <a:r>
              <a:rPr lang="en-US" sz="800" dirty="0"/>
              <a:t> (were removed)</a:t>
            </a:r>
          </a:p>
          <a:p>
            <a:r>
              <a:rPr lang="en-US" sz="800" dirty="0"/>
              <a:t># check bike types and when they were available</a:t>
            </a:r>
          </a:p>
          <a:p>
            <a:r>
              <a:rPr lang="en-US" sz="800" dirty="0"/>
              <a:t>unique(</a:t>
            </a:r>
            <a:r>
              <a:rPr lang="en-US" sz="800" dirty="0" err="1"/>
              <a:t>all_data$rideable_type</a:t>
            </a:r>
            <a:r>
              <a:rPr lang="en-US" sz="800" dirty="0"/>
              <a:t>)</a:t>
            </a:r>
          </a:p>
          <a:p>
            <a:r>
              <a:rPr lang="en-US" sz="800" dirty="0"/>
              <a:t>[1] "</a:t>
            </a:r>
            <a:r>
              <a:rPr lang="en-US" sz="800" dirty="0" err="1"/>
              <a:t>classic_bike</a:t>
            </a:r>
            <a:r>
              <a:rPr lang="en-US" sz="800" dirty="0"/>
              <a:t>"  "</a:t>
            </a:r>
            <a:r>
              <a:rPr lang="en-US" sz="800" dirty="0" err="1"/>
              <a:t>electric_bike</a:t>
            </a:r>
            <a:r>
              <a:rPr lang="en-US" sz="800" dirty="0"/>
              <a:t>" "</a:t>
            </a:r>
            <a:r>
              <a:rPr lang="en-US" sz="800" dirty="0" err="1"/>
              <a:t>docked_bike</a:t>
            </a:r>
            <a:r>
              <a:rPr lang="en-US" sz="800" dirty="0"/>
              <a:t>"  </a:t>
            </a:r>
          </a:p>
          <a:p>
            <a:r>
              <a:rPr lang="en-US" sz="800" dirty="0" err="1"/>
              <a:t>rideable_type_info</a:t>
            </a:r>
            <a:r>
              <a:rPr lang="en-US" sz="800" dirty="0"/>
              <a:t> &lt;-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year = year(</a:t>
            </a:r>
            <a:r>
              <a:rPr lang="en-US" sz="800" dirty="0" err="1"/>
              <a:t>started_at</a:t>
            </a:r>
            <a:r>
              <a:rPr lang="en-US" sz="800" dirty="0"/>
              <a:t>), </a:t>
            </a:r>
          </a:p>
          <a:p>
            <a:r>
              <a:rPr lang="en-US" sz="800" dirty="0"/>
              <a:t>    month = month(</a:t>
            </a:r>
            <a:r>
              <a:rPr lang="en-US" sz="800" dirty="0" err="1"/>
              <a:t>started_at</a:t>
            </a:r>
            <a:r>
              <a:rPr lang="en-US" sz="800" dirty="0"/>
              <a:t>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rideable_type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member_casual</a:t>
            </a:r>
            <a:r>
              <a:rPr lang="en-US" sz="800" dirty="0"/>
              <a:t>,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count(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rideable_type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member_casual</a:t>
            </a:r>
            <a:endParaRPr lang="en-US" sz="800" dirty="0"/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After filtering the raw data, all data for </a:t>
            </a:r>
            <a:r>
              <a:rPr lang="en-US" sz="800" dirty="0" err="1"/>
              <a:t>docked_bike</a:t>
            </a:r>
            <a:r>
              <a:rPr lang="en-US" sz="800" dirty="0"/>
              <a:t> is for casual riders.</a:t>
            </a:r>
          </a:p>
          <a:p>
            <a:r>
              <a:rPr lang="en-US" sz="800" dirty="0"/>
              <a:t># Docked bikes are not used by member riders, but I'm not sure why.</a:t>
            </a:r>
          </a:p>
          <a:p>
            <a:r>
              <a:rPr lang="en-US" sz="800" dirty="0"/>
              <a:t># check station names for review</a:t>
            </a:r>
          </a:p>
          <a:p>
            <a:r>
              <a:rPr lang="en-US" sz="800" dirty="0" err="1"/>
              <a:t>station_names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year = year(</a:t>
            </a:r>
            <a:r>
              <a:rPr lang="en-US" sz="800" dirty="0" err="1"/>
              <a:t>started_at</a:t>
            </a:r>
            <a:r>
              <a:rPr lang="en-US" sz="800" dirty="0"/>
              <a:t>), </a:t>
            </a:r>
          </a:p>
          <a:p>
            <a:r>
              <a:rPr lang="en-US" sz="800" dirty="0"/>
              <a:t>    month = month(</a:t>
            </a:r>
            <a:r>
              <a:rPr lang="en-US" sz="800" dirty="0" err="1"/>
              <a:t>started_at</a:t>
            </a:r>
            <a:r>
              <a:rPr lang="en-US" sz="800" dirty="0"/>
              <a:t>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r>
              <a:rPr lang="en-US" sz="800" dirty="0"/>
              <a:t>, 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  </a:t>
            </a:r>
          </a:p>
          <a:p>
            <a:r>
              <a:rPr lang="en-US" sz="800" dirty="0"/>
              <a:t>  count(</a:t>
            </a:r>
            <a:r>
              <a:rPr lang="en-US" sz="800" dirty="0" err="1"/>
              <a:t>start_station_name</a:t>
            </a:r>
            <a:r>
              <a:rPr lang="en-US" sz="800" dirty="0"/>
              <a:t>)</a:t>
            </a:r>
          </a:p>
          <a:p>
            <a:r>
              <a:rPr lang="en-US" sz="800" dirty="0"/>
              <a:t># create columns of data by 'day', 'day of week', 'month', and 'year' for future analysis/viz</a:t>
            </a:r>
          </a:p>
          <a:p>
            <a:r>
              <a:rPr lang="en-US" sz="800" dirty="0"/>
              <a:t># Day</a:t>
            </a:r>
          </a:p>
          <a:p>
            <a:r>
              <a:rPr lang="en-US" sz="800" dirty="0" err="1"/>
              <a:t>all_data$day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"%d"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Day of week </a:t>
            </a:r>
          </a:p>
          <a:p>
            <a:r>
              <a:rPr lang="en-US" sz="800" dirty="0" err="1"/>
              <a:t>all_data$day_of_week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"%A"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Month </a:t>
            </a:r>
          </a:p>
          <a:p>
            <a:r>
              <a:rPr lang="en-US" sz="800" dirty="0" err="1"/>
              <a:t>all_data$month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"%m"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Year </a:t>
            </a:r>
          </a:p>
          <a:p>
            <a:r>
              <a:rPr lang="en-US" sz="800" dirty="0" err="1"/>
              <a:t>all_data$year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"%Y"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Time of Day, HH:MM:SS</a:t>
            </a:r>
          </a:p>
          <a:p>
            <a:r>
              <a:rPr lang="en-US" sz="800" dirty="0" err="1"/>
              <a:t>all_data$ToD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"%H:%M:%S"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statistical analysis by user type</a:t>
            </a:r>
          </a:p>
          <a:p>
            <a:r>
              <a:rPr lang="en-US" sz="800" dirty="0"/>
              <a:t>summary(</a:t>
            </a:r>
            <a:r>
              <a:rPr lang="en-US" sz="800" dirty="0" err="1"/>
              <a:t>all_data$ride_time</a:t>
            </a:r>
            <a:r>
              <a:rPr lang="en-US" sz="800" dirty="0"/>
              <a:t>)</a:t>
            </a:r>
          </a:p>
          <a:p>
            <a:r>
              <a:rPr lang="en-US" sz="800" dirty="0"/>
              <a:t>Min. 1st Qu.  Median    Mean 3rd Qu.    Max. </a:t>
            </a:r>
          </a:p>
          <a:p>
            <a:r>
              <a:rPr lang="en-US" sz="800" dirty="0"/>
              <a:t>60     376     649    1012    1156   43147 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mean)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1400.7239</a:t>
            </a:r>
          </a:p>
          <a:p>
            <a:r>
              <a:rPr lang="en-US" sz="800" dirty="0"/>
              <a:t>2                 member           750.5077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median)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      848</a:t>
            </a:r>
          </a:p>
          <a:p>
            <a:r>
              <a:rPr lang="en-US" sz="800" dirty="0"/>
              <a:t>2                 member                549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max)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    43147</a:t>
            </a:r>
          </a:p>
          <a:p>
            <a:r>
              <a:rPr lang="en-US" sz="800" dirty="0"/>
              <a:t>2                 member              43020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min)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       60</a:t>
            </a:r>
          </a:p>
          <a:p>
            <a:r>
              <a:rPr lang="en-US" sz="800" dirty="0"/>
              <a:t>2                 member                 60</a:t>
            </a:r>
          </a:p>
          <a:p>
            <a:r>
              <a:rPr lang="en-US" sz="800" dirty="0"/>
              <a:t># create tables for visuals to be used in viz</a:t>
            </a:r>
          </a:p>
          <a:p>
            <a:r>
              <a:rPr lang="en-US" sz="800" dirty="0"/>
              <a:t># map tables for visual</a:t>
            </a:r>
          </a:p>
          <a:p>
            <a:r>
              <a:rPr lang="en-US" sz="800" dirty="0" err="1"/>
              <a:t>map_viz_start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start_lat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start_lng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numtrips</a:t>
            </a:r>
            <a:r>
              <a:rPr lang="en-US" sz="800" dirty="0"/>
              <a:t> = n()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distinct(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r>
              <a:rPr lang="en-US" sz="800" dirty="0"/>
              <a:t>,  </a:t>
            </a:r>
          </a:p>
          <a:p>
            <a:r>
              <a:rPr lang="en-US" sz="800" dirty="0"/>
              <a:t>    .</a:t>
            </a:r>
            <a:r>
              <a:rPr lang="en-US" sz="800" dirty="0" err="1"/>
              <a:t>keep_all</a:t>
            </a:r>
            <a:r>
              <a:rPr lang="en-US" sz="800" dirty="0"/>
              <a:t> = TRUE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 err="1"/>
              <a:t>map_viz_end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end_station_name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end_lat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end_lng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end_station_name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numtrips</a:t>
            </a:r>
            <a:r>
              <a:rPr lang="en-US" sz="800" dirty="0"/>
              <a:t> = n()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distinct(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end_station_name</a:t>
            </a:r>
            <a:r>
              <a:rPr lang="en-US" sz="800" dirty="0"/>
              <a:t>,  </a:t>
            </a:r>
          </a:p>
          <a:p>
            <a:r>
              <a:rPr lang="en-US" sz="800" dirty="0"/>
              <a:t>    .</a:t>
            </a:r>
            <a:r>
              <a:rPr lang="en-US" sz="800" dirty="0" err="1"/>
              <a:t>keep_all</a:t>
            </a:r>
            <a:r>
              <a:rPr lang="en-US" sz="800" dirty="0"/>
              <a:t> = TRUE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72818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D47C-E995-395C-72CA-833EE8DF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Cyclistic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FBDD-8224-BAFC-C85A-31D5288E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rmAutofit/>
          </a:bodyPr>
          <a:lstStyle/>
          <a:p>
            <a:r>
              <a:rPr lang="en-US" dirty="0"/>
              <a:t>In 2016, </a:t>
            </a:r>
            <a:r>
              <a:rPr lang="en-US" dirty="0" err="1"/>
              <a:t>Cyclistic</a:t>
            </a:r>
            <a:r>
              <a:rPr lang="en-US" dirty="0"/>
              <a:t> launched a successful bike-share offering. Since then, the program has grown to a fleet of 5,824 bicycles that are geo-tracked and locked into a network of 692 stations across Chicago. The bikes can be unlocked from one station and returned to any other station in the system anytime.</a:t>
            </a:r>
          </a:p>
          <a:p>
            <a:r>
              <a:rPr lang="en-US" dirty="0"/>
              <a:t>Until now, </a:t>
            </a:r>
            <a:r>
              <a:rPr lang="en-US" dirty="0" err="1"/>
              <a:t>Cyclistic’s</a:t>
            </a:r>
            <a:r>
              <a:rPr lang="en-US" dirty="0"/>
              <a:t> marketing strategy relied on building general awareness and appealing to broad consumer segments. One approach that helped make these things possible was the flexibility of its pricing plans: single-ride passes, full-day passes, and annual memberships. Customers who purchase single-ride or full-day passes are referred to as casual riders. Customers who purchase annual memberships are </a:t>
            </a:r>
            <a:r>
              <a:rPr lang="en-US" dirty="0" err="1"/>
              <a:t>Cyclistic</a:t>
            </a:r>
            <a:r>
              <a:rPr lang="en-US" dirty="0"/>
              <a:t> members.</a:t>
            </a:r>
          </a:p>
          <a:p>
            <a:r>
              <a:rPr lang="en-US" dirty="0" err="1"/>
              <a:t>Cyclistic’s</a:t>
            </a:r>
            <a:r>
              <a:rPr lang="en-US" dirty="0"/>
              <a:t> finance analysts have concluded that annual members are much more profitable than casual riders. Although the pricing flexibility helps </a:t>
            </a:r>
            <a:r>
              <a:rPr lang="en-US" dirty="0" err="1"/>
              <a:t>Cyclistic</a:t>
            </a:r>
            <a:r>
              <a:rPr lang="en-US" dirty="0"/>
              <a:t> attract more customers, the director of marketing believes that maximizing the number of annual members will be key to future growth. Rather than creating a marketing campaign that targets all-new customers, the director of marketing believes there is a very good chance to convert casual riders into members. She notes that casual riders are already aware of the </a:t>
            </a:r>
            <a:r>
              <a:rPr lang="en-US" dirty="0" err="1"/>
              <a:t>Cyclistic</a:t>
            </a:r>
            <a:r>
              <a:rPr lang="en-US" dirty="0"/>
              <a:t> program and have chosen </a:t>
            </a:r>
            <a:r>
              <a:rPr lang="en-US" dirty="0" err="1"/>
              <a:t>Cyclistic</a:t>
            </a:r>
            <a:r>
              <a:rPr lang="en-US" dirty="0"/>
              <a:t> for their mobility needs.</a:t>
            </a:r>
          </a:p>
        </p:txBody>
      </p:sp>
    </p:spTree>
    <p:extLst>
      <p:ext uri="{BB962C8B-B14F-4D97-AF65-F5344CB8AC3E}">
        <p14:creationId xmlns:p14="http://schemas.microsoft.com/office/powerpoint/2010/main" val="273142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</a:t>
            </a:r>
          </a:p>
          <a:p>
            <a:endParaRPr lang="en-US" sz="1200" dirty="0"/>
          </a:p>
          <a:p>
            <a:r>
              <a:rPr lang="en-US" sz="1200" dirty="0"/>
              <a:t>Guiding questions:</a:t>
            </a:r>
          </a:p>
          <a:p>
            <a:r>
              <a:rPr lang="en-US" sz="1200" dirty="0"/>
              <a:t>● What is the problem you are trying to solve?</a:t>
            </a:r>
          </a:p>
          <a:p>
            <a:r>
              <a:rPr lang="en-US" sz="1200" dirty="0"/>
              <a:t>● How can your insights drive business decisions?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How do annual members and casual riders use </a:t>
            </a:r>
            <a:r>
              <a:rPr lang="en-US" sz="1200" dirty="0" err="1"/>
              <a:t>Cyclistic</a:t>
            </a:r>
            <a:r>
              <a:rPr lang="en-US" sz="1200" dirty="0"/>
              <a:t> bikes differently?</a:t>
            </a:r>
          </a:p>
          <a:p>
            <a:r>
              <a:rPr lang="en-US" sz="1200" dirty="0"/>
              <a:t>2. Why would casual riders buy </a:t>
            </a:r>
            <a:r>
              <a:rPr lang="en-US" sz="1200" dirty="0" err="1"/>
              <a:t>Cyclistic</a:t>
            </a:r>
            <a:r>
              <a:rPr lang="en-US" sz="1200" dirty="0"/>
              <a:t> annual memberships?</a:t>
            </a:r>
          </a:p>
          <a:p>
            <a:r>
              <a:rPr lang="en-US" sz="1200" dirty="0"/>
              <a:t>3. How can </a:t>
            </a:r>
            <a:r>
              <a:rPr lang="en-US" sz="1200" dirty="0" err="1"/>
              <a:t>Cyclistic</a:t>
            </a:r>
            <a:r>
              <a:rPr lang="en-US" sz="1200" dirty="0"/>
              <a:t> use digital media to influence casual riders to become members</a:t>
            </a:r>
          </a:p>
          <a:p>
            <a:r>
              <a:rPr lang="en-US" sz="1200" dirty="0"/>
              <a:t>4. Consider the stakeholders </a:t>
            </a:r>
          </a:p>
          <a:p>
            <a:r>
              <a:rPr lang="en-US" sz="1200" dirty="0"/>
              <a:t>	● </a:t>
            </a:r>
            <a:r>
              <a:rPr lang="en-US" sz="1200" dirty="0" err="1"/>
              <a:t>Cyclistic</a:t>
            </a:r>
            <a:r>
              <a:rPr lang="en-US" sz="1200" dirty="0"/>
              <a:t>: A bike-share program that features more than 5,800 bicycles and 600 docking stations. </a:t>
            </a:r>
            <a:r>
              <a:rPr lang="en-US" sz="1200" dirty="0" err="1"/>
              <a:t>Cyclistic</a:t>
            </a:r>
            <a:r>
              <a:rPr lang="en-US" sz="1200" dirty="0"/>
              <a:t> sets itself</a:t>
            </a:r>
          </a:p>
          <a:p>
            <a:r>
              <a:rPr lang="en-US" sz="1200" dirty="0"/>
              <a:t>apart by also offering reclining bikes, hand tricycles, and cargo bikes, making bike-share more inclusive to people with</a:t>
            </a:r>
          </a:p>
          <a:p>
            <a:r>
              <a:rPr lang="en-US" sz="1200" dirty="0"/>
              <a:t>disabilities and riders who can’t use a standard two-wheeled bike. The majority of riders opt for traditional bikes; about</a:t>
            </a:r>
          </a:p>
          <a:p>
            <a:r>
              <a:rPr lang="en-US" sz="1200" dirty="0"/>
              <a:t>8% of riders use the assistive options. </a:t>
            </a:r>
            <a:r>
              <a:rPr lang="en-US" sz="1200" dirty="0" err="1"/>
              <a:t>Cyclistic</a:t>
            </a:r>
            <a:r>
              <a:rPr lang="en-US" sz="1200" dirty="0"/>
              <a:t> users are more likely to ride for leisure, but about 30% use them to</a:t>
            </a:r>
          </a:p>
          <a:p>
            <a:r>
              <a:rPr lang="en-US" sz="1200" dirty="0"/>
              <a:t>commute to work each day.</a:t>
            </a:r>
          </a:p>
          <a:p>
            <a:r>
              <a:rPr lang="en-US" sz="1200" dirty="0"/>
              <a:t>	● Lily Moreno: The director of marketing and your manager. Moreno is responsible for the development of campaigns</a:t>
            </a:r>
          </a:p>
          <a:p>
            <a:r>
              <a:rPr lang="en-US" sz="1200" dirty="0"/>
              <a:t>and initiatives to promote the bike-share program. These may include email, social media, and other channels.</a:t>
            </a:r>
          </a:p>
          <a:p>
            <a:r>
              <a:rPr lang="en-US" sz="1200" dirty="0"/>
              <a:t>	● </a:t>
            </a:r>
            <a:r>
              <a:rPr lang="en-US" sz="1200" dirty="0" err="1"/>
              <a:t>Cyclistic</a:t>
            </a:r>
            <a:r>
              <a:rPr lang="en-US" sz="1200" dirty="0"/>
              <a:t> marketing analytics team: A team of data analysts who are responsible for collecting, analyzing, and</a:t>
            </a:r>
          </a:p>
          <a:p>
            <a:r>
              <a:rPr lang="en-US" sz="1200" dirty="0"/>
              <a:t>reporting data that helps guide </a:t>
            </a:r>
            <a:r>
              <a:rPr lang="en-US" sz="1200" dirty="0" err="1"/>
              <a:t>Cyclistic</a:t>
            </a:r>
            <a:r>
              <a:rPr lang="en-US" sz="1200" dirty="0"/>
              <a:t> marketing strategy. You joined this team six months ago and have been busy</a:t>
            </a:r>
          </a:p>
          <a:p>
            <a:r>
              <a:rPr lang="en-US" sz="1200" dirty="0"/>
              <a:t>learning about </a:t>
            </a:r>
            <a:r>
              <a:rPr lang="en-US" sz="1200" dirty="0" err="1"/>
              <a:t>Cyclistic’s</a:t>
            </a:r>
            <a:r>
              <a:rPr lang="en-US" sz="1200" dirty="0"/>
              <a:t> mission and business goals — as well as how you, as a junior data analyst, can help </a:t>
            </a:r>
            <a:r>
              <a:rPr lang="en-US" sz="1200" dirty="0" err="1"/>
              <a:t>Cyclistic</a:t>
            </a:r>
            <a:endParaRPr lang="en-US" sz="1200" dirty="0"/>
          </a:p>
          <a:p>
            <a:r>
              <a:rPr lang="en-US" sz="1200" dirty="0"/>
              <a:t>achieve them.</a:t>
            </a:r>
          </a:p>
          <a:p>
            <a:r>
              <a:rPr lang="en-US" sz="1200" dirty="0"/>
              <a:t>	● </a:t>
            </a:r>
            <a:r>
              <a:rPr lang="en-US" sz="1200" dirty="0" err="1"/>
              <a:t>Cyclistic</a:t>
            </a:r>
            <a:r>
              <a:rPr lang="en-US" sz="1200" dirty="0"/>
              <a:t> executive team: The notoriously detail-oriented executive team will decide whether to approve the</a:t>
            </a:r>
          </a:p>
          <a:p>
            <a:r>
              <a:rPr lang="en-US" sz="1200" dirty="0"/>
              <a:t>recommended marketing program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A clear statement of the business task:</a:t>
            </a:r>
          </a:p>
          <a:p>
            <a:r>
              <a:rPr lang="en-US" sz="1200" dirty="0"/>
              <a:t>Design marketing strategies aimed at converting casual riders into annual members based on three questions:</a:t>
            </a:r>
          </a:p>
          <a:p>
            <a:r>
              <a:rPr lang="en-US" sz="1200" dirty="0"/>
              <a:t>1. How do annual members and casual riders use </a:t>
            </a:r>
            <a:r>
              <a:rPr lang="en-US" sz="1200" dirty="0" err="1"/>
              <a:t>Cyclistic</a:t>
            </a:r>
            <a:r>
              <a:rPr lang="en-US" sz="1200" dirty="0"/>
              <a:t> bikes differently?</a:t>
            </a:r>
          </a:p>
          <a:p>
            <a:r>
              <a:rPr lang="en-US" sz="1200" dirty="0"/>
              <a:t>2. Why would casual riders buy </a:t>
            </a:r>
            <a:r>
              <a:rPr lang="en-US" sz="1200" dirty="0" err="1"/>
              <a:t>Cyclistic</a:t>
            </a:r>
            <a:r>
              <a:rPr lang="en-US" sz="1200" dirty="0"/>
              <a:t> annual memberships?</a:t>
            </a:r>
          </a:p>
          <a:p>
            <a:r>
              <a:rPr lang="en-US" sz="1200" dirty="0"/>
              <a:t>3. How can </a:t>
            </a:r>
            <a:r>
              <a:rPr lang="en-US" sz="1200" dirty="0" err="1"/>
              <a:t>Cyclistic</a:t>
            </a:r>
            <a:r>
              <a:rPr lang="en-US" sz="1200" dirty="0"/>
              <a:t> use digital media to influence casual riders to become members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094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Prepare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Where is your data located?</a:t>
            </a:r>
          </a:p>
          <a:p>
            <a:r>
              <a:rPr lang="en-US" sz="1200" dirty="0"/>
              <a:t>● How is the data organized?</a:t>
            </a:r>
          </a:p>
          <a:p>
            <a:r>
              <a:rPr lang="en-US" sz="1200" dirty="0"/>
              <a:t>● Are there issues with bias or credibility in this data? Does your data ROCCC?</a:t>
            </a:r>
          </a:p>
          <a:p>
            <a:r>
              <a:rPr lang="en-US" sz="1200" dirty="0"/>
              <a:t>● How are you addressing licensing, privacy, security, and accessibility?</a:t>
            </a:r>
          </a:p>
          <a:p>
            <a:r>
              <a:rPr lang="en-US" sz="1200" dirty="0"/>
              <a:t>● How did you verify the data’s integrity?</a:t>
            </a:r>
          </a:p>
          <a:p>
            <a:r>
              <a:rPr lang="en-US" sz="1200" dirty="0"/>
              <a:t>● How does it help you answer your question?</a:t>
            </a:r>
          </a:p>
          <a:p>
            <a:r>
              <a:rPr lang="en-US" sz="1200" dirty="0"/>
              <a:t>● Are there any problems with the data?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Download data and store it appropriately.</a:t>
            </a:r>
          </a:p>
          <a:p>
            <a:r>
              <a:rPr lang="en-US" sz="1200" dirty="0"/>
              <a:t>C:\Users\jesse\OneDrive\Documents\R docs\Working Directory\</a:t>
            </a:r>
            <a:r>
              <a:rPr lang="en-US" sz="1200" dirty="0" err="1"/>
              <a:t>Cyclistic_case_study</a:t>
            </a:r>
            <a:r>
              <a:rPr lang="en-US" sz="1200" dirty="0"/>
              <a:t>\data\raw\</a:t>
            </a:r>
            <a:r>
              <a:rPr lang="en-US" sz="1200" dirty="0" err="1"/>
              <a:t>dirty_bike_data</a:t>
            </a:r>
            <a:endParaRPr lang="en-US" sz="1200" dirty="0"/>
          </a:p>
          <a:p>
            <a:r>
              <a:rPr lang="en-US" sz="1200" dirty="0"/>
              <a:t>2. Identify how it’s organized.</a:t>
            </a:r>
          </a:p>
          <a:p>
            <a:r>
              <a:rPr lang="en-US" sz="1200" dirty="0"/>
              <a:t>merged using R</a:t>
            </a:r>
          </a:p>
          <a:p>
            <a:r>
              <a:rPr lang="en-US" sz="1200" dirty="0"/>
              <a:t>3. Sort and filter the data.</a:t>
            </a:r>
          </a:p>
          <a:p>
            <a:r>
              <a:rPr lang="en-US" sz="1200" dirty="0"/>
              <a:t>cleaned/manipulated and analyzed using R</a:t>
            </a:r>
          </a:p>
          <a:p>
            <a:r>
              <a:rPr lang="en-US" sz="1200" dirty="0"/>
              <a:t>4. Determine the credibility of the data.</a:t>
            </a:r>
          </a:p>
          <a:p>
            <a:r>
              <a:rPr lang="en-US" sz="1200" dirty="0"/>
              <a:t>data is open source directly from the company (https://divvy-tripdata.s3.amazonaws.com/index.html) </a:t>
            </a:r>
          </a:p>
          <a:p>
            <a:r>
              <a:rPr lang="en-US" sz="1200" dirty="0"/>
              <a:t>data has been made available by Motivate International Inc. under this license: (https://ride.divvybikes.com/data-license-agreement)</a:t>
            </a:r>
          </a:p>
          <a:p>
            <a:r>
              <a:rPr lang="en-US" sz="1200" dirty="0"/>
              <a:t>data is credible and has integrity - it is valid, complete, up to date, accurate and consistent (after transforming in R).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Obtain and import data for cleaning, formatting, and transformation:</a:t>
            </a:r>
          </a:p>
          <a:p>
            <a:r>
              <a:rPr lang="en-US" sz="1200" dirty="0"/>
              <a:t>1. Data is complete, original, and open source, directly from the company (https://divvy-tripdata.s3.amazonaws.com/index.html) and has been made available by Motivate International Inc. under this license (https://ride.divvybikes.com/data-license-agreement). I have chosen to analyze 12 months of data from 12/2021 - 11/2022, which was last updated on Dec 8th 2021, 02:19:04 pm.</a:t>
            </a:r>
          </a:p>
          <a:p>
            <a:r>
              <a:rPr lang="en-US" sz="1200" dirty="0"/>
              <a:t>2. Download data and store it appropriately.</a:t>
            </a:r>
          </a:p>
          <a:p>
            <a:r>
              <a:rPr lang="en-US" sz="1200" dirty="0"/>
              <a:t>C:\Users\jesse\OneDrive\Documents\R docs\Working Directory\</a:t>
            </a:r>
            <a:r>
              <a:rPr lang="en-US" sz="1200" dirty="0" err="1"/>
              <a:t>Cyclistic_case_study</a:t>
            </a:r>
            <a:r>
              <a:rPr lang="en-US" sz="1200" dirty="0"/>
              <a:t>\data\raw\</a:t>
            </a:r>
            <a:r>
              <a:rPr lang="en-US" sz="1200" dirty="0" err="1"/>
              <a:t>dirty_bike_data</a:t>
            </a:r>
            <a:endParaRPr lang="en-US" sz="1200" dirty="0"/>
          </a:p>
          <a:p>
            <a:r>
              <a:rPr lang="en-US" sz="1200" dirty="0"/>
              <a:t>3. Merge, sort, filter, format, and transform the data using R for analysis and document this process.</a:t>
            </a:r>
          </a:p>
        </p:txBody>
      </p:sp>
    </p:spTree>
    <p:extLst>
      <p:ext uri="{BB962C8B-B14F-4D97-AF65-F5344CB8AC3E}">
        <p14:creationId xmlns:p14="http://schemas.microsoft.com/office/powerpoint/2010/main" val="422323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What tools are you choosing and why?</a:t>
            </a:r>
          </a:p>
          <a:p>
            <a:r>
              <a:rPr lang="en-US" sz="1200" dirty="0"/>
              <a:t>● Have you ensured your data’s integrity?</a:t>
            </a:r>
          </a:p>
          <a:p>
            <a:r>
              <a:rPr lang="en-US" sz="1200" dirty="0"/>
              <a:t>● What steps have you taken to ensure that your data is clean?</a:t>
            </a:r>
          </a:p>
          <a:p>
            <a:r>
              <a:rPr lang="en-US" sz="1200" dirty="0"/>
              <a:t>● How can you verify that your data is clean and ready to analyze?</a:t>
            </a:r>
          </a:p>
          <a:p>
            <a:r>
              <a:rPr lang="en-US" sz="1200" dirty="0"/>
              <a:t>● Have you documented your cleaning process so you can review and share those results?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Check the data for errors.</a:t>
            </a:r>
          </a:p>
          <a:p>
            <a:r>
              <a:rPr lang="en-US" sz="1200" dirty="0"/>
              <a:t>used R for cleaning</a:t>
            </a:r>
          </a:p>
          <a:p>
            <a:r>
              <a:rPr lang="en-US" sz="1200" dirty="0"/>
              <a:t>2. Choose your tools.</a:t>
            </a:r>
          </a:p>
          <a:p>
            <a:r>
              <a:rPr lang="en-US" sz="1200" dirty="0"/>
              <a:t>R for cleaning/manipulation/analysis, power BI for visualizations</a:t>
            </a:r>
          </a:p>
          <a:p>
            <a:r>
              <a:rPr lang="en-US" sz="1200" dirty="0"/>
              <a:t>3. Transform the data so you can work with it effectively.</a:t>
            </a:r>
          </a:p>
          <a:p>
            <a:r>
              <a:rPr lang="en-US" sz="1200" dirty="0"/>
              <a:t>transformed using R</a:t>
            </a:r>
          </a:p>
          <a:p>
            <a:r>
              <a:rPr lang="en-US" sz="1200" dirty="0"/>
              <a:t>4. Document the cleaning process.</a:t>
            </a:r>
          </a:p>
          <a:p>
            <a:r>
              <a:rPr lang="en-US" sz="1200" dirty="0"/>
              <a:t>kept a changelog with steps of analysis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data log (Data log cert project 1)</a:t>
            </a:r>
          </a:p>
          <a:p>
            <a:r>
              <a:rPr lang="en-US" sz="1200" dirty="0"/>
              <a:t>C:\Users\jesse\OneDrive\Desktop\Portfolio Projects\Bike Share Project\documents</a:t>
            </a:r>
          </a:p>
          <a:p>
            <a:endParaRPr lang="en-US" sz="1200" dirty="0"/>
          </a:p>
          <a:p>
            <a:r>
              <a:rPr lang="en-US" sz="1200" dirty="0"/>
              <a:t>Document the cleaning and manipulation of data:</a:t>
            </a:r>
          </a:p>
          <a:p>
            <a:r>
              <a:rPr lang="en-US" sz="1200" dirty="0"/>
              <a:t>1. R-Studio Desktop was used for data cleaning and transformation.</a:t>
            </a:r>
          </a:p>
          <a:p>
            <a:r>
              <a:rPr lang="en-US" sz="1200" dirty="0"/>
              <a:t>2. .</a:t>
            </a:r>
            <a:r>
              <a:rPr lang="en-US" sz="1200" dirty="0" err="1"/>
              <a:t>Rmd</a:t>
            </a:r>
            <a:r>
              <a:rPr lang="en-US" sz="1200" dirty="0"/>
              <a:t> files are included for the processing steps.</a:t>
            </a:r>
          </a:p>
        </p:txBody>
      </p:sp>
    </p:spTree>
    <p:extLst>
      <p:ext uri="{BB962C8B-B14F-4D97-AF65-F5344CB8AC3E}">
        <p14:creationId xmlns:p14="http://schemas.microsoft.com/office/powerpoint/2010/main" val="2447962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Analyze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How should you organize your data to perform analysis on it?</a:t>
            </a:r>
          </a:p>
          <a:p>
            <a:r>
              <a:rPr lang="en-US" sz="1200" dirty="0"/>
              <a:t>● Has your data been properly formatted?</a:t>
            </a:r>
          </a:p>
          <a:p>
            <a:r>
              <a:rPr lang="en-US" sz="1200" dirty="0"/>
              <a:t>● What surprises did you discover in the data?</a:t>
            </a:r>
          </a:p>
          <a:p>
            <a:r>
              <a:rPr lang="en-US" sz="1200" dirty="0"/>
              <a:t>● What trends or relationships did you find in the data?</a:t>
            </a:r>
          </a:p>
          <a:p>
            <a:r>
              <a:rPr lang="en-US" sz="1200" dirty="0"/>
              <a:t>● How will these insights help answer your business questions?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Aggregate your data so it’s useful and accessible.</a:t>
            </a:r>
          </a:p>
          <a:p>
            <a:r>
              <a:rPr lang="en-US" sz="1200" dirty="0"/>
              <a:t>formatted in R, new columns created for relevant data</a:t>
            </a:r>
          </a:p>
          <a:p>
            <a:r>
              <a:rPr lang="en-US" sz="1200" dirty="0"/>
              <a:t>2. Organize and format your data.</a:t>
            </a:r>
          </a:p>
          <a:p>
            <a:r>
              <a:rPr lang="en-US" sz="1200" dirty="0"/>
              <a:t>sorted, organized the </a:t>
            </a:r>
            <a:r>
              <a:rPr lang="en-US" sz="1200" dirty="0" err="1"/>
              <a:t>dataframe</a:t>
            </a:r>
            <a:r>
              <a:rPr lang="en-US" sz="1200" dirty="0"/>
              <a:t>/table in R</a:t>
            </a:r>
          </a:p>
          <a:p>
            <a:r>
              <a:rPr lang="en-US" sz="1200" dirty="0"/>
              <a:t>3. Perform calculations.</a:t>
            </a:r>
          </a:p>
          <a:p>
            <a:r>
              <a:rPr lang="en-US" sz="1200" dirty="0"/>
              <a:t>manipulated in R, imported into Power BI, further transformed with Power Query for analysis</a:t>
            </a:r>
          </a:p>
          <a:p>
            <a:r>
              <a:rPr lang="en-US" sz="1200" dirty="0"/>
              <a:t>4. Identify trends and relationships.</a:t>
            </a:r>
          </a:p>
          <a:p>
            <a:r>
              <a:rPr lang="en-US" sz="1200" dirty="0"/>
              <a:t>created visuals using Power BI, created dashboard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A summary of your analysis</a:t>
            </a:r>
          </a:p>
          <a:p>
            <a:endParaRPr lang="en-US" sz="1200" dirty="0"/>
          </a:p>
          <a:p>
            <a:r>
              <a:rPr lang="en-US" sz="1200" dirty="0"/>
              <a:t>Organize data for analysis and to create visuals:</a:t>
            </a:r>
          </a:p>
          <a:p>
            <a:r>
              <a:rPr lang="en-US" sz="1200" dirty="0"/>
              <a:t>1. Run statistical analysis and add formatted columns to dataset for new variables to use for visualizations.</a:t>
            </a:r>
          </a:p>
          <a:p>
            <a:r>
              <a:rPr lang="en-US" sz="1200" dirty="0"/>
              <a:t>2. Import data to Power BI to identify trends and relationships, and to use for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2263624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Share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Were you able to answer the question of how annual members and casual riders use </a:t>
            </a:r>
            <a:r>
              <a:rPr lang="en-US" sz="1200" dirty="0" err="1"/>
              <a:t>Cyclistic</a:t>
            </a:r>
            <a:r>
              <a:rPr lang="en-US" sz="1200" dirty="0"/>
              <a:t> bikes differently?</a:t>
            </a:r>
          </a:p>
          <a:p>
            <a:r>
              <a:rPr lang="en-US" sz="1200" dirty="0"/>
              <a:t>● What story does your data tell?</a:t>
            </a:r>
          </a:p>
          <a:p>
            <a:r>
              <a:rPr lang="en-US" sz="1200" dirty="0"/>
              <a:t>● How do your findings relate to your original question?</a:t>
            </a:r>
          </a:p>
          <a:p>
            <a:r>
              <a:rPr lang="en-US" sz="1200" dirty="0"/>
              <a:t>● Who is your audience? What is the best way to communicate with them?</a:t>
            </a:r>
          </a:p>
          <a:p>
            <a:r>
              <a:rPr lang="en-US" sz="1200" dirty="0"/>
              <a:t>● Can data visualization help you share your findings?</a:t>
            </a:r>
          </a:p>
          <a:p>
            <a:r>
              <a:rPr lang="en-US" sz="1200" dirty="0"/>
              <a:t>● Is your presentation accessible to your audience?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Determine the best way to share your findings.</a:t>
            </a:r>
          </a:p>
          <a:p>
            <a:r>
              <a:rPr lang="en-US" sz="1200" dirty="0"/>
              <a:t>Power BI</a:t>
            </a:r>
          </a:p>
          <a:p>
            <a:r>
              <a:rPr lang="en-US" sz="1200" dirty="0"/>
              <a:t>2. Create effective data visualizations.</a:t>
            </a:r>
          </a:p>
          <a:p>
            <a:r>
              <a:rPr lang="en-US" sz="1200" dirty="0"/>
              <a:t>main focus was comparing user type (member vs. casual, across different criteria)</a:t>
            </a:r>
          </a:p>
          <a:p>
            <a:r>
              <a:rPr lang="en-US" sz="1200" dirty="0"/>
              <a:t>3. Present your findings.</a:t>
            </a:r>
          </a:p>
          <a:p>
            <a:r>
              <a:rPr lang="en-US" sz="1200" dirty="0"/>
              <a:t>present using </a:t>
            </a:r>
            <a:r>
              <a:rPr lang="en-US" sz="1200" dirty="0" err="1"/>
              <a:t>github</a:t>
            </a:r>
            <a:r>
              <a:rPr lang="en-US" sz="1200" dirty="0"/>
              <a:t> via </a:t>
            </a:r>
            <a:r>
              <a:rPr lang="en-US" sz="1200" dirty="0" err="1"/>
              <a:t>powerpoint</a:t>
            </a:r>
            <a:r>
              <a:rPr lang="en-US" sz="1200" dirty="0"/>
              <a:t> presentation (for power BI visuals embedded)</a:t>
            </a:r>
          </a:p>
          <a:p>
            <a:r>
              <a:rPr lang="en-US" sz="1200" dirty="0"/>
              <a:t>4. Ensure your work is accessible.</a:t>
            </a:r>
          </a:p>
          <a:p>
            <a:r>
              <a:rPr lang="en-US" sz="1200" dirty="0"/>
              <a:t>published report to make the project available for others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Supporting visualizations and key findings</a:t>
            </a:r>
          </a:p>
          <a:p>
            <a:r>
              <a:rPr lang="en-US" sz="1200" dirty="0"/>
              <a:t>used Power BI</a:t>
            </a:r>
          </a:p>
          <a:p>
            <a:r>
              <a:rPr lang="en-US" sz="1200" dirty="0"/>
              <a:t>C:\Users\jesse\OneDrive\Documents\R docs\Working Directory\</a:t>
            </a:r>
            <a:r>
              <a:rPr lang="en-US" sz="1200" dirty="0" err="1"/>
              <a:t>Cyclistic_case_study</a:t>
            </a:r>
            <a:r>
              <a:rPr lang="en-US" sz="1200" dirty="0"/>
              <a:t>\</a:t>
            </a:r>
            <a:r>
              <a:rPr lang="en-US" sz="1200" dirty="0" err="1"/>
              <a:t>data_output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Create visuals and a presentation (consider original questions and audience/stakeholders):</a:t>
            </a:r>
          </a:p>
          <a:p>
            <a:r>
              <a:rPr lang="en-US" sz="1200" dirty="0"/>
              <a:t>1. Use Power BI for visuals (since it is often referenced in job descriptions).</a:t>
            </a:r>
          </a:p>
          <a:p>
            <a:r>
              <a:rPr lang="en-US" sz="1200" dirty="0"/>
              <a:t>2. Publish Power BI dashboard for presentation.</a:t>
            </a:r>
          </a:p>
          <a:p>
            <a:r>
              <a:rPr lang="en-US" sz="1200" dirty="0"/>
              <a:t>3. Create presentation using </a:t>
            </a:r>
            <a:r>
              <a:rPr lang="en-US" sz="1200" dirty="0" err="1"/>
              <a:t>Powerpoint</a:t>
            </a:r>
            <a:r>
              <a:rPr lang="en-US" sz="1200" dirty="0"/>
              <a:t> (for interactive/live Power BI embed).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8093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What is your final conclusion based on your analysis?</a:t>
            </a:r>
          </a:p>
          <a:p>
            <a:r>
              <a:rPr lang="en-US" sz="1200" dirty="0"/>
              <a:t>● How could your team and business apply your insights?</a:t>
            </a:r>
          </a:p>
          <a:p>
            <a:r>
              <a:rPr lang="en-US" sz="1200" dirty="0"/>
              <a:t>● What next steps would you or your stakeholders take based on your findings?</a:t>
            </a:r>
          </a:p>
          <a:p>
            <a:r>
              <a:rPr lang="en-US" sz="1200" dirty="0"/>
              <a:t>● Is there additional data you could use to expand on your findings?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Create your portfolio.</a:t>
            </a:r>
          </a:p>
          <a:p>
            <a:r>
              <a:rPr lang="en-US" sz="1200" dirty="0"/>
              <a:t>2. Add your case study.</a:t>
            </a:r>
          </a:p>
          <a:p>
            <a:r>
              <a:rPr lang="en-US" sz="1200" dirty="0"/>
              <a:t>3. Practice presenting your case study to a friend or family member.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Notable insights/findings:</a:t>
            </a:r>
          </a:p>
          <a:p>
            <a:r>
              <a:rPr lang="en-US" sz="1200" dirty="0"/>
              <a:t>1. Members take 60% of the rides</a:t>
            </a:r>
          </a:p>
          <a:p>
            <a:r>
              <a:rPr lang="en-US" sz="1200" dirty="0"/>
              <a:t>2. Wednesday is the most popular day for members, Saturday is the most popular day for casual riders, Saturday is the most popular overall (16% of all rides taken).</a:t>
            </a:r>
          </a:p>
          <a:p>
            <a:r>
              <a:rPr lang="en-US" sz="1200" dirty="0"/>
              <a:t>3. Casual riders take longer rides by time (23.3 min avg ride), members take shorter rides (12.5 min avg ride).</a:t>
            </a:r>
          </a:p>
          <a:p>
            <a:r>
              <a:rPr lang="en-US" sz="1200" dirty="0"/>
              <a:t>Compared to members, who take shorter journeys (13 minutes on average), casual riders prefer to take longer rides (23 minutes on average). Casual riders joining w/a subscription could result in financial savings, rather than paying for trips based on trip length by time.</a:t>
            </a:r>
          </a:p>
          <a:p>
            <a:r>
              <a:rPr lang="en-US" sz="1200" dirty="0"/>
              <a:t>4. Streeter Dr and Grand Ave is the most popular station (close to the lakefront and Navy Pier), Kingsbury St and Kinzie St is most pop for members</a:t>
            </a:r>
          </a:p>
          <a:p>
            <a:r>
              <a:rPr lang="en-US" sz="1200" dirty="0"/>
              <a:t>5. Members have two spikes during the day, a morning rush to work (7-9:30am) and evening rush after work (4-7:30pm).</a:t>
            </a:r>
          </a:p>
          <a:p>
            <a:r>
              <a:rPr lang="en-US" sz="1200" dirty="0"/>
              <a:t>6. Casual riders have a gradual daily spike peaking 3-7:30pm.</a:t>
            </a:r>
          </a:p>
          <a:p>
            <a:endParaRPr lang="en-US" sz="1200" dirty="0"/>
          </a:p>
          <a:p>
            <a:r>
              <a:rPr lang="en-US" sz="1200" dirty="0"/>
              <a:t>Present findings and give top three recommendations:</a:t>
            </a:r>
          </a:p>
          <a:p>
            <a:r>
              <a:rPr lang="en-US" sz="1200" dirty="0"/>
              <a:t>1. Determine how to apply insights</a:t>
            </a:r>
          </a:p>
          <a:p>
            <a:r>
              <a:rPr lang="en-US" sz="1200" dirty="0"/>
              <a:t>2. Determine next steps based on findings (consider pros and cons and if more data is needed)</a:t>
            </a:r>
          </a:p>
          <a:p>
            <a:r>
              <a:rPr lang="en-US" sz="1200" dirty="0"/>
              <a:t>3. Add case study to portfolio</a:t>
            </a:r>
          </a:p>
          <a:p>
            <a:endParaRPr lang="en-US" sz="1200" dirty="0"/>
          </a:p>
          <a:p>
            <a:r>
              <a:rPr lang="en-US" sz="1200" dirty="0"/>
              <a:t>Recommendations based on analysis</a:t>
            </a:r>
          </a:p>
          <a:p>
            <a:r>
              <a:rPr lang="en-US" sz="1200" dirty="0"/>
              <a:t>To encourage </a:t>
            </a:r>
            <a:r>
              <a:rPr lang="en-US" sz="1200" dirty="0" err="1"/>
              <a:t>Cyclistic</a:t>
            </a:r>
            <a:r>
              <a:rPr lang="en-US" sz="1200" dirty="0"/>
              <a:t> casual riders to become annual members:</a:t>
            </a:r>
          </a:p>
          <a:p>
            <a:r>
              <a:rPr lang="en-US" sz="1200" dirty="0"/>
              <a:t>1. Advertising should be placed near the lakefront and tourist areas of Chicago promoting annual membership and the cost savings associated, particularly during summer months on weekends between 3:00pm-7:30pm</a:t>
            </a:r>
          </a:p>
          <a:p>
            <a:r>
              <a:rPr lang="en-US" sz="1200" dirty="0"/>
              <a:t>2. Digital marketing should promote membership benefits of usage during the week for non-member work commuters and trips of leisure for casual riders not commuting to work</a:t>
            </a:r>
          </a:p>
          <a:p>
            <a:r>
              <a:rPr lang="en-US" sz="1200" dirty="0"/>
              <a:t>3. Offer membership trials/discounts/promotions for annual memberships during the winter months to increase usage</a:t>
            </a:r>
          </a:p>
          <a:p>
            <a:r>
              <a:rPr lang="en-US" sz="1200" dirty="0"/>
              <a:t>4. Increase the price of single-fare and full-day passes during the week in the evenings (between 3:00pm-7:30pm) and on the weekends to encourage casual riders to purchase annual memberships to save money (reverse financial incentive)</a:t>
            </a:r>
          </a:p>
        </p:txBody>
      </p:sp>
    </p:spTree>
    <p:extLst>
      <p:ext uri="{BB962C8B-B14F-4D97-AF65-F5344CB8AC3E}">
        <p14:creationId xmlns:p14="http://schemas.microsoft.com/office/powerpoint/2010/main" val="322030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8676-C06D-48BA-172A-D474196A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1586-6D4F-A36E-D0BF-8A9A4CB2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marketing strategies aimed at converting casual riders into annual members based on the following: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Better understand how annual members and casual riders differ</a:t>
            </a:r>
          </a:p>
          <a:p>
            <a:r>
              <a:rPr lang="en-US" dirty="0"/>
              <a:t>Why would casual riders buy a membership</a:t>
            </a:r>
          </a:p>
          <a:p>
            <a:r>
              <a:rPr lang="en-US" dirty="0"/>
              <a:t>How digital media could affect </a:t>
            </a:r>
            <a:r>
              <a:rPr lang="en-US" dirty="0" err="1"/>
              <a:t>Cyclistic</a:t>
            </a:r>
            <a:r>
              <a:rPr lang="en-US" dirty="0"/>
              <a:t> marketing tactics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director of marketing and her team are interested in analyzing the </a:t>
            </a:r>
            <a:r>
              <a:rPr lang="en-US" dirty="0" err="1"/>
              <a:t>Cyclistic</a:t>
            </a:r>
            <a:r>
              <a:rPr lang="en-US" dirty="0"/>
              <a:t> historical bike trip data to identify trends.</a:t>
            </a:r>
          </a:p>
        </p:txBody>
      </p:sp>
    </p:spTree>
    <p:extLst>
      <p:ext uri="{BB962C8B-B14F-4D97-AF65-F5344CB8AC3E}">
        <p14:creationId xmlns:p14="http://schemas.microsoft.com/office/powerpoint/2010/main" val="417908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6988-9751-83C7-94E4-1A9B9C87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EE08-2539-335E-23E4-14FBC52D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 has been made available by Motivate International Inc. under this </a:t>
            </a:r>
            <a:r>
              <a:rPr lang="en-US" dirty="0">
                <a:hlinkClick r:id="rId2"/>
              </a:rPr>
              <a:t>license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https://ride.divvybikes.com/data-license-agreement</a:t>
            </a:r>
            <a:r>
              <a:rPr lang="en-US" dirty="0"/>
              <a:t>).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Data is complete, original, and open source, directly from the company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https://divvy-tripdata.s3.amazonaws.com/index.html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 months of data from 12/2021 - 11/2022 (last updated on Dec 8th 2021, 02:19:04 pm) has been analyzed.</a:t>
            </a:r>
          </a:p>
        </p:txBody>
      </p:sp>
    </p:spTree>
    <p:extLst>
      <p:ext uri="{BB962C8B-B14F-4D97-AF65-F5344CB8AC3E}">
        <p14:creationId xmlns:p14="http://schemas.microsoft.com/office/powerpoint/2010/main" val="4385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BE05-DBE8-8863-481A-0DFC6DA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Rider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9AD9-75F5-23BD-6915-439738EF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of December 2022, </a:t>
            </a:r>
            <a:r>
              <a:rPr lang="en-US" dirty="0" err="1"/>
              <a:t>Cyclistic</a:t>
            </a:r>
            <a:r>
              <a:rPr lang="en-US" dirty="0"/>
              <a:t> offers the following usage options in Chicago, IL:</a:t>
            </a:r>
          </a:p>
          <a:p>
            <a:r>
              <a:rPr lang="en-US" dirty="0"/>
              <a:t>$3.30/trip for a single 30 minute ride (casual rider)</a:t>
            </a:r>
          </a:p>
          <a:p>
            <a:r>
              <a:rPr lang="en-US" dirty="0">
                <a:latin typeface="Garamond" panose="02020404030301010803" pitchFamily="18" charset="0"/>
              </a:rPr>
              <a:t>$15/day for u</a:t>
            </a:r>
            <a:r>
              <a:rPr lang="en-US" i="0" dirty="0">
                <a:effectLst/>
                <a:latin typeface="Garamond" panose="02020404030301010803" pitchFamily="18" charset="0"/>
              </a:rPr>
              <a:t>nlimited 3-hour rides in a 24-hour period</a:t>
            </a:r>
            <a:r>
              <a:rPr lang="en-US" dirty="0">
                <a:latin typeface="Garamond" panose="02020404030301010803" pitchFamily="18" charset="0"/>
              </a:rPr>
              <a:t> (casual rider)</a:t>
            </a:r>
          </a:p>
          <a:p>
            <a:r>
              <a:rPr lang="en-US" dirty="0"/>
              <a:t>$9/month for annual membership of unlimited 45 minute rides (member rider)</a:t>
            </a:r>
          </a:p>
        </p:txBody>
      </p:sp>
    </p:spTree>
    <p:extLst>
      <p:ext uri="{BB962C8B-B14F-4D97-AF65-F5344CB8AC3E}">
        <p14:creationId xmlns:p14="http://schemas.microsoft.com/office/powerpoint/2010/main" val="252988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4980-2CF8-031D-40F9-EF86F381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 dirty="0"/>
              <a:t>Data 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FEC7-565F-24F2-4CA7-B3902882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6"/>
            <a:ext cx="10515600" cy="50292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 Studio Desktop was used to process the data and Power BI was used to visualize the data for presentation</a:t>
            </a:r>
          </a:p>
          <a:p>
            <a:r>
              <a:rPr lang="en-US" dirty="0"/>
              <a:t>Incomplete and irrelevant data was removed</a:t>
            </a:r>
          </a:p>
          <a:p>
            <a:pPr lvl="1"/>
            <a:r>
              <a:rPr lang="en-US" dirty="0"/>
              <a:t>Trips missing a station name</a:t>
            </a:r>
          </a:p>
          <a:p>
            <a:pPr lvl="1"/>
            <a:r>
              <a:rPr lang="en-US" dirty="0"/>
              <a:t>Test rides </a:t>
            </a:r>
          </a:p>
          <a:p>
            <a:pPr lvl="1"/>
            <a:r>
              <a:rPr lang="en-US" dirty="0"/>
              <a:t>Rides less than 60 seconds and more than 12 hours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full data cleaning process has been documented in “</a:t>
            </a:r>
            <a:r>
              <a:rPr lang="en-US" dirty="0" err="1">
                <a:hlinkClick r:id="rId2" action="ppaction://hlinksldjump"/>
              </a:rPr>
              <a:t>clean_and_analyze_data</a:t>
            </a:r>
            <a:r>
              <a:rPr lang="en-US" dirty="0"/>
              <a:t>” (see appendix)</a:t>
            </a:r>
          </a:p>
          <a:p>
            <a:r>
              <a:rPr lang="en-US" dirty="0"/>
              <a:t>The 6 Data Analysis steps have been included in the appendix</a:t>
            </a:r>
          </a:p>
          <a:p>
            <a:pPr lvl="1"/>
            <a:r>
              <a:rPr lang="en-US" sz="1400" dirty="0">
                <a:hlinkClick r:id="rId3" action="ppaction://hlinkfile"/>
              </a:rPr>
              <a:t>Ask</a:t>
            </a:r>
            <a:r>
              <a:rPr lang="en-US" sz="1400" dirty="0"/>
              <a:t>, </a:t>
            </a:r>
            <a:r>
              <a:rPr lang="en-US" sz="1400" dirty="0">
                <a:hlinkClick r:id="rId4" action="ppaction://hlinkfile"/>
              </a:rPr>
              <a:t>Prepare</a:t>
            </a:r>
            <a:r>
              <a:rPr lang="en-US" sz="1400" dirty="0"/>
              <a:t>, </a:t>
            </a:r>
            <a:r>
              <a:rPr lang="en-US" sz="1400" dirty="0">
                <a:hlinkClick r:id="rId5" action="ppaction://hlinkfile"/>
              </a:rPr>
              <a:t>Process</a:t>
            </a:r>
            <a:r>
              <a:rPr lang="en-US" sz="1400" dirty="0"/>
              <a:t>, </a:t>
            </a:r>
            <a:r>
              <a:rPr lang="en-US" sz="1400" dirty="0">
                <a:hlinkClick r:id="rId6" action="ppaction://hlinkfile"/>
              </a:rPr>
              <a:t>Analyze</a:t>
            </a:r>
            <a:r>
              <a:rPr lang="en-US" sz="1400" dirty="0"/>
              <a:t>, </a:t>
            </a:r>
            <a:r>
              <a:rPr lang="en-US" sz="1400" dirty="0">
                <a:hlinkClick r:id="rId7" action="ppaction://hlinkfile"/>
              </a:rPr>
              <a:t>Share</a:t>
            </a:r>
            <a:r>
              <a:rPr lang="en-US" sz="1400" dirty="0"/>
              <a:t>, </a:t>
            </a:r>
            <a:r>
              <a:rPr lang="en-US" sz="1400" dirty="0">
                <a:hlinkClick r:id="rId8" action="ppaction://hlinkfile"/>
              </a:rPr>
              <a:t>Act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879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4,332,097 total rides were taken between 12/2021 - 11/2022</a:t>
            </a:r>
          </a:p>
          <a:p>
            <a:r>
              <a:rPr lang="en-US" dirty="0"/>
              <a:t>Members took 60% of all rides</a:t>
            </a:r>
          </a:p>
          <a:p>
            <a:r>
              <a:rPr lang="en-US" dirty="0"/>
              <a:t>Between 80,000 – 630,000 rides were taken monthly, with summer months being the most popular (May – September)</a:t>
            </a:r>
          </a:p>
          <a:p>
            <a:r>
              <a:rPr lang="en-US" dirty="0"/>
              <a:t>Wednesday is the most popular day for members and Saturday is the most popular day for casual riders</a:t>
            </a:r>
          </a:p>
          <a:p>
            <a:r>
              <a:rPr lang="en-US" dirty="0"/>
              <a:t>Saturday is the most popular day overall (16.1% of all rides taken) and Monday is the least popular day overall (13.4% of all rides taken)</a:t>
            </a:r>
          </a:p>
          <a:p>
            <a:r>
              <a:rPr lang="en-US" dirty="0"/>
              <a:t>Casual riders take longer rides by time (23.3 min avg ride), members take shorter rides (12.5 min avg ride) and are more consistent users</a:t>
            </a:r>
          </a:p>
        </p:txBody>
      </p:sp>
    </p:spTree>
    <p:extLst>
      <p:ext uri="{BB962C8B-B14F-4D97-AF65-F5344CB8AC3E}">
        <p14:creationId xmlns:p14="http://schemas.microsoft.com/office/powerpoint/2010/main" val="190739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03DE-6AA3-748A-3CF1-F53A0BFA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517"/>
            <a:ext cx="10515600" cy="2239445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Jesse Richardville</a:t>
            </a:r>
          </a:p>
          <a:p>
            <a:pPr marL="0" indent="0" algn="r">
              <a:buNone/>
            </a:pPr>
            <a:r>
              <a:rPr lang="en-US" dirty="0"/>
              <a:t>1/5/2023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Web Viewer">
                <a:extLst>
                  <a:ext uri="{FF2B5EF4-FFF2-40B4-BE49-F238E27FC236}">
                    <a16:creationId xmlns:a16="http://schemas.microsoft.com/office/drawing/2014/main" id="{546DAEFF-7A43-9CDD-6869-BF8C340D57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182084"/>
                  </p:ext>
                </p:extLst>
              </p:nvPr>
            </p:nvGraphicFramePr>
            <p:xfrm>
              <a:off x="513182" y="214604"/>
              <a:ext cx="11131421" cy="59623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Web Viewer">
                <a:extLst>
                  <a:ext uri="{FF2B5EF4-FFF2-40B4-BE49-F238E27FC236}">
                    <a16:creationId xmlns:a16="http://schemas.microsoft.com/office/drawing/2014/main" id="{546DAEFF-7A43-9CDD-6869-BF8C340D57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182" y="214604"/>
                <a:ext cx="11131421" cy="59623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21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top 100 start stations are represented in the tree map</a:t>
            </a:r>
          </a:p>
          <a:p>
            <a:pPr lvl="1"/>
            <a:r>
              <a:rPr lang="en-US" dirty="0"/>
              <a:t>Streeter Dr and Grand Ave was the most popular station for casual riders (54,575 trips), which is close to the lakefront and Navy Pier</a:t>
            </a:r>
          </a:p>
          <a:p>
            <a:pPr lvl="1"/>
            <a:r>
              <a:rPr lang="en-US" dirty="0"/>
              <a:t>Kingsbury St and Kinzie St was the most popular station for members (23,581 trips), which is close to downtown offices/buildings</a:t>
            </a:r>
          </a:p>
          <a:p>
            <a:r>
              <a:rPr lang="en-US" dirty="0"/>
              <a:t>The heatmap shows the location of the stations when clicked on in the tree map (viewable via Power BI with an account)</a:t>
            </a:r>
          </a:p>
          <a:p>
            <a:r>
              <a:rPr lang="en-US" dirty="0"/>
              <a:t>Member riders do not use docked bikes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57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A707E550-923B-4077-9168-C6341B10621D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app.powerbi.com/view?r=eyJrIjoiOWFmYzg3ZjItMzllMS00YTQwLTgxNWQtMjgxY2M5OGI1YTdmIiwidCI6ImRkOTUxNGQ5LTA4NDMtNGQ0Zi04MTU4LTA2YmYwOWQ3ZWE3YyIsImMiOjN9&amp;pageName=ReportSection&quot;,&quot;values&quot;:{},&quot;data&quot;:{&quot;uri&quot;:&quot;app.powerbi.com/view?r=eyJrIjoiOWFmYzg3ZjItMzllMS00YTQwLTgxNWQtMjgxY2M5OGI1YTdmIiwidCI6ImRkOTUxNGQ5LTA4NDMtNGQ0Zi04MTU4LTA2YmYwOWQ3ZWE3YyIsImMiOjN9&amp;pageName=ReportSection&quot;},&quot;secure&quot;:false}],&quot;name&quot;:&quot;app.powerbi.com/view?r=eyJrIjoiOWFmYzg3ZjItMzllMS00YTQwLTgxNWQtMjgxY2M5OGI1YTdmIiwidCI6ImRkOTUxNGQ5LTA4NDMtNGQ0Zi04MTU4LTA2YmYwOWQ3ZWE3YyIsImMiOjN9&amp;pageName=ReportSec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8251B74-4BCA-4D88-8B0E-B5732B8675A1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dd9514d9-0843-4d4f-8158-06bf09d7ea7c&quot;"/>
    <we:property name="reportUrl" value="&quot;/groups/me/reports/bfcc4129-2a52-4557-aaad-03f697a8905d/ReportSectioncc81d4e4699846762b3b?bookmarkGuid=5aa16fc0-84b6-4138-b078-884b02f5e3f3&amp;bookmarkUsage=1&amp;ctid=dd9514d9-0843-4d4f-8158-06bf09d7ea7c&amp;fromEntryPoint=export&quot;"/>
    <we:property name="reportName" value="&quot;cyclistic_visuals&quot;"/>
    <we:property name="reportState" value="&quot;CONNECTED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pageName" value="&quot;ReportSectioncc81d4e4699846762b3b&quot;"/>
    <we:property name="pageDisplayName" value="&quot;Heatmap for Stations&quot;"/>
    <we:property name="datasetId" value="&quot;58997467-0a43-4ab4-8c13-2a753154e2b9&quot;"/>
    <we:property name="backgroundColor" value="&quot;rgb(255,255,255)&quot;"/>
    <we:property name="bookmark" value="&quot;H4sIAAAAAAAAA91YXVPbOhD9K4yfPR1/2+KtpNCH0nsZ6KUPHYaRpZWjYlseWaakTP77XcmGNqR8TJoW2jxkopW0PntWe1bOtcdl39V08Q9twNv19pS6aKi+2Ak932tXbWnAoqLIIwhYGMQZS8qY4SrVGana3tu99gzVFZhT2Q+0tg7R+OnM92hdH9HKjgSte/C9DnSvWlrLrzAuximjB1j6Hlx1tdLUujwx1IB1e4nLcYxQwlcxPpEyIy/hBJgZrcfQKW2mMWNFyBNIMkKKJMuzqIxL3NOPsw7m4+vtQx2wmWoNlS0CsDaWxHGUlEUOBSMZy7O4jKxdyNpMS8rF/lWnMW5kY9FZ+l7zS9oy4J4LTkM/xnLtvQfaD9pFuL8ycaIGzeAYhJtqjTQL9IMsnnNqqLdEmo60QhKdvYGmBL2jJbcQ7ORcfZlpQPK4txss/d+GhFFL2VOQzNBUKS0ZrdfAzFQ9NO3PYtmTF7DzwT5tI0ZeV5WGipppuP/LER4M7XSc080Aa2nmDRjJ7OgQhHkJYRzLau6AnDDcwPcvMd9rz3tukA6bVSo7+Be3UKOwguP1PJyhpZdtVU+y9U0nPozpYfXQoxIAH2HP5lQbK5HlZxQbqw/oQGksj72Fk4g3Ut+oWOTfifAXycPy7EZAcdHn71RxqskR2PZpR3ZxUogoFXkYlzRK0igHJkK4X0GnBnTgJglhaQBFSrIyJVwUhMUEuV0vjNGXdXV60ziQ3AOtGud06nQUV64H4HtjJgNL08c5WP4dHS2X5vZINh3Vsr87eidbPCWhf1t9T8vgOHCIHlX223o6lBjieABPaT3Y7WkQBIc2wUt3Tp+r16zkLM+LLIrTsGQsLFKacBokf3fO1nvgc+fsCV15JWdQFiGQJBeEQ5kTkgVYov7v69w93iLNOX7b3J07aC+1hf/XYzH8+S38wTBeSgt/EOQWW7jRAA3tnrlr3y3ae7v2W62Gbost+4fVN/bujEQiFFBkLAxTUfA8F+7t52E64cqU6mqVTusNQk4ESVMScxFHUVSkCX/UG3WB7w3GYGxrLrOYBKVICWRBgK9mrCQp2/z1bJt81tRsJmJbBdFWf5yS/qCCXwbg+94oog0kZ01u3Od7C168dOVERQ2m7yiDI9qO15xuxCTBrUMeaMuBT7/1PfcO+2fLzbUDP/8DED79zQYSAAA=&quot;"/>
    <we:property name="initialStateBookmark" value="&quot;H4sIAAAAAAAAA91YTVPkNhD9K5TPrpS/bXGDyZADsFCwIYcURclSy6PFtlyyTJhQ89/Tkg1ZmOWjJrMLmzlMjVpS6/Vr9Wt77jwu+66my0+0AW/X21fquqH6eif0fK+dbCcnh8d7Z4dXn/aO52hWnZGq7b3dO89QXYG5kP1Aa+sBjX9e+h6t61Na2ZGgdQ++14HuVUtr+TeMi3HK6AFWvge3Xa00tS7PDTVg3d7gchzj2eEvMZ5ImZE3cA7MjNYz6JQ205ixIuQJJBkhRZLlWVTGJe7px1kH8/X19lAHbKZaQ2WLAKyNJXEcJWWRQ8FIxvIsLiNrF7I205JyOb/tNMaNbCw7y9cev6EtA+654DT0Yyx33jHQftAuwvmjiXM1aAZnINxUa6RZoh9k8YpTQ70V0nSqFZLo7A00JegdLbmFYCcX6q+ZBiSPe7vByv9hSBi1lL0FyQxNldKS0XoNzEzVQ9P+Vyz78hp2PtvTNmJkr6o0VNRMw/l3R3gwtNN1TjcDrKVZNGAks6MjEOYjhHEmq4UDcs5wA5/fYL7XzntvkA6bVSo7OMEt1Cis4Hg9D5do6WVb1ZNs/asTn8f0sHroUQmAj7BnC6qNlcjyC4qN1Qd0oDSWx/7SScSvUt+rWOQ/ifA7ycPq8l5AcdGXr1RxqskR2PZpR3ZxUogoFXkYlzRK0igHJkJ4XkGnjnPgJglhaQBFSrIyJVwUhMUEuV0vjNGXdXVx3ziQ3AOtGud0am0UV64H4HtjJgNL0x8LsPw7OlouzcOVbDqqZf90dChbvCWh/1B9b8vgOHCIXlX2h3o6khjieAEvaD3Y7WkQBEc2wSt3T9+r1zzKWZ4XWRSnYclYWKQ04TRI/t85W++B752zN3TlRzmDsgiBJLkgHMqckCzAEvV/XOfu8SnSXOG3zd2Vg/ZRW/jvPRbDz9/CXwzjo7TwF0FusYUbDdDQ7p279tOifbZr/6bV0G2xZX+z+sbenZFIhAKKjIVhKgqe58K9/bxMJ9yaUt0+ptN6g5ATQdKUxFzEURQVacJf9UZd4PuDMRjbmsssJkEpUgJZEOCrGStJyjZ/PdsmnzU1m4nYVkG01U+npN+o4I8B+Lk3imgDyVmTG/f52oIPXrpyoqIG03eUwSltx8ecbsQkwa1DHmjLgU+/9TPPHfbPFs+dgUBkWcMb149SsPoHry/Z3CcSAAA=&quot;"/>
    <we:property name="isFiltersActionButtonVisible" value="true"/>
    <we:property name="reportEmbeddedTime" value="&quot;2023-01-11T15:56:00.633Z&quot;"/>
    <we:property name="creatorUserId" value="&quot;1003200263095812&quot;"/>
    <we:property name="creatorSessionId" value="&quot;8e7875b6-8e0e-4f0f-a8c1-f5f4fdd04e97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218FDB6-48B1-4BB8-8CF6-60CBD51DA42C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dd9514d9-0843-4d4f-8158-06bf09d7ea7c&quot;"/>
    <we:property name="reportUrl" value="&quot;/groups/me/reports/bfcc4129-2a52-4557-aaad-03f697a8905d/ReportSection49526fade66a8c7d9c74?bookmarkGuid=5d9562f9-5e8f-4133-80e1-cf5ef288bf38&amp;bookmarkUsage=1&amp;ctid=dd9514d9-0843-4d4f-8158-06bf09d7ea7c&amp;fromEntryPoint=export&quot;"/>
    <we:property name="reportName" value="&quot;cyclistic_visuals&quot;"/>
    <we:property name="reportState" value="&quot;CONNECTED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pageName" value="&quot;ReportSection49526fade66a8c7d9c74&quot;"/>
    <we:property name="pageDisplayName" value="&quot;Top 10 Stations&quot;"/>
    <we:property name="datasetId" value="&quot;58997467-0a43-4ab4-8c13-2a753154e2b9&quot;"/>
    <we:property name="backgroundColor" value="&quot;rgb(255,255,255)&quot;"/>
    <we:property name="bookmark" value="&quot;H4sIAAAAAAAAA+1ZWW/TQBD+K8jPEfIRH+kbhFZC4igNKg+oqsbecbLtxmvW60Ko8t+ZWSeUJi09RFHaJg+Rd3c88+1cX0Y594RsagWzDzBFb8d7rfXpFMzpi8DredXlvRASzNM4irBIsySPsjzMSErXVuqq8XbOPQtmjPZQNi0oVkibX496Hii1D2NelaAa7Hk1mkZXoORP7ITpyJoW5z0Pf9RKG2CVIwsWWe0ZidOaoAQvI7IIhZVnOMLCdrsHWGtjF+v+IA6TEgQmCWRFKgZF2qd3mu7UwbxZno06YENdWZAVAeC92IckSwM/DdJykOd+DnHJ+6VUdiGSz3Z/1IbuTd6Y1ey+z7r+QAA6GRY5XF4n7Hl7Rk+d8ML/TZt/a9HM6AXWg00nee6Nlgf0/Gn58DdNwCoqK+2MF0odC7C899mh8ucUlxEq8oF7aahVO3WGVszq1hR4gOXFwumeU6j2jaZAOv0NRd4e0zd79NjlDQkskJQSlfDY4Ecj0LyeOYtvpFkGMFy97HuEpjV4bzhTnOZoXhgpOCrzOdumMHg7gT9n0c4H4bx3F299mSBDcs6qhLQLSG9XvNY8lD/dJSBXeL2e39kz589RV05/WL8VqnU33AZcz5vo70ODVLKCHdb7nf+vxBlUBe2uorldlG+EsxrseyB5ZaSdTNHKglfvsLQPiu9AjifOwqggKbF7BmrdyINZd0a5MfPiI8mB1dSXonXPcQI1shqrRZe+aItdWXiFahtqaii6xBpOKDGYEfITKm1uh6RA/9Oav/N9uWo6viChkz9IYEi3HGszu3253q8wjlzHyaI4iMIgTZKBH+dxmoVRsGWOzWOOAji9t8zxLJhjNdibxhzr+P4nc6xbf9rMcVXpbwBzFDRvhAkSd4SxH0Q5+n28njkWI9ueO+z3RdJP4zKI45xGljSLSh7rNud32SW0STwIAeIwCyHLCsyEL9ILtM+BC7ESm8OEj36GWvfmxvDgFdA2jXu2U8tzmVquqhNX4f0Y4lLkhY99v8wCfxCG6XZm2bQ+/egnliffp7fTynZaeVLTyjWM4drNhU+I1MzY3VO3tqmhwH2ouqZSd7okOjnKUagEh8I9O9Z4J8nfXSQOQbUcBP6DaFnu9PkFz7hyiLoaAAA=&quot;"/>
    <we:property name="initialStateBookmark" value="&quot;H4sIAAAAAAAAA+1ZbW/bRgz+K8V9NgpJtl6cb6mbAkObl8VF9mEIAkpH2deeddrplNUL/N9HnpSms5PVDZbBTewPho5Hkc+RRz4mfCOkamoNyxNYoDgQb4z5vAD7+VUoBqLqZaen748Pz99fnRweH5HY1E6ZqhEHN8KBnaG7UE0Lmi2Q8PfLgQCtz2DGqxJ0gwNRo21MBVr9hZ0ybTnb4mog8EutjQU2OXXgkM1ekzqtyXf4ekgeoXDqGqdYuE56jrWxrl+PxnGUlCAxSSArUjku0hG903S7Hub39dmpBzYxlQNVEQCWxQEkWRoGaZiW4zwPcohLlpdKu14lXx59qS2dm6KxrDleH019QgA6HVa5uD1ONBDvrFl45T7gTZv/0aJd0gtsB5tO80ZMbzfo+dfbh3+zBGyicsoteaH1lQTHso8eVbCivExRUwz8SxOj24V3tObWtLbAcyzvFt72ilJ1Zg0l0ttvKPPuir45olf+opBCj6RUqKVgh6dWon2z9B7fKnubwGj9sMcITWvx0XAWuMjRvrJKclZWK/ZNaRAHYbBi1S4G0WrwI9H6bY4MyQerksr1kH5Zi1rzVPH0h4Bc48N2vt6eFX8uu3L6xvtWqDbDsA24gZibPycWqWQlB2zw9f4fymuoCpKuo9kuy9+Fs57sRyA5tMrNF+hUwasPWLonxXeuZnPvYVqQljy6Br3p5Mm8e6fcmHlxSnrgDPWl4Wbk+AI1qprpvkvftcWuLESh24aaGsruYk3mdDGYEfJPVNrcDsmA+U9r/ofPy1XT8QUpffqGBCZ0ypmxy+3L9XGFcek7TjaMw2EUpkkyDuI8TrNoGO6ZY/eYowC+3nvmeBHMsZ7sXWOOTXz/J3Nsen/ezHFf6e8AcxQ0b0QJEndEcRAOcwxG+DBz9DPaO785GslklMZlGMc5jSxpNix5jtud32X/QJvE4wggjrIIsqzATAYyvUP7ErgQK7k7TPjTz1Cb0dwZHrwH2q5xz35qeSlTy3114it8FENcyrwIcBSUWRiMoyjdzyy71qd/+onl2ffp/bSyn1ae1bTyAGP4dnMXEyI1O/PnNK1raijwDKquqdSdLYVej+4oVJJT4Z89a3xQFO8uExegW04C/0EkvA/Kjeq7wxb6Pbi/AUSe2k/bGgAA&quot;"/>
    <we:property name="isFiltersActionButtonVisible" value="true"/>
    <we:property name="reportEmbeddedTime" value="&quot;2023-01-11T15:57:32.162Z&quot;"/>
    <we:property name="creatorUserId" value="&quot;1003200263095812&quot;"/>
    <we:property name="creatorSessionId" value="&quot;bb5371f1-292c-4db8-9bc8-a8568254062c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A57B0849-2C79-4C72-95F6-3EFCDB2CC97A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dd9514d9-0843-4d4f-8158-06bf09d7ea7c&quot;"/>
    <we:property name="reportUrl" value="&quot;/groups/me/reports/bfcc4129-2a52-4557-aaad-03f697a8905d/ReportSection8ccd4aed0612088bc961?bookmarkGuid=932bb93c-77dc-4bc4-856f-00b3fb2c66f9&amp;bookmarkUsage=1&amp;ctid=dd9514d9-0843-4d4f-8158-06bf09d7ea7c&amp;fromEntryPoint=export&quot;"/>
    <we:property name="reportName" value="&quot;cyclistic_visuals&quot;"/>
    <we:property name="reportState" value="&quot;CONNECTED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pageName" value="&quot;ReportSection8ccd4aed0612088bc961&quot;"/>
    <we:property name="pageDisplayName" value="&quot;Stations Map&quot;"/>
    <we:property name="datasetId" value="&quot;58997467-0a43-4ab4-8c13-2a753154e2b9&quot;"/>
    <we:property name="backgroundColor" value="&quot;rgb(255,255,255)&quot;"/>
    <we:property name="bookmark" value="&quot;H4sIAAAAAAAAA81VwW7bMAz9lUHnYJAjx0l664L0NAxBM/QyBAEt0Z5WWzJkOWsa5N9HyQa6tms2FGuRiy09EnxPNJ98YEq3TQX7L1Aju2CfrL2twd1+SNiImcfYJJ/ANBfzVKZjkYt0rCYhyzZeW9OyiwPz4Er0N7rtoAoFCfy2GTGoqhWUYVdA1eKINehaa6DS99gnU8i7Do8jhndNZR2EkmsPHkPZHaXTnqQkHwUxgvR6h2uUvkevsbHOD/uZlCoFVDxLxnw2y+U8CyrbPhpl/j0/kEZhC2s8aEMCAsYR5tkExgkXvEjynOdyFvBCV35IyffLu8bRuakb+ya071LtwEhULB7OYduf5cAWturquFo+wte2cxKvsYgh47XfU5kamu1O32/RKHakRq2cpTbGEEHbCnyEv9ufC4fUOMUu+HH03ipM+ToVl2XpsAQ/bJdvJ7H1kWUbhzvErzozDJI4Y+mmq73TTftEMn8ueUNIq01ZDd56GOav/UmIJdg2/0EGCDN7DDUyAYVA4CJPRaHUVGR8+vJoDzfDVQymszFmOOUopCiyAlQ250Qw9G1BukrrtCQl/2f26As6/7Q/EXz+cX9vTfJ2djgh6Z2NeUrJGZnzjzL/fcbPSPQLg3fyVnmNRaNLHxBWI/1rw8J2vm1A4goMRnM2vTiNMY+6AkYF3rh24f1Zk2172huousAYfr8ssmzC4xduzxqlGAgAAA==&quot;"/>
    <we:property name="initialStateBookmark" value="&quot;H4sIAAAAAAAAA81VTW/bMAz9K4POwSDHmfNxy4L00rUNkqGXoTBom/a0ypIgy1nTIP99lGygW7tmRbEWySXSI8H3SPPZe1aIxkjYXUKNbMY+a31bg739ELEBUz12dXV+MV+fp5fziyXB2jihVcNme+bAVuiuRdOC9BUI/HYzYCDlCip/K0E2OGAGbaMVSHGPXTKFnG3xMGB4Z6S24EtuHDj0ZbeUTnfijj7GxAi5E1vcYO46dI1GW9ffJ3lejAALnkRDPplk+TTx4psuGmT+O9+TBmELrRwIRQI8xhGmyScYRjzmZZRlPMsnHi+FdH1KtlveGUt90zR2xs9rXmxB5Viw0JzFputlzxZatnU4Lf/AN7q1Oa6xDCHlhNtRmRpMuhX3KaqCHWhQK6tpjCFEUCrBBfi7/rmwSIMr2IwfBu+tQlWvUzGvKosVuP66fDuJjQssadhmHz9rVb9I8QlLV23trDDNI8n8qeQbQhqhKtl762GZv3adEIu3bfaDDOB39uBrJDGUMQKPs1FcFsU4Tvj4+dXuXwVnITiaDDHBMcc4j8ukhCKZciLo57YgXZW2Iicl/2f36Ala93g+AXz6cH8fTfR2djgi6Z2NeUzJCZnzrzJfvuMnJPqZxTv6VnmNRYNLHxBWI31r/UG3rjGQ4woUBnOaTpzAkEdTAVV43nC2/v+LINt2tNcgW8/oP78scJAQkUl8Yf6BmqHfLzAvIBM5CAAA&quot;"/>
    <we:property name="isFiltersActionButtonVisible" value="true"/>
    <we:property name="reportEmbeddedTime" value="&quot;2023-01-11T15:58:11.601Z&quot;"/>
    <we:property name="creatorUserId" value="&quot;1003200263095812&quot;"/>
    <we:property name="creatorSessionId" value="&quot;ba33862e-e475-429e-a0ec-29015db12e71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09178585-2084-4F02-922F-1C6C62AF45F4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dd9514d9-0843-4d4f-8158-06bf09d7ea7c&quot;"/>
    <we:property name="reportUrl" value="&quot;/groups/me/reports/bfcc4129-2a52-4557-aaad-03f697a8905d/ReportSection39e849e7bbb0a2ca3aaa?bookmarkGuid=a70b7798-b268-4dc1-93a9-517fc0a509fb&amp;bookmarkUsage=1&amp;ctid=dd9514d9-0843-4d4f-8158-06bf09d7ea7c&amp;fromEntryPoint=export&quot;"/>
    <we:property name="reportName" value="&quot;cyclistic_visuals&quot;"/>
    <we:property name="reportState" value="&quot;CONNECTED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pageName" value="&quot;ReportSection39e849e7bbb0a2ca3aaa&quot;"/>
    <we:property name="pageDisplayName" value="&quot;ToD, Day of Month, Ride Length&quot;"/>
    <we:property name="datasetId" value="&quot;58997467-0a43-4ab4-8c13-2a753154e2b9&quot;"/>
    <we:property name="backgroundColor" value="&quot;rgb(255,255,255)&quot;"/>
    <we:property name="bookmark" value="&quot;H4sIAAAAAAAAA+1Y3W/aQAz/V1Ce0ZQPCKRvLWXaw7pV0PVlQpNz54QrIRddLqys4n+f70LblXYtLR9F2t6wz7F9P/9sJ9w4XJRFBvMvMEXnyDmRcjIFNWl4TtPJH+p810u4y/2g64Ue9zHoQpusZKGFzEvn6MbRoFLUl6KsIDMOSfl91HQgy84hNVICWYlNp0BVyhwy8QtrYzrSqsJF08HrIpMKjMuhBo3G7YzMSaZUvA8BRQSmxQyHyHStHWAhlV7KQYTdVoSdOI5d8BkEAEDPlPWpTfNlexPUJtaTuQaRUwJG1+IQ+FEnRg+ShIehm4Se0ZciT7PlVe6fvZgXBr6SgdaoemNQ2sAVX1Fg426xoPt6LGyx0HMDN/TdDsYMPG5cJCLTy6jxvH9dKIKSAK5d9giYVCrBKJyFTGFZI3Tj9GRWTe2v/gP9UFaK4QATe5RroefkiUrzg4MGx+RyriRVxuov5KlVjeXPnkIKR0m5i+ZdBsd8Bjkj7Wr4M4SyUrhp/ClOY1QNJbgB4XEmI9I8i3pGRSMCsQnyGpGenMbyiSKQoCjIydwCfCrULa285soNtonsYnRLYzq6+oOby9LW2Wwz4sjSLXTDVqvTwdDzPTfpuGEn/k+3I4eBoc4GdGNZVRKAd2T713nGkqibxO1OGPMo4Z7vBrQrXuLZX6t8rIQeT1ELZqTPmOidjpqBSMc2wpCRFe/P6oL39zPobFCzOI3wlexAS4IpWGWlt05/7BS5x12zT+QeR98qctvpiVOYH/QePZwRuw6Z01RhCnop7mJqfisJLTvTzcHHKl8O6fbbEn6y+977Gms16XsnuW4vr7ObX72S/dWVvKNu3Od2ridRvZ2jJAS/G2MUJAGEXfr+CdgBvAWeiAneE+LV3badJM7oi298sPNpQNRpXIgpNkTe+ESPlivN476hQYBsN2qPA7n4PtvpliZ1QyFwrx1hGAW8xSMWo5scwmfVhg21h7I+zPDZffsijQuBh87iZ65rmWS097nTvlCpXTqy0mUBDM8hR3uPovYp0NpR2SDnyJe/lX3bEMS8GqVLyCoDkPmLzbFRbKzfixILTfwTAAA=&quot;"/>
    <we:property name="initialStateBookmark" value="&quot;H4sIAAAAAAAAA+1Y32/aQAz+V1Ce0ZQQCKRvlDJN6mgr6Poyocq5OOFKyEWXCxur+N/nu6TtSruWlh9F2t6wz7F9nz/bCbdWyPMsgcUZzNA6so6FmM5ATmuOVbfSSnd+fjroDk+vz7qDPqlFprhIc+vo1lIgY1RXPC8g0R5I+X1ctyBJLiDWUgRJjnUrQ5mLFBL+C0tjOlKywGXdwp9ZIiRolyMFCrXbOZmTTLGdTy5FBKb4HEfIVKkdYiakqmTXx07Tx3YQBDY0GLgAQM/k5alJ83V7HdQk1hOpAp5SAlrXDMFt+O0AHYii0PPsyHO0PudpnFRXeXj2cpFpvHIGSqHsTUAqDVdwQ4G1u+WS7uswr8k8x3Ztr2G3MWDghNpFxBNVRQ0W/Z+ZJCgJ4NJlj4CJheSMwhnIJOYlQrdWTyTFzPzqP9KPRCEZDjEyR6niakGeqDTXISiwdC4XUlBljP5SnBjVRPzoSaRwlJS9rN9n0A3nkDLSroYfIOSFxE3jz3AWoKxJHmoQnmYyJs2LqCdUNCIQm2JYItITs0A8UwQSJAU5XhiAT7i8o5VTX7nBNpFdju9oTEc3f3CzKm2ZzTYjjg3dPNtrNttt9JyGY0dt22sH/+l2ZDHQ1NmAbiwpcgLwnmz/Os9Y5HeioNX2gtCPQqdhu9B6lWd/rXJXcjWZoeJMS18xUjsdNUMeT0yEESOrsD8vC97fz6AzQfXi1MI52YESBJO7ykpnnf7YKXJPu2afyD2NvlXkttMTJ7A46D16OCN2HTLHscQYVCXuYmp+ywktM9P1wecirYZ0630JP9t9H32NtZr0o5Nct5fX2c1vXsmN1ZW8o27c53YuJ1G5nf3Ig0YnQN+NXPA69P3jsgN4CzzmU3wgxJu7bTtJDOiLb3Kw82lI1Kld8hnWeFr7Qo/mK81jv6NBgGw3ao8Dufg+2+mOJmVDIYROy0fPd8Nm6LMA7egQPqs2bKg9lPVxhi/u21dpnHE8dBa/cF3DJK19yJ32hYzN0hGFyjNgeAEpmntkpU+Oxo7KBmmIYfVbmrcNTswrUbqCpNAA6b/YLBODcONBgmvaV7n9BoVKyREdFAAA&quot;"/>
    <we:property name="isFiltersActionButtonVisible" value="true"/>
    <we:property name="reportEmbeddedTime" value="&quot;2023-01-11T15:58:56.480Z&quot;"/>
    <we:property name="creatorUserId" value="&quot;1003200263095812&quot;"/>
    <we:property name="creatorSessionId" value="&quot;8e369085-af02-42d2-9074-4032e936fdbc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7146</TotalTime>
  <Words>6116</Words>
  <Application>Microsoft Office PowerPoint</Application>
  <PresentationFormat>Widescreen</PresentationFormat>
  <Paragraphs>674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Garamond</vt:lpstr>
      <vt:lpstr>Retrospect</vt:lpstr>
      <vt:lpstr>Google Data Analytics Capstone Project: Cyclistic Case Study</vt:lpstr>
      <vt:lpstr>About Cyclistic</vt:lpstr>
      <vt:lpstr>Case Study Objective:</vt:lpstr>
      <vt:lpstr>Cyclistic Data</vt:lpstr>
      <vt:lpstr>Cyclistic Rider Options</vt:lpstr>
      <vt:lpstr>Data cleaning and transformation</vt:lpstr>
      <vt:lpstr>Notable insights/findings:</vt:lpstr>
      <vt:lpstr>PowerPoint Presentation</vt:lpstr>
      <vt:lpstr>Notable insights/findings:</vt:lpstr>
      <vt:lpstr>PowerPoint Presentation</vt:lpstr>
      <vt:lpstr>PowerPoint Presentation</vt:lpstr>
      <vt:lpstr>Notable insights/findings:</vt:lpstr>
      <vt:lpstr>PowerPoint Presentation</vt:lpstr>
      <vt:lpstr>Notable insights/findings:</vt:lpstr>
      <vt:lpstr>PowerPoint Presentation</vt:lpstr>
      <vt:lpstr>Conclusion</vt:lpstr>
      <vt:lpstr>Recommendations</vt:lpstr>
      <vt:lpstr>Appendix</vt:lpstr>
      <vt:lpstr>clean_and_analyze_data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Jesse Richardville</cp:lastModifiedBy>
  <cp:revision>3</cp:revision>
  <dcterms:created xsi:type="dcterms:W3CDTF">2018-06-07T21:39:02Z</dcterms:created>
  <dcterms:modified xsi:type="dcterms:W3CDTF">2023-01-11T16:10:09Z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