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0" r:id="rId2"/>
    <p:sldId id="257" r:id="rId3"/>
    <p:sldId id="263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1300-C6C4-446B-8019-31C6525E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AED782-66BD-4EE1-98B3-91D0B082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FE39C-45C2-467A-9D1B-18B9E84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D3D249-5E17-4FF2-83DF-37165DD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FED56-A758-43D1-98CA-BA0BBAFA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4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A350-9409-4EA4-BEBD-F2DE0A84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274A18-B446-4154-82EC-18948AA1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5F67B-AB14-49CE-9281-6C8A3B35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D5D32-D5BF-4E7D-A6BE-D350725B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B6BF8-788D-47F6-8D71-0D0E08C6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A5204-FCEA-4352-8EDF-5282A1947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5F6A65-E1FF-4706-ABBA-E635FB7A9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CE682-E7A4-417A-A3DC-28AA29A5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B8618-EE78-4B4E-98CD-F1155CE9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30293-8D5F-4CF1-B1FA-A142C362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06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25C26-A6F8-4BEE-981A-AB4A4BA4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AD922-3EE7-4118-BD51-349C73DC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71915-FB50-4A50-AE39-774569C8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822FBD-8AEC-44CB-BF17-4CC9D9D4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7D4A7-EE2C-4B21-952D-220FAC9F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1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8DA6F-FF53-47E2-AB9D-988CDA7C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4B185-7BC3-4065-84F6-DFE233BC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E03CE-A8A3-48DB-9634-8C80CBE1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530F1-B909-49CA-BFC9-5B97406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92246-45A3-45FC-B4D6-513DFE5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1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4A968-FA4F-4E62-81C7-8EEAFD4F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94558-3007-4244-99CF-A5A69CCA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2999F0-7347-4454-8BF8-463E07E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F643B-68D5-4413-AC15-3F7C62B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F8ACF-23D0-4373-86AD-3BDE8A3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D9BFA-6CAD-4388-AF81-19D354C4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1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903ED-82D0-4B7D-8A9A-C30E5575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C49B7-5D10-49B6-BE3C-B4575C57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C6BF3C-C231-4E7B-99FE-EDC60BF9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C60186-8E62-4BD8-9D53-1E285EB3F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DF5FD9-26C7-4FB8-8F0C-C17F3C45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0913EB-66A8-4284-AC96-9A5B4D9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E5871A-14B0-4CEB-B2C4-A915322B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2BDEB2-1152-46BF-802B-CA63AEFD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1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70DE1-A0F1-45B3-AFB7-3439C976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DDC357-7749-4AF3-AE71-A201842C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F613A2-9F69-4C5E-96BC-707EC229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84F439-F7F1-49CB-99B7-75AE392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013549-3650-4FAE-8046-FB0DEA2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C7C49A-9781-4BCA-8BAD-9FE78CDD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517979-1843-410A-B81D-8C9D1FBE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764C-B03C-475F-AB25-1BF4A86E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08E77-D0C2-4FED-A89B-7DF86C30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53BE-15B8-4957-8A6D-0F842F71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56C0A8-EE75-4B56-980A-27C0AE7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F59CC4-9635-41DE-9555-25727931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39E0D8-28E5-49C6-9AFB-07A3BBF0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3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DAEF4-460A-45A3-8576-FDF4A44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38278F-7CEE-4A86-A4B5-4FEA0C6AF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A48EFE-854D-4064-977E-1876DDD6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FE0DA-2F2A-4CE9-BA15-B88A2515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D2D63-654C-4822-8976-AE3601B3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2CB623-09EB-4B18-A625-8E8F6CA2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5A5A38-FF6B-45D4-90D2-8F70D711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F5EE7-F09D-480D-A440-C06622EA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85CC8-C105-487C-BFC9-25D24D75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D40B-A14A-441B-8174-F57E2FBF158D}" type="datetimeFigureOut">
              <a:rPr lang="pt-BR" smtClean="0"/>
              <a:t>23/12/2023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ED2DB-1301-4745-B06E-0B4E941A6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651DF-29A1-4EA0-A693-1612025DA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FB77-45EE-48C4-B7D4-A4A880EF0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5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D7EA38D-6AAD-424F-93C5-0EFBD3DA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5" y="2124635"/>
            <a:ext cx="10310963" cy="3432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ítulo 3">
            <a:extLst>
              <a:ext uri="{FF2B5EF4-FFF2-40B4-BE49-F238E27FC236}">
                <a16:creationId xmlns:a16="http://schemas.microsoft.com/office/drawing/2014/main" id="{A186C172-BC3E-40CB-BDB5-942562027C1F}"/>
              </a:ext>
            </a:extLst>
          </p:cNvPr>
          <p:cNvSpPr txBox="1">
            <a:spLocks/>
          </p:cNvSpPr>
          <p:nvPr/>
        </p:nvSpPr>
        <p:spPr>
          <a:xfrm>
            <a:off x="1645383" y="464193"/>
            <a:ext cx="7955818" cy="1398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</a:rPr>
              <a:t>INTRODUÇÃO AO</a:t>
            </a:r>
          </a:p>
        </p:txBody>
      </p:sp>
    </p:spTree>
    <p:extLst>
      <p:ext uri="{BB962C8B-B14F-4D97-AF65-F5344CB8AC3E}">
        <p14:creationId xmlns:p14="http://schemas.microsoft.com/office/powerpoint/2010/main" val="186328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53788" y="1358151"/>
            <a:ext cx="12084424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lnSpc>
                <a:spcPct val="200000"/>
              </a:lnSpc>
            </a:pPr>
            <a:r>
              <a:rPr lang="pt-BR" sz="24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5">
              <a:lnSpc>
                <a:spcPct val="200000"/>
              </a:lnSpc>
            </a:pP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Meu código</a:t>
            </a:r>
          </a:p>
          <a:p>
            <a:pPr lvl="5">
              <a:lnSpc>
                <a:spcPct val="200000"/>
              </a:lnSpc>
            </a:pP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69CF713A-CB4F-4C46-BA8B-9844864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0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 primeiro programa em </a:t>
            </a:r>
            <a:r>
              <a:rPr lang="pt-B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62C523-6E8B-4BC9-BEEC-D300FA99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98134"/>
            <a:ext cx="6155984" cy="3501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48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69CF713A-CB4F-4C46-BA8B-9844864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0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Básicos de Dados 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464AD25-F87B-4904-BE2D-D6B941E31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71546"/>
              </p:ext>
            </p:extLst>
          </p:nvPr>
        </p:nvGraphicFramePr>
        <p:xfrm>
          <a:off x="601130" y="1066795"/>
          <a:ext cx="11252200" cy="679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133">
                  <a:extLst>
                    <a:ext uri="{9D8B030D-6E8A-4147-A177-3AD203B41FA5}">
                      <a16:colId xmlns:a16="http://schemas.microsoft.com/office/drawing/2014/main" val="1525620784"/>
                    </a:ext>
                  </a:extLst>
                </a:gridCol>
                <a:gridCol w="5698067">
                  <a:extLst>
                    <a:ext uri="{9D8B030D-6E8A-4147-A177-3AD203B41FA5}">
                      <a16:colId xmlns:a16="http://schemas.microsoft.com/office/drawing/2014/main" val="4016479633"/>
                    </a:ext>
                  </a:extLst>
                </a:gridCol>
              </a:tblGrid>
              <a:tr h="855133"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18424"/>
                  </a:ext>
                </a:extLst>
              </a:tr>
              <a:tr h="855133"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 tipo inteiro é representado por toda e qualquer informação numérica que pertença ao conjunto de números inteiros relativos (números positivos, negativos ou o zero).</a:t>
                      </a:r>
                    </a:p>
                    <a:p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0,1,2,3,-2,-2,...n</a:t>
                      </a:r>
                      <a:endParaRPr lang="pt-BR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68002"/>
                  </a:ext>
                </a:extLst>
              </a:tr>
              <a:tr h="855133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 tipo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é representado por números decimais, ou seja, números que possuem partes fracionadas.</a:t>
                      </a:r>
                    </a:p>
                    <a:p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1.2, 5.7, 2.3, -10.0, .8.15, 3.14,...n</a:t>
                      </a:r>
                      <a:endParaRPr lang="pt-BR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99889"/>
                  </a:ext>
                </a:extLst>
              </a:tr>
              <a:tr h="855133"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é uma cadeia de caracteres que representam textos.</a:t>
                      </a:r>
                    </a:p>
                    <a:p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“Teste”, Joao, carro, ...n</a:t>
                      </a:r>
                      <a:endParaRPr lang="pt-BR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38882"/>
                  </a:ext>
                </a:extLst>
              </a:tr>
              <a:tr h="855133"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Variáveis booleanas armazenam valores lógicos que podem ser verdadeiro ou falso.</a:t>
                      </a:r>
                    </a:p>
                    <a:p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&gt; 2 : false, 5 &gt; 4 : </a:t>
                      </a:r>
                      <a:r>
                        <a:rPr lang="pt-BR" sz="1800" b="1" i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pt-BR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19458"/>
                  </a:ext>
                </a:extLst>
              </a:tr>
              <a:tr h="855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Dynamic</a:t>
                      </a:r>
                      <a:endParaRPr lang="pt-BR" sz="18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 tipo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dynamic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é um tipo especial no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Dart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que permite que uma variável consiga armazenar qualquer tipo de dado e, inclusive, alterá-lo em tempo de execução.</a:t>
                      </a:r>
                    </a:p>
                    <a:p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sz="1800" b="1" i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Variavel</a:t>
                      </a:r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1 - Inteiro;</a:t>
                      </a:r>
                    </a:p>
                    <a:p>
                      <a:r>
                        <a:rPr lang="pt-BR" sz="1800" b="1" i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Variavel</a:t>
                      </a:r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pt-BR" sz="1800" b="1" i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pt-BR" sz="1800" b="1" i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; </a:t>
                      </a:r>
                      <a:r>
                        <a:rPr lang="pt-BR" sz="1800" b="1" i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Variavel</a:t>
                      </a:r>
                      <a:r>
                        <a:rPr lang="pt-BR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3.1413 -Double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9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58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52400" y="884014"/>
            <a:ext cx="12084424" cy="896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declaração de variáveis 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processo muito simples e há duas formas de realizar este processo. A primeira é declarar o tipo da variável, seguido do nome e seu valor, como podemos ver abaixo:</a:t>
            </a:r>
          </a:p>
          <a:p>
            <a:pPr algn="l" fontAlgn="auto">
              <a:lnSpc>
                <a:spcPct val="200000"/>
              </a:lnSpc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de Dado Variável</a:t>
            </a:r>
            <a:r>
              <a:rPr lang="pt-B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 fontAlgn="auto">
              <a:lnSpc>
                <a:spcPct val="200000"/>
              </a:lnSpc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</a:t>
            </a:r>
          </a:p>
          <a:p>
            <a:pPr algn="l" fontAlgn="auto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"teste";   </a:t>
            </a:r>
          </a:p>
          <a:p>
            <a:pPr algn="l" fontAlgn="auto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print(nome);</a:t>
            </a:r>
          </a:p>
          <a:p>
            <a:pPr algn="l" fontAlgn="auto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fontAlgn="auto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l" fontAlgn="auto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l" fontAlgn="auto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200000"/>
              </a:lnSpc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69CF713A-CB4F-4C46-BA8B-9844864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0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Declarando Variáveis 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BEDD87-BBD9-4A30-89B6-68C6640D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0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DE APRENDIZADO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07576" y="1546409"/>
            <a:ext cx="11873753" cy="5222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 À DART:</a:t>
            </a:r>
          </a:p>
          <a:p>
            <a:endParaRPr lang="pt-BR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 Conhecendo um pouco da história, propósito e contexto da linguagem;</a:t>
            </a:r>
          </a:p>
          <a:p>
            <a:pPr algn="l">
              <a:lnSpc>
                <a:spcPct val="270000"/>
              </a:lnSpc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1.2 Instale o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SDK e o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Editor/IDE (como o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 extensão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270000"/>
              </a:lnSpc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SINTAXE BÁSICA:</a:t>
            </a:r>
          </a:p>
          <a:p>
            <a:pPr>
              <a:lnSpc>
                <a:spcPct val="150000"/>
              </a:lnSpc>
            </a:pP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 Aprendendo sobre variáveis, tipos de dados, operadores e estruturas de controle (loops, condicionais).</a:t>
            </a:r>
          </a:p>
          <a:p>
            <a:pPr>
              <a:lnSpc>
                <a:spcPct val="150000"/>
              </a:lnSpc>
            </a:pP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 Escrevendo códigos simples para entender a estrutura básica.</a:t>
            </a:r>
          </a:p>
          <a:p>
            <a:pPr>
              <a:lnSpc>
                <a:spcPct val="150000"/>
              </a:lnSpc>
            </a:pPr>
            <a:endParaRPr lang="pt-BR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1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59123" y="1331257"/>
            <a:ext cx="11873753" cy="525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FUNÇÕES:</a:t>
            </a:r>
          </a:p>
          <a:p>
            <a:endParaRPr lang="pt-BR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Como definir e chamar funções ?</a:t>
            </a:r>
          </a:p>
          <a:p>
            <a:pPr>
              <a:lnSpc>
                <a:spcPct val="200000"/>
              </a:lnSpc>
            </a:pP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 Explorando parâmetros de função, escopo de variáveis e retorno de valores.</a:t>
            </a:r>
          </a:p>
          <a:p>
            <a:pPr>
              <a:lnSpc>
                <a:spcPct val="150000"/>
              </a:lnSpc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Entendendo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listas, conjuntos, mapas e como trabalhar com eles em </a:t>
            </a:r>
            <a:r>
              <a:rPr lang="pt-BR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4.2 Aprendendo a manipular e iterar através dessas estruturas de dados.</a:t>
            </a:r>
          </a:p>
          <a:p>
            <a:pPr>
              <a:lnSpc>
                <a:spcPct val="150000"/>
              </a:lnSpc>
            </a:pPr>
            <a:endParaRPr lang="pt-BR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6BB4D8-4199-431E-8476-91A0F6127534}"/>
              </a:ext>
            </a:extLst>
          </p:cNvPr>
          <p:cNvSpPr txBox="1">
            <a:spLocks/>
          </p:cNvSpPr>
          <p:nvPr/>
        </p:nvSpPr>
        <p:spPr>
          <a:xfrm>
            <a:off x="1452284" y="0"/>
            <a:ext cx="9816349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ROTEIRO DE APRENDIZADO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07576" y="1385045"/>
            <a:ext cx="11873753" cy="6090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pt-BR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Entendo os conceitos de classes, objetos, herança, polimorfismo em </a:t>
            </a:r>
            <a:r>
              <a:rPr lang="pt-BR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Praticando a criação de classes e a implementação de herança e interfaces.</a:t>
            </a:r>
          </a:p>
          <a:p>
            <a:pPr>
              <a:lnSpc>
                <a:spcPct val="150000"/>
              </a:lnSpc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EXCEÇÕES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Entendendo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Aprenda como lidar com erros e exceções 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  <a:r>
              <a:rPr lang="pt-BR" sz="24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Implementando os blocos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-catch para lidar com situações inesperadas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br>
              <a:rPr lang="pt-BR" dirty="0"/>
            </a:br>
            <a:r>
              <a:rPr lang="pt-BR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E01ACDA-AA5D-4943-8F09-9A3CBC6EB8E2}"/>
              </a:ext>
            </a:extLst>
          </p:cNvPr>
          <p:cNvSpPr txBox="1">
            <a:spLocks/>
          </p:cNvSpPr>
          <p:nvPr/>
        </p:nvSpPr>
        <p:spPr>
          <a:xfrm>
            <a:off x="1452284" y="0"/>
            <a:ext cx="9816349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ROTEIRO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19441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07576" y="1465727"/>
            <a:ext cx="12084424" cy="562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ASSÍNCRONA</a:t>
            </a:r>
            <a:r>
              <a:rPr lang="pt-BR" sz="2400" b="1" i="0" dirty="0">
                <a:effectLst/>
                <a:latin typeface="Söhne"/>
              </a:rPr>
              <a:t>:</a:t>
            </a:r>
            <a:endParaRPr lang="pt-BR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Explore o modelo assíncrono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Future,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await</a:t>
            </a:r>
            <a:r>
              <a:rPr lang="pt-BR" sz="2400" b="0" i="0" dirty="0">
                <a:effectLst/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Entendendo como lidar com tarefas assíncronas de maneira eficiente.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APLICATIVOS MÓVEIS</a:t>
            </a:r>
            <a:r>
              <a:rPr lang="pt-B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 Utilizando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aplicativos móveis multiplataforma (Android e iOS) usando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Explorando os recursos avançados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animações e widgets personalizados;</a:t>
            </a:r>
            <a:endParaRPr lang="pt-BR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44F314A-CDF8-42A8-92A8-EA8582DD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0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328968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07576" y="941294"/>
            <a:ext cx="12084424" cy="662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fortemente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inicialmente criada pela Google em 2011. A missão inicial do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era substituir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 desenvolvimento de scripts em páginas web. Porém, com a evolução da linguagem e com o passar dos anos, ela hoje pode ser considerada uma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multi-paradigma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a linguagem apresente fortes estruturas típicas de linguagens orientadas a objeto.</a:t>
            </a:r>
          </a:p>
          <a:p>
            <a:pPr>
              <a:lnSpc>
                <a:spcPct val="2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Hoje, sabemos que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obteve muito sucesso em sua missão inicial em substituir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navegadores. Porém, o desenvolvimento e posterior sucesso do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é fundamentado 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fez com que a linguagem voltasse à tona, atraindo a atenção de muitos desenvolvedores. Algumas características da linguagem são: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69CF713A-CB4F-4C46-BA8B-9844864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-40341"/>
            <a:ext cx="9816349" cy="914400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o DART ?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7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07576" y="1264022"/>
            <a:ext cx="12084424" cy="588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sintaxe é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C-like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portanto, se você programa em Java, C#, PHP ou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você não terá dificuldades em aprender a linguagem;</a:t>
            </a:r>
          </a:p>
          <a:p>
            <a:pPr marL="342900" indent="-342900" algn="l" fontAlgn="auto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Segue o paradigma orientado a objetos;</a:t>
            </a:r>
          </a:p>
          <a:p>
            <a:pPr marL="342900" indent="-342900" algn="l" fontAlgn="auto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Todos os objetos herdam da classe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l" fontAlgn="auto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Fortemente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mas não é necessário colocar um tipo, pois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consegue inferir os tipos;</a:t>
            </a:r>
          </a:p>
          <a:p>
            <a:pPr marL="342900" indent="-342900" algn="l" fontAlgn="auto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Java e C# você usa a palavra reservada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enquanto que no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basta colocar um 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(_) no início do nome de um atributo, método ou classe para torná-lo privado.</a:t>
            </a:r>
          </a:p>
          <a:p>
            <a:pPr>
              <a:lnSpc>
                <a:spcPct val="200000"/>
              </a:lnSpc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69CF713A-CB4F-4C46-BA8B-9844864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0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o DART ?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4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19BCF5-8BC3-4054-9059-99302D12A1E9}"/>
              </a:ext>
            </a:extLst>
          </p:cNvPr>
          <p:cNvSpPr txBox="1"/>
          <p:nvPr/>
        </p:nvSpPr>
        <p:spPr>
          <a:xfrm>
            <a:off x="107576" y="1358151"/>
            <a:ext cx="12084424" cy="44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pode ser compilada em 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-time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(AOT) e 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in-time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(JIT). Compilação 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-time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quando o código é compilado diretamente para ARM nativo, o que possibilita a performance de uma aplicação nativa. 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Just-in-time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compila o código diretamente no 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com a aplicação em execução, o que permite um retorno em tempo real da alteração e aumenta a velocidade do ciclo de desenvolvimento. Este ponto é chamado de </a:t>
            </a:r>
            <a:r>
              <a:rPr lang="pt-B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hot-</a:t>
            </a:r>
            <a:r>
              <a:rPr lang="pt-BR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reload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69CF713A-CB4F-4C46-BA8B-9844864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4" y="0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o DART ?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3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69CF713A-CB4F-4C46-BA8B-9844864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657" y="-255493"/>
            <a:ext cx="9816349" cy="914400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o DART ?</a:t>
            </a:r>
            <a:endParaRPr lang="pt-BR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E989C0-B749-4542-83BE-522EB3A9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84696"/>
            <a:ext cx="10457332" cy="62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1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4668</TotalTime>
  <Words>858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Times New Roman</vt:lpstr>
      <vt:lpstr>Wingdings</vt:lpstr>
      <vt:lpstr>Tema do Office</vt:lpstr>
      <vt:lpstr>Apresentação do PowerPoint</vt:lpstr>
      <vt:lpstr>ROTEIRO DE APRENDIZADO</vt:lpstr>
      <vt:lpstr>Apresentação do PowerPoint</vt:lpstr>
      <vt:lpstr>Apresentação do PowerPoint</vt:lpstr>
      <vt:lpstr>ROTEIRO DE APRENDIZADO</vt:lpstr>
      <vt:lpstr>O que é o DART ?</vt:lpstr>
      <vt:lpstr>O que é o DART ?</vt:lpstr>
      <vt:lpstr>O que é o DART ?</vt:lpstr>
      <vt:lpstr>O que é o DART ?</vt:lpstr>
      <vt:lpstr>Meu primeiro programa em Dart</vt:lpstr>
      <vt:lpstr>Tipo Básicos de Dados </vt:lpstr>
      <vt:lpstr>Declarando Variáveis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DART </dc:title>
  <dc:creator>JESSE</dc:creator>
  <cp:lastModifiedBy>JESSE</cp:lastModifiedBy>
  <cp:revision>22</cp:revision>
  <cp:lastPrinted>2023-12-17T01:35:26Z</cp:lastPrinted>
  <dcterms:created xsi:type="dcterms:W3CDTF">2023-12-16T21:18:00Z</dcterms:created>
  <dcterms:modified xsi:type="dcterms:W3CDTF">2023-12-26T01:41:04Z</dcterms:modified>
</cp:coreProperties>
</file>