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0" r:id="rId4"/>
    <p:sldId id="258" r:id="rId5"/>
    <p:sldId id="262" r:id="rId6"/>
    <p:sldId id="259" r:id="rId7"/>
    <p:sldId id="276" r:id="rId8"/>
    <p:sldId id="277" r:id="rId9"/>
    <p:sldId id="278" r:id="rId10"/>
    <p:sldId id="257" r:id="rId11"/>
    <p:sldId id="266" r:id="rId12"/>
    <p:sldId id="269" r:id="rId13"/>
    <p:sldId id="265" r:id="rId14"/>
    <p:sldId id="264" r:id="rId15"/>
    <p:sldId id="274" r:id="rId16"/>
    <p:sldId id="270" r:id="rId17"/>
    <p:sldId id="271" r:id="rId18"/>
    <p:sldId id="272" r:id="rId19"/>
    <p:sldId id="273" r:id="rId20"/>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8" autoAdjust="0"/>
    <p:restoredTop sz="94660"/>
  </p:normalViewPr>
  <p:slideViewPr>
    <p:cSldViewPr snapToGrid="0">
      <p:cViewPr varScale="1">
        <p:scale>
          <a:sx n="103" d="100"/>
          <a:sy n="103" d="100"/>
        </p:scale>
        <p:origin x="132"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DFEC0-8479-484C-870A-8072CE66DC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a:p>
        </p:txBody>
      </p:sp>
      <p:sp>
        <p:nvSpPr>
          <p:cNvPr id="3" name="Subtitle 2">
            <a:extLst>
              <a:ext uri="{FF2B5EF4-FFF2-40B4-BE49-F238E27FC236}">
                <a16:creationId xmlns:a16="http://schemas.microsoft.com/office/drawing/2014/main" id="{E0D0C3CA-E27F-4102-AD69-BFE3EA5855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Date Placeholder 3">
            <a:extLst>
              <a:ext uri="{FF2B5EF4-FFF2-40B4-BE49-F238E27FC236}">
                <a16:creationId xmlns:a16="http://schemas.microsoft.com/office/drawing/2014/main" id="{D3B78BF7-AE2E-43CD-A199-54C820E59CE9}"/>
              </a:ext>
            </a:extLst>
          </p:cNvPr>
          <p:cNvSpPr>
            <a:spLocks noGrp="1"/>
          </p:cNvSpPr>
          <p:nvPr>
            <p:ph type="dt" sz="half" idx="10"/>
          </p:nvPr>
        </p:nvSpPr>
        <p:spPr/>
        <p:txBody>
          <a:bodyPr/>
          <a:lstStyle/>
          <a:p>
            <a:fld id="{BF4CD12C-711D-4627-B6D1-30A75B810505}" type="datetimeFigureOut">
              <a:rPr lang="en-NL" smtClean="0"/>
              <a:t>09/09/2020</a:t>
            </a:fld>
            <a:endParaRPr lang="en-NL"/>
          </a:p>
        </p:txBody>
      </p:sp>
      <p:sp>
        <p:nvSpPr>
          <p:cNvPr id="5" name="Footer Placeholder 4">
            <a:extLst>
              <a:ext uri="{FF2B5EF4-FFF2-40B4-BE49-F238E27FC236}">
                <a16:creationId xmlns:a16="http://schemas.microsoft.com/office/drawing/2014/main" id="{B0051431-F2C3-4B7D-8558-F43C1C01DB66}"/>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3B380E05-F25E-490B-B37B-D9338D118CB1}"/>
              </a:ext>
            </a:extLst>
          </p:cNvPr>
          <p:cNvSpPr>
            <a:spLocks noGrp="1"/>
          </p:cNvSpPr>
          <p:nvPr>
            <p:ph type="sldNum" sz="quarter" idx="12"/>
          </p:nvPr>
        </p:nvSpPr>
        <p:spPr/>
        <p:txBody>
          <a:bodyPr/>
          <a:lstStyle/>
          <a:p>
            <a:fld id="{92528C10-8F81-4520-BEC6-21A2A0C00811}" type="slidenum">
              <a:rPr lang="en-NL" smtClean="0"/>
              <a:t>‹#›</a:t>
            </a:fld>
            <a:endParaRPr lang="en-NL"/>
          </a:p>
        </p:txBody>
      </p:sp>
    </p:spTree>
    <p:extLst>
      <p:ext uri="{BB962C8B-B14F-4D97-AF65-F5344CB8AC3E}">
        <p14:creationId xmlns:p14="http://schemas.microsoft.com/office/powerpoint/2010/main" val="2498588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7EF4F-5D1E-4352-B004-CBA4BEBF2665}"/>
              </a:ext>
            </a:extLst>
          </p:cNvPr>
          <p:cNvSpPr>
            <a:spLocks noGrp="1"/>
          </p:cNvSpPr>
          <p:nvPr>
            <p:ph type="title"/>
          </p:nvPr>
        </p:nvSpPr>
        <p:spPr/>
        <p:txBody>
          <a:bodyPr/>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522F7365-4AB1-4BF4-A43F-6F58500D19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272A5AAB-CB2F-4B73-BB3E-1D562F4A67A9}"/>
              </a:ext>
            </a:extLst>
          </p:cNvPr>
          <p:cNvSpPr>
            <a:spLocks noGrp="1"/>
          </p:cNvSpPr>
          <p:nvPr>
            <p:ph type="dt" sz="half" idx="10"/>
          </p:nvPr>
        </p:nvSpPr>
        <p:spPr/>
        <p:txBody>
          <a:bodyPr/>
          <a:lstStyle/>
          <a:p>
            <a:fld id="{BF4CD12C-711D-4627-B6D1-30A75B810505}" type="datetimeFigureOut">
              <a:rPr lang="en-NL" smtClean="0"/>
              <a:t>09/09/2020</a:t>
            </a:fld>
            <a:endParaRPr lang="en-NL"/>
          </a:p>
        </p:txBody>
      </p:sp>
      <p:sp>
        <p:nvSpPr>
          <p:cNvPr id="5" name="Footer Placeholder 4">
            <a:extLst>
              <a:ext uri="{FF2B5EF4-FFF2-40B4-BE49-F238E27FC236}">
                <a16:creationId xmlns:a16="http://schemas.microsoft.com/office/drawing/2014/main" id="{97109E46-A64E-4FE5-B005-73AC45FF5271}"/>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2A0CD4ED-1F25-47CF-9AF3-8E7BCD42DC8F}"/>
              </a:ext>
            </a:extLst>
          </p:cNvPr>
          <p:cNvSpPr>
            <a:spLocks noGrp="1"/>
          </p:cNvSpPr>
          <p:nvPr>
            <p:ph type="sldNum" sz="quarter" idx="12"/>
          </p:nvPr>
        </p:nvSpPr>
        <p:spPr/>
        <p:txBody>
          <a:bodyPr/>
          <a:lstStyle/>
          <a:p>
            <a:fld id="{92528C10-8F81-4520-BEC6-21A2A0C00811}" type="slidenum">
              <a:rPr lang="en-NL" smtClean="0"/>
              <a:t>‹#›</a:t>
            </a:fld>
            <a:endParaRPr lang="en-NL"/>
          </a:p>
        </p:txBody>
      </p:sp>
    </p:spTree>
    <p:extLst>
      <p:ext uri="{BB962C8B-B14F-4D97-AF65-F5344CB8AC3E}">
        <p14:creationId xmlns:p14="http://schemas.microsoft.com/office/powerpoint/2010/main" val="4130530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75D2B7-A906-488C-BC5E-04AE0C906B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2E93FFFB-81F6-46B4-A15D-0A26A0A04C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6369F81B-40E1-497F-A088-E2CA672FDB87}"/>
              </a:ext>
            </a:extLst>
          </p:cNvPr>
          <p:cNvSpPr>
            <a:spLocks noGrp="1"/>
          </p:cNvSpPr>
          <p:nvPr>
            <p:ph type="dt" sz="half" idx="10"/>
          </p:nvPr>
        </p:nvSpPr>
        <p:spPr/>
        <p:txBody>
          <a:bodyPr/>
          <a:lstStyle/>
          <a:p>
            <a:fld id="{BF4CD12C-711D-4627-B6D1-30A75B810505}" type="datetimeFigureOut">
              <a:rPr lang="en-NL" smtClean="0"/>
              <a:t>09/09/2020</a:t>
            </a:fld>
            <a:endParaRPr lang="en-NL"/>
          </a:p>
        </p:txBody>
      </p:sp>
      <p:sp>
        <p:nvSpPr>
          <p:cNvPr id="5" name="Footer Placeholder 4">
            <a:extLst>
              <a:ext uri="{FF2B5EF4-FFF2-40B4-BE49-F238E27FC236}">
                <a16:creationId xmlns:a16="http://schemas.microsoft.com/office/drawing/2014/main" id="{3528BDE0-4A73-4E23-A73D-343BB7234240}"/>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966FFA79-ADAF-4153-81B5-76C8D46AAD95}"/>
              </a:ext>
            </a:extLst>
          </p:cNvPr>
          <p:cNvSpPr>
            <a:spLocks noGrp="1"/>
          </p:cNvSpPr>
          <p:nvPr>
            <p:ph type="sldNum" sz="quarter" idx="12"/>
          </p:nvPr>
        </p:nvSpPr>
        <p:spPr/>
        <p:txBody>
          <a:bodyPr/>
          <a:lstStyle/>
          <a:p>
            <a:fld id="{92528C10-8F81-4520-BEC6-21A2A0C00811}" type="slidenum">
              <a:rPr lang="en-NL" smtClean="0"/>
              <a:t>‹#›</a:t>
            </a:fld>
            <a:endParaRPr lang="en-NL"/>
          </a:p>
        </p:txBody>
      </p:sp>
    </p:spTree>
    <p:extLst>
      <p:ext uri="{BB962C8B-B14F-4D97-AF65-F5344CB8AC3E}">
        <p14:creationId xmlns:p14="http://schemas.microsoft.com/office/powerpoint/2010/main" val="1900111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2BD1D-A729-42DD-B681-C1F151C29CE4}"/>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DE3AE035-D190-4273-9197-36544E639A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34404E7C-3037-4212-945C-602585AD26FE}"/>
              </a:ext>
            </a:extLst>
          </p:cNvPr>
          <p:cNvSpPr>
            <a:spLocks noGrp="1"/>
          </p:cNvSpPr>
          <p:nvPr>
            <p:ph type="dt" sz="half" idx="10"/>
          </p:nvPr>
        </p:nvSpPr>
        <p:spPr/>
        <p:txBody>
          <a:bodyPr/>
          <a:lstStyle/>
          <a:p>
            <a:fld id="{BF4CD12C-711D-4627-B6D1-30A75B810505}" type="datetimeFigureOut">
              <a:rPr lang="en-NL" smtClean="0"/>
              <a:t>09/09/2020</a:t>
            </a:fld>
            <a:endParaRPr lang="en-NL"/>
          </a:p>
        </p:txBody>
      </p:sp>
      <p:sp>
        <p:nvSpPr>
          <p:cNvPr id="5" name="Footer Placeholder 4">
            <a:extLst>
              <a:ext uri="{FF2B5EF4-FFF2-40B4-BE49-F238E27FC236}">
                <a16:creationId xmlns:a16="http://schemas.microsoft.com/office/drawing/2014/main" id="{081E358E-B4FC-4734-A54E-DF49CEEFF36C}"/>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1C9B763F-3BC4-461B-9BA9-4DF9BBD30DD7}"/>
              </a:ext>
            </a:extLst>
          </p:cNvPr>
          <p:cNvSpPr>
            <a:spLocks noGrp="1"/>
          </p:cNvSpPr>
          <p:nvPr>
            <p:ph type="sldNum" sz="quarter" idx="12"/>
          </p:nvPr>
        </p:nvSpPr>
        <p:spPr/>
        <p:txBody>
          <a:bodyPr/>
          <a:lstStyle/>
          <a:p>
            <a:fld id="{92528C10-8F81-4520-BEC6-21A2A0C00811}" type="slidenum">
              <a:rPr lang="en-NL" smtClean="0"/>
              <a:t>‹#›</a:t>
            </a:fld>
            <a:endParaRPr lang="en-NL"/>
          </a:p>
        </p:txBody>
      </p:sp>
    </p:spTree>
    <p:extLst>
      <p:ext uri="{BB962C8B-B14F-4D97-AF65-F5344CB8AC3E}">
        <p14:creationId xmlns:p14="http://schemas.microsoft.com/office/powerpoint/2010/main" val="3863138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1904A-9D88-4D8C-9E14-011EFC1FC2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L"/>
          </a:p>
        </p:txBody>
      </p:sp>
      <p:sp>
        <p:nvSpPr>
          <p:cNvPr id="3" name="Text Placeholder 2">
            <a:extLst>
              <a:ext uri="{FF2B5EF4-FFF2-40B4-BE49-F238E27FC236}">
                <a16:creationId xmlns:a16="http://schemas.microsoft.com/office/drawing/2014/main" id="{670D9C0D-A5F8-4F0F-9AAD-43B282B573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8DC270-E518-4897-8ECC-0366A4B16A74}"/>
              </a:ext>
            </a:extLst>
          </p:cNvPr>
          <p:cNvSpPr>
            <a:spLocks noGrp="1"/>
          </p:cNvSpPr>
          <p:nvPr>
            <p:ph type="dt" sz="half" idx="10"/>
          </p:nvPr>
        </p:nvSpPr>
        <p:spPr/>
        <p:txBody>
          <a:bodyPr/>
          <a:lstStyle/>
          <a:p>
            <a:fld id="{BF4CD12C-711D-4627-B6D1-30A75B810505}" type="datetimeFigureOut">
              <a:rPr lang="en-NL" smtClean="0"/>
              <a:t>09/09/2020</a:t>
            </a:fld>
            <a:endParaRPr lang="en-NL"/>
          </a:p>
        </p:txBody>
      </p:sp>
      <p:sp>
        <p:nvSpPr>
          <p:cNvPr id="5" name="Footer Placeholder 4">
            <a:extLst>
              <a:ext uri="{FF2B5EF4-FFF2-40B4-BE49-F238E27FC236}">
                <a16:creationId xmlns:a16="http://schemas.microsoft.com/office/drawing/2014/main" id="{94EAAD65-DE98-4551-98BA-E521FB957113}"/>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ACF7B3C0-977E-4DF1-9A36-E7C3A2BCF115}"/>
              </a:ext>
            </a:extLst>
          </p:cNvPr>
          <p:cNvSpPr>
            <a:spLocks noGrp="1"/>
          </p:cNvSpPr>
          <p:nvPr>
            <p:ph type="sldNum" sz="quarter" idx="12"/>
          </p:nvPr>
        </p:nvSpPr>
        <p:spPr/>
        <p:txBody>
          <a:bodyPr/>
          <a:lstStyle/>
          <a:p>
            <a:fld id="{92528C10-8F81-4520-BEC6-21A2A0C00811}" type="slidenum">
              <a:rPr lang="en-NL" smtClean="0"/>
              <a:t>‹#›</a:t>
            </a:fld>
            <a:endParaRPr lang="en-NL"/>
          </a:p>
        </p:txBody>
      </p:sp>
    </p:spTree>
    <p:extLst>
      <p:ext uri="{BB962C8B-B14F-4D97-AF65-F5344CB8AC3E}">
        <p14:creationId xmlns:p14="http://schemas.microsoft.com/office/powerpoint/2010/main" val="1942219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30BFD-9487-47B5-9418-D1C0ED0FF3E5}"/>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B0946C70-73E7-4020-B295-929C8FE989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Content Placeholder 3">
            <a:extLst>
              <a:ext uri="{FF2B5EF4-FFF2-40B4-BE49-F238E27FC236}">
                <a16:creationId xmlns:a16="http://schemas.microsoft.com/office/drawing/2014/main" id="{B89D5311-4665-4FFC-8BA3-100A86A15C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Date Placeholder 4">
            <a:extLst>
              <a:ext uri="{FF2B5EF4-FFF2-40B4-BE49-F238E27FC236}">
                <a16:creationId xmlns:a16="http://schemas.microsoft.com/office/drawing/2014/main" id="{1B49A9B0-1670-4865-8DF7-B6DCBD4EE61F}"/>
              </a:ext>
            </a:extLst>
          </p:cNvPr>
          <p:cNvSpPr>
            <a:spLocks noGrp="1"/>
          </p:cNvSpPr>
          <p:nvPr>
            <p:ph type="dt" sz="half" idx="10"/>
          </p:nvPr>
        </p:nvSpPr>
        <p:spPr/>
        <p:txBody>
          <a:bodyPr/>
          <a:lstStyle/>
          <a:p>
            <a:fld id="{BF4CD12C-711D-4627-B6D1-30A75B810505}" type="datetimeFigureOut">
              <a:rPr lang="en-NL" smtClean="0"/>
              <a:t>09/09/2020</a:t>
            </a:fld>
            <a:endParaRPr lang="en-NL"/>
          </a:p>
        </p:txBody>
      </p:sp>
      <p:sp>
        <p:nvSpPr>
          <p:cNvPr id="6" name="Footer Placeholder 5">
            <a:extLst>
              <a:ext uri="{FF2B5EF4-FFF2-40B4-BE49-F238E27FC236}">
                <a16:creationId xmlns:a16="http://schemas.microsoft.com/office/drawing/2014/main" id="{423FEC48-6BB7-4279-87F1-679C48528949}"/>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76EB11AD-4FBA-45AB-B020-21041EAF0A0C}"/>
              </a:ext>
            </a:extLst>
          </p:cNvPr>
          <p:cNvSpPr>
            <a:spLocks noGrp="1"/>
          </p:cNvSpPr>
          <p:nvPr>
            <p:ph type="sldNum" sz="quarter" idx="12"/>
          </p:nvPr>
        </p:nvSpPr>
        <p:spPr/>
        <p:txBody>
          <a:bodyPr/>
          <a:lstStyle/>
          <a:p>
            <a:fld id="{92528C10-8F81-4520-BEC6-21A2A0C00811}" type="slidenum">
              <a:rPr lang="en-NL" smtClean="0"/>
              <a:t>‹#›</a:t>
            </a:fld>
            <a:endParaRPr lang="en-NL"/>
          </a:p>
        </p:txBody>
      </p:sp>
    </p:spTree>
    <p:extLst>
      <p:ext uri="{BB962C8B-B14F-4D97-AF65-F5344CB8AC3E}">
        <p14:creationId xmlns:p14="http://schemas.microsoft.com/office/powerpoint/2010/main" val="1090009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DFE9B-CA10-4AAB-A904-240BAF20E11F}"/>
              </a:ext>
            </a:extLst>
          </p:cNvPr>
          <p:cNvSpPr>
            <a:spLocks noGrp="1"/>
          </p:cNvSpPr>
          <p:nvPr>
            <p:ph type="title"/>
          </p:nvPr>
        </p:nvSpPr>
        <p:spPr>
          <a:xfrm>
            <a:off x="839788" y="365125"/>
            <a:ext cx="10515600" cy="1325563"/>
          </a:xfrm>
        </p:spPr>
        <p:txBody>
          <a:bodyPr/>
          <a:lstStyle/>
          <a:p>
            <a:r>
              <a:rPr lang="en-US"/>
              <a:t>Click to edit Master title style</a:t>
            </a:r>
            <a:endParaRPr lang="en-NL"/>
          </a:p>
        </p:txBody>
      </p:sp>
      <p:sp>
        <p:nvSpPr>
          <p:cNvPr id="3" name="Text Placeholder 2">
            <a:extLst>
              <a:ext uri="{FF2B5EF4-FFF2-40B4-BE49-F238E27FC236}">
                <a16:creationId xmlns:a16="http://schemas.microsoft.com/office/drawing/2014/main" id="{11B07E12-F16B-4BE5-9232-EA7C0C3FFB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8EC7BC-612E-4742-A23B-462B7CC960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ext Placeholder 4">
            <a:extLst>
              <a:ext uri="{FF2B5EF4-FFF2-40B4-BE49-F238E27FC236}">
                <a16:creationId xmlns:a16="http://schemas.microsoft.com/office/drawing/2014/main" id="{D3E037B1-1D00-49B3-A17F-C50C26DCDB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6CAC8A-A1F0-4BA3-8B6F-8BF01D4FD9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7" name="Date Placeholder 6">
            <a:extLst>
              <a:ext uri="{FF2B5EF4-FFF2-40B4-BE49-F238E27FC236}">
                <a16:creationId xmlns:a16="http://schemas.microsoft.com/office/drawing/2014/main" id="{64DD9653-7B57-4A7B-BC9F-1EDB71F24A4C}"/>
              </a:ext>
            </a:extLst>
          </p:cNvPr>
          <p:cNvSpPr>
            <a:spLocks noGrp="1"/>
          </p:cNvSpPr>
          <p:nvPr>
            <p:ph type="dt" sz="half" idx="10"/>
          </p:nvPr>
        </p:nvSpPr>
        <p:spPr/>
        <p:txBody>
          <a:bodyPr/>
          <a:lstStyle/>
          <a:p>
            <a:fld id="{BF4CD12C-711D-4627-B6D1-30A75B810505}" type="datetimeFigureOut">
              <a:rPr lang="en-NL" smtClean="0"/>
              <a:t>09/09/2020</a:t>
            </a:fld>
            <a:endParaRPr lang="en-NL"/>
          </a:p>
        </p:txBody>
      </p:sp>
      <p:sp>
        <p:nvSpPr>
          <p:cNvPr id="8" name="Footer Placeholder 7">
            <a:extLst>
              <a:ext uri="{FF2B5EF4-FFF2-40B4-BE49-F238E27FC236}">
                <a16:creationId xmlns:a16="http://schemas.microsoft.com/office/drawing/2014/main" id="{80064246-2301-4F84-8B1A-0B3FDD4DD4F8}"/>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BF874D88-FFF5-4135-B332-9D91ACF31F1A}"/>
              </a:ext>
            </a:extLst>
          </p:cNvPr>
          <p:cNvSpPr>
            <a:spLocks noGrp="1"/>
          </p:cNvSpPr>
          <p:nvPr>
            <p:ph type="sldNum" sz="quarter" idx="12"/>
          </p:nvPr>
        </p:nvSpPr>
        <p:spPr/>
        <p:txBody>
          <a:bodyPr/>
          <a:lstStyle/>
          <a:p>
            <a:fld id="{92528C10-8F81-4520-BEC6-21A2A0C00811}" type="slidenum">
              <a:rPr lang="en-NL" smtClean="0"/>
              <a:t>‹#›</a:t>
            </a:fld>
            <a:endParaRPr lang="en-NL"/>
          </a:p>
        </p:txBody>
      </p:sp>
    </p:spTree>
    <p:extLst>
      <p:ext uri="{BB962C8B-B14F-4D97-AF65-F5344CB8AC3E}">
        <p14:creationId xmlns:p14="http://schemas.microsoft.com/office/powerpoint/2010/main" val="2348237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47BF5-58A6-453C-9496-110EC65CA8DB}"/>
              </a:ext>
            </a:extLst>
          </p:cNvPr>
          <p:cNvSpPr>
            <a:spLocks noGrp="1"/>
          </p:cNvSpPr>
          <p:nvPr>
            <p:ph type="title"/>
          </p:nvPr>
        </p:nvSpPr>
        <p:spPr/>
        <p:txBody>
          <a:bodyPr/>
          <a:lstStyle/>
          <a:p>
            <a:r>
              <a:rPr lang="en-US"/>
              <a:t>Click to edit Master title style</a:t>
            </a:r>
            <a:endParaRPr lang="en-NL"/>
          </a:p>
        </p:txBody>
      </p:sp>
      <p:sp>
        <p:nvSpPr>
          <p:cNvPr id="3" name="Date Placeholder 2">
            <a:extLst>
              <a:ext uri="{FF2B5EF4-FFF2-40B4-BE49-F238E27FC236}">
                <a16:creationId xmlns:a16="http://schemas.microsoft.com/office/drawing/2014/main" id="{54175E84-AEFB-4F21-9CC6-E87512946F00}"/>
              </a:ext>
            </a:extLst>
          </p:cNvPr>
          <p:cNvSpPr>
            <a:spLocks noGrp="1"/>
          </p:cNvSpPr>
          <p:nvPr>
            <p:ph type="dt" sz="half" idx="10"/>
          </p:nvPr>
        </p:nvSpPr>
        <p:spPr/>
        <p:txBody>
          <a:bodyPr/>
          <a:lstStyle/>
          <a:p>
            <a:fld id="{BF4CD12C-711D-4627-B6D1-30A75B810505}" type="datetimeFigureOut">
              <a:rPr lang="en-NL" smtClean="0"/>
              <a:t>09/09/2020</a:t>
            </a:fld>
            <a:endParaRPr lang="en-NL"/>
          </a:p>
        </p:txBody>
      </p:sp>
      <p:sp>
        <p:nvSpPr>
          <p:cNvPr id="4" name="Footer Placeholder 3">
            <a:extLst>
              <a:ext uri="{FF2B5EF4-FFF2-40B4-BE49-F238E27FC236}">
                <a16:creationId xmlns:a16="http://schemas.microsoft.com/office/drawing/2014/main" id="{5C577F74-0439-4FFF-B0A3-9992DD5B87FE}"/>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4B3AFBDE-29B8-444A-975D-DE0398C9004A}"/>
              </a:ext>
            </a:extLst>
          </p:cNvPr>
          <p:cNvSpPr>
            <a:spLocks noGrp="1"/>
          </p:cNvSpPr>
          <p:nvPr>
            <p:ph type="sldNum" sz="quarter" idx="12"/>
          </p:nvPr>
        </p:nvSpPr>
        <p:spPr/>
        <p:txBody>
          <a:bodyPr/>
          <a:lstStyle/>
          <a:p>
            <a:fld id="{92528C10-8F81-4520-BEC6-21A2A0C00811}" type="slidenum">
              <a:rPr lang="en-NL" smtClean="0"/>
              <a:t>‹#›</a:t>
            </a:fld>
            <a:endParaRPr lang="en-NL"/>
          </a:p>
        </p:txBody>
      </p:sp>
    </p:spTree>
    <p:extLst>
      <p:ext uri="{BB962C8B-B14F-4D97-AF65-F5344CB8AC3E}">
        <p14:creationId xmlns:p14="http://schemas.microsoft.com/office/powerpoint/2010/main" val="4122940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269F02-6210-44EF-A3D0-67A3CBA20659}"/>
              </a:ext>
            </a:extLst>
          </p:cNvPr>
          <p:cNvSpPr>
            <a:spLocks noGrp="1"/>
          </p:cNvSpPr>
          <p:nvPr>
            <p:ph type="dt" sz="half" idx="10"/>
          </p:nvPr>
        </p:nvSpPr>
        <p:spPr/>
        <p:txBody>
          <a:bodyPr/>
          <a:lstStyle/>
          <a:p>
            <a:fld id="{BF4CD12C-711D-4627-B6D1-30A75B810505}" type="datetimeFigureOut">
              <a:rPr lang="en-NL" smtClean="0"/>
              <a:t>09/09/2020</a:t>
            </a:fld>
            <a:endParaRPr lang="en-NL"/>
          </a:p>
        </p:txBody>
      </p:sp>
      <p:sp>
        <p:nvSpPr>
          <p:cNvPr id="3" name="Footer Placeholder 2">
            <a:extLst>
              <a:ext uri="{FF2B5EF4-FFF2-40B4-BE49-F238E27FC236}">
                <a16:creationId xmlns:a16="http://schemas.microsoft.com/office/drawing/2014/main" id="{E78D81B5-4C07-47A3-A276-454A52B10AC8}"/>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BEB7B8B7-5617-4C61-8BF2-E0A601BDCD79}"/>
              </a:ext>
            </a:extLst>
          </p:cNvPr>
          <p:cNvSpPr>
            <a:spLocks noGrp="1"/>
          </p:cNvSpPr>
          <p:nvPr>
            <p:ph type="sldNum" sz="quarter" idx="12"/>
          </p:nvPr>
        </p:nvSpPr>
        <p:spPr/>
        <p:txBody>
          <a:bodyPr/>
          <a:lstStyle/>
          <a:p>
            <a:fld id="{92528C10-8F81-4520-BEC6-21A2A0C00811}" type="slidenum">
              <a:rPr lang="en-NL" smtClean="0"/>
              <a:t>‹#›</a:t>
            </a:fld>
            <a:endParaRPr lang="en-NL"/>
          </a:p>
        </p:txBody>
      </p:sp>
    </p:spTree>
    <p:extLst>
      <p:ext uri="{BB962C8B-B14F-4D97-AF65-F5344CB8AC3E}">
        <p14:creationId xmlns:p14="http://schemas.microsoft.com/office/powerpoint/2010/main" val="881601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26A8E-7F51-4B1C-8436-A3B81F720B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Content Placeholder 2">
            <a:extLst>
              <a:ext uri="{FF2B5EF4-FFF2-40B4-BE49-F238E27FC236}">
                <a16:creationId xmlns:a16="http://schemas.microsoft.com/office/drawing/2014/main" id="{119665CA-5FF3-4C6C-A6B8-3AB0B61CE5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ext Placeholder 3">
            <a:extLst>
              <a:ext uri="{FF2B5EF4-FFF2-40B4-BE49-F238E27FC236}">
                <a16:creationId xmlns:a16="http://schemas.microsoft.com/office/drawing/2014/main" id="{30297AD1-DCAA-4698-91C7-93DEFF9C09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69BC40-E7A2-4E2C-A798-6941CB7263FF}"/>
              </a:ext>
            </a:extLst>
          </p:cNvPr>
          <p:cNvSpPr>
            <a:spLocks noGrp="1"/>
          </p:cNvSpPr>
          <p:nvPr>
            <p:ph type="dt" sz="half" idx="10"/>
          </p:nvPr>
        </p:nvSpPr>
        <p:spPr/>
        <p:txBody>
          <a:bodyPr/>
          <a:lstStyle/>
          <a:p>
            <a:fld id="{BF4CD12C-711D-4627-B6D1-30A75B810505}" type="datetimeFigureOut">
              <a:rPr lang="en-NL" smtClean="0"/>
              <a:t>09/09/2020</a:t>
            </a:fld>
            <a:endParaRPr lang="en-NL"/>
          </a:p>
        </p:txBody>
      </p:sp>
      <p:sp>
        <p:nvSpPr>
          <p:cNvPr id="6" name="Footer Placeholder 5">
            <a:extLst>
              <a:ext uri="{FF2B5EF4-FFF2-40B4-BE49-F238E27FC236}">
                <a16:creationId xmlns:a16="http://schemas.microsoft.com/office/drawing/2014/main" id="{49F8494D-BCD9-45C2-A0FF-0B2A33B88882}"/>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BC5E4909-58A0-4073-B3EB-9EDF04250364}"/>
              </a:ext>
            </a:extLst>
          </p:cNvPr>
          <p:cNvSpPr>
            <a:spLocks noGrp="1"/>
          </p:cNvSpPr>
          <p:nvPr>
            <p:ph type="sldNum" sz="quarter" idx="12"/>
          </p:nvPr>
        </p:nvSpPr>
        <p:spPr/>
        <p:txBody>
          <a:bodyPr/>
          <a:lstStyle/>
          <a:p>
            <a:fld id="{92528C10-8F81-4520-BEC6-21A2A0C00811}" type="slidenum">
              <a:rPr lang="en-NL" smtClean="0"/>
              <a:t>‹#›</a:t>
            </a:fld>
            <a:endParaRPr lang="en-NL"/>
          </a:p>
        </p:txBody>
      </p:sp>
    </p:spTree>
    <p:extLst>
      <p:ext uri="{BB962C8B-B14F-4D97-AF65-F5344CB8AC3E}">
        <p14:creationId xmlns:p14="http://schemas.microsoft.com/office/powerpoint/2010/main" val="3629721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19796-160A-4A18-9F0A-B48D030149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Picture Placeholder 2">
            <a:extLst>
              <a:ext uri="{FF2B5EF4-FFF2-40B4-BE49-F238E27FC236}">
                <a16:creationId xmlns:a16="http://schemas.microsoft.com/office/drawing/2014/main" id="{CEEDECDA-1D9E-419E-B93D-44AFDD1C92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2F2659E3-F83A-4CE9-85BA-FDAD5D99E2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5E34B6-B3A9-40CB-992A-F704F57C7CA7}"/>
              </a:ext>
            </a:extLst>
          </p:cNvPr>
          <p:cNvSpPr>
            <a:spLocks noGrp="1"/>
          </p:cNvSpPr>
          <p:nvPr>
            <p:ph type="dt" sz="half" idx="10"/>
          </p:nvPr>
        </p:nvSpPr>
        <p:spPr/>
        <p:txBody>
          <a:bodyPr/>
          <a:lstStyle/>
          <a:p>
            <a:fld id="{BF4CD12C-711D-4627-B6D1-30A75B810505}" type="datetimeFigureOut">
              <a:rPr lang="en-NL" smtClean="0"/>
              <a:t>09/09/2020</a:t>
            </a:fld>
            <a:endParaRPr lang="en-NL"/>
          </a:p>
        </p:txBody>
      </p:sp>
      <p:sp>
        <p:nvSpPr>
          <p:cNvPr id="6" name="Footer Placeholder 5">
            <a:extLst>
              <a:ext uri="{FF2B5EF4-FFF2-40B4-BE49-F238E27FC236}">
                <a16:creationId xmlns:a16="http://schemas.microsoft.com/office/drawing/2014/main" id="{B3529987-0C42-4F13-A2A1-787D98CC01C4}"/>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940515B1-BD6B-49B8-A253-B23290405B69}"/>
              </a:ext>
            </a:extLst>
          </p:cNvPr>
          <p:cNvSpPr>
            <a:spLocks noGrp="1"/>
          </p:cNvSpPr>
          <p:nvPr>
            <p:ph type="sldNum" sz="quarter" idx="12"/>
          </p:nvPr>
        </p:nvSpPr>
        <p:spPr/>
        <p:txBody>
          <a:bodyPr/>
          <a:lstStyle/>
          <a:p>
            <a:fld id="{92528C10-8F81-4520-BEC6-21A2A0C00811}" type="slidenum">
              <a:rPr lang="en-NL" smtClean="0"/>
              <a:t>‹#›</a:t>
            </a:fld>
            <a:endParaRPr lang="en-NL"/>
          </a:p>
        </p:txBody>
      </p:sp>
    </p:spTree>
    <p:extLst>
      <p:ext uri="{BB962C8B-B14F-4D97-AF65-F5344CB8AC3E}">
        <p14:creationId xmlns:p14="http://schemas.microsoft.com/office/powerpoint/2010/main" val="2630079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BC7572-5C33-439E-9E07-880C3E9B8D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L"/>
          </a:p>
        </p:txBody>
      </p:sp>
      <p:sp>
        <p:nvSpPr>
          <p:cNvPr id="3" name="Text Placeholder 2">
            <a:extLst>
              <a:ext uri="{FF2B5EF4-FFF2-40B4-BE49-F238E27FC236}">
                <a16:creationId xmlns:a16="http://schemas.microsoft.com/office/drawing/2014/main" id="{496BE4FD-F8BB-4CB4-A9A5-D66C94C519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2426D2B6-B21B-4AF5-A4BA-A293FD4734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4CD12C-711D-4627-B6D1-30A75B810505}" type="datetimeFigureOut">
              <a:rPr lang="en-NL" smtClean="0"/>
              <a:t>09/09/2020</a:t>
            </a:fld>
            <a:endParaRPr lang="en-NL"/>
          </a:p>
        </p:txBody>
      </p:sp>
      <p:sp>
        <p:nvSpPr>
          <p:cNvPr id="5" name="Footer Placeholder 4">
            <a:extLst>
              <a:ext uri="{FF2B5EF4-FFF2-40B4-BE49-F238E27FC236}">
                <a16:creationId xmlns:a16="http://schemas.microsoft.com/office/drawing/2014/main" id="{3696AB90-FF0D-49EB-BFF2-529418B299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C6596693-E250-4BC1-AD54-E392049278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528C10-8F81-4520-BEC6-21A2A0C00811}" type="slidenum">
              <a:rPr lang="en-NL" smtClean="0"/>
              <a:t>‹#›</a:t>
            </a:fld>
            <a:endParaRPr lang="en-NL"/>
          </a:p>
        </p:txBody>
      </p:sp>
    </p:spTree>
    <p:extLst>
      <p:ext uri="{BB962C8B-B14F-4D97-AF65-F5344CB8AC3E}">
        <p14:creationId xmlns:p14="http://schemas.microsoft.com/office/powerpoint/2010/main" val="1026747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SanliFaez/labphew"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labphew.readthedocs.io/en/latest/index.html" TargetMode="External"/><Relationship Id="rId2" Type="http://schemas.openxmlformats.org/officeDocument/2006/relationships/hyperlink" Target="https://github.com/SanliFaez/labphew" TargetMode="External"/><Relationship Id="rId1" Type="http://schemas.openxmlformats.org/officeDocument/2006/relationships/slideLayout" Target="../slideLayouts/slideLayout2.xml"/><Relationship Id="rId4" Type="http://schemas.openxmlformats.org/officeDocument/2006/relationships/hyperlink" Target="https://solisservices.sharepoint.com/sites/UtrechtExperimentDesign2020/Shared%20Documents/labphew/html.zi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A111-E88C-4DBE-BE1F-968E1015CB0F}"/>
              </a:ext>
            </a:extLst>
          </p:cNvPr>
          <p:cNvSpPr>
            <a:spLocks noGrp="1"/>
          </p:cNvSpPr>
          <p:nvPr>
            <p:ph type="ctrTitle"/>
          </p:nvPr>
        </p:nvSpPr>
        <p:spPr>
          <a:xfrm>
            <a:off x="746620" y="1122363"/>
            <a:ext cx="10698760" cy="2387600"/>
          </a:xfrm>
        </p:spPr>
        <p:txBody>
          <a:bodyPr>
            <a:normAutofit/>
          </a:bodyPr>
          <a:lstStyle/>
          <a:p>
            <a:r>
              <a:rPr lang="en-US" sz="4800" dirty="0"/>
              <a:t>interfacing electronic devices using Python</a:t>
            </a:r>
            <a:br>
              <a:rPr lang="en-US" sz="4800" dirty="0"/>
            </a:br>
            <a:r>
              <a:rPr lang="en-US" sz="4800" dirty="0"/>
              <a:t>and </a:t>
            </a:r>
            <a:r>
              <a:rPr lang="en-US" sz="4800" dirty="0" err="1"/>
              <a:t>labphew</a:t>
            </a:r>
            <a:endParaRPr lang="en-NL" sz="4800" dirty="0"/>
          </a:p>
        </p:txBody>
      </p:sp>
      <p:sp>
        <p:nvSpPr>
          <p:cNvPr id="3" name="Subtitle 2">
            <a:extLst>
              <a:ext uri="{FF2B5EF4-FFF2-40B4-BE49-F238E27FC236}">
                <a16:creationId xmlns:a16="http://schemas.microsoft.com/office/drawing/2014/main" id="{DB7AE37A-F738-4F03-8BD4-2106034C02C2}"/>
              </a:ext>
            </a:extLst>
          </p:cNvPr>
          <p:cNvSpPr>
            <a:spLocks noGrp="1"/>
          </p:cNvSpPr>
          <p:nvPr>
            <p:ph type="subTitle" idx="1"/>
          </p:nvPr>
        </p:nvSpPr>
        <p:spPr>
          <a:xfrm>
            <a:off x="1524000" y="3993160"/>
            <a:ext cx="9144000" cy="1543574"/>
          </a:xfrm>
        </p:spPr>
        <p:txBody>
          <a:bodyPr>
            <a:normAutofit fontScale="92500" lnSpcReduction="10000"/>
          </a:bodyPr>
          <a:lstStyle/>
          <a:p>
            <a:r>
              <a:rPr lang="en-US" sz="2800" dirty="0"/>
              <a:t>Aron Opheij</a:t>
            </a:r>
          </a:p>
          <a:p>
            <a:r>
              <a:rPr lang="nl-NL" sz="2000" dirty="0"/>
              <a:t>Experiment Design 2020 course</a:t>
            </a:r>
          </a:p>
          <a:p>
            <a:r>
              <a:rPr lang="en-US" sz="2000" dirty="0"/>
              <a:t>10-09-2020 Utrecht University</a:t>
            </a:r>
          </a:p>
          <a:p>
            <a:r>
              <a:rPr lang="en-US" sz="2000" dirty="0"/>
              <a:t>Version 0.2</a:t>
            </a:r>
            <a:endParaRPr lang="en-NL" sz="2000" dirty="0"/>
          </a:p>
          <a:p>
            <a:endParaRPr lang="en-US" dirty="0"/>
          </a:p>
        </p:txBody>
      </p:sp>
    </p:spTree>
    <p:extLst>
      <p:ext uri="{BB962C8B-B14F-4D97-AF65-F5344CB8AC3E}">
        <p14:creationId xmlns:p14="http://schemas.microsoft.com/office/powerpoint/2010/main" val="254403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31F61-E961-4F00-9C16-1981C77B1FA1}"/>
              </a:ext>
            </a:extLst>
          </p:cNvPr>
          <p:cNvSpPr>
            <a:spLocks noGrp="1"/>
          </p:cNvSpPr>
          <p:nvPr>
            <p:ph type="title"/>
          </p:nvPr>
        </p:nvSpPr>
        <p:spPr/>
        <p:txBody>
          <a:bodyPr/>
          <a:lstStyle/>
          <a:p>
            <a:r>
              <a:rPr lang="en-US" dirty="0" err="1"/>
              <a:t>labphew</a:t>
            </a:r>
            <a:r>
              <a:rPr lang="en-US" dirty="0"/>
              <a:t> demonstration</a:t>
            </a:r>
            <a:endParaRPr lang="en-NL" dirty="0"/>
          </a:p>
        </p:txBody>
      </p:sp>
      <p:sp>
        <p:nvSpPr>
          <p:cNvPr id="5" name="Content Placeholder 4">
            <a:extLst>
              <a:ext uri="{FF2B5EF4-FFF2-40B4-BE49-F238E27FC236}">
                <a16:creationId xmlns:a16="http://schemas.microsoft.com/office/drawing/2014/main" id="{230BE197-DB0D-403B-9C70-9E807E82DC8D}"/>
              </a:ext>
            </a:extLst>
          </p:cNvPr>
          <p:cNvSpPr>
            <a:spLocks noGrp="1"/>
          </p:cNvSpPr>
          <p:nvPr>
            <p:ph idx="1"/>
          </p:nvPr>
        </p:nvSpPr>
        <p:spPr/>
        <p:txBody>
          <a:bodyPr/>
          <a:lstStyle/>
          <a:p>
            <a:pPr lvl="1"/>
            <a:r>
              <a:rPr lang="en-US" dirty="0"/>
              <a:t>Quick demonstration</a:t>
            </a:r>
          </a:p>
          <a:p>
            <a:pPr lvl="1"/>
            <a:r>
              <a:rPr lang="en-US" dirty="0"/>
              <a:t>Explaining the layers</a:t>
            </a:r>
          </a:p>
          <a:p>
            <a:pPr lvl="1"/>
            <a:r>
              <a:rPr lang="en-US" dirty="0"/>
              <a:t>How would you use it</a:t>
            </a:r>
          </a:p>
          <a:p>
            <a:pPr marL="0" indent="0">
              <a:buNone/>
            </a:pPr>
            <a:endParaRPr lang="en-NL" dirty="0"/>
          </a:p>
        </p:txBody>
      </p:sp>
    </p:spTree>
    <p:extLst>
      <p:ext uri="{BB962C8B-B14F-4D97-AF65-F5344CB8AC3E}">
        <p14:creationId xmlns:p14="http://schemas.microsoft.com/office/powerpoint/2010/main" val="2245783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03870-74C7-499B-A97B-34ED2C1FBE74}"/>
              </a:ext>
            </a:extLst>
          </p:cNvPr>
          <p:cNvSpPr>
            <a:spLocks noGrp="1"/>
          </p:cNvSpPr>
          <p:nvPr>
            <p:ph type="title"/>
          </p:nvPr>
        </p:nvSpPr>
        <p:spPr/>
        <p:txBody>
          <a:bodyPr/>
          <a:lstStyle/>
          <a:p>
            <a:r>
              <a:rPr lang="en-US" dirty="0"/>
              <a:t>Getting your own “copy” to modify</a:t>
            </a:r>
            <a:endParaRPr lang="en-NL" dirty="0"/>
          </a:p>
        </p:txBody>
      </p:sp>
      <p:sp>
        <p:nvSpPr>
          <p:cNvPr id="3" name="Content Placeholder 2">
            <a:extLst>
              <a:ext uri="{FF2B5EF4-FFF2-40B4-BE49-F238E27FC236}">
                <a16:creationId xmlns:a16="http://schemas.microsoft.com/office/drawing/2014/main" id="{BFA554EB-5BA4-4C86-BB9A-342A68960EAF}"/>
              </a:ext>
            </a:extLst>
          </p:cNvPr>
          <p:cNvSpPr>
            <a:spLocks noGrp="1"/>
          </p:cNvSpPr>
          <p:nvPr>
            <p:ph idx="1"/>
          </p:nvPr>
        </p:nvSpPr>
        <p:spPr>
          <a:xfrm>
            <a:off x="838200" y="1825624"/>
            <a:ext cx="10515600" cy="5032376"/>
          </a:xfrm>
        </p:spPr>
        <p:txBody>
          <a:bodyPr>
            <a:normAutofit fontScale="55000" lnSpcReduction="20000"/>
          </a:bodyPr>
          <a:lstStyle/>
          <a:p>
            <a:r>
              <a:rPr lang="en-US" dirty="0"/>
              <a:t>Repository on </a:t>
            </a:r>
            <a:r>
              <a:rPr lang="en-US" dirty="0" err="1"/>
              <a:t>github</a:t>
            </a:r>
            <a:r>
              <a:rPr lang="en-US" dirty="0"/>
              <a:t>:</a:t>
            </a:r>
            <a:br>
              <a:rPr lang="en-US" dirty="0"/>
            </a:br>
            <a:r>
              <a:rPr lang="nl-NL" dirty="0">
                <a:hlinkClick r:id="rId2"/>
              </a:rPr>
              <a:t>https://github.com/SanliFaez/labphew</a:t>
            </a:r>
            <a:endParaRPr lang="nl-NL" dirty="0"/>
          </a:p>
          <a:p>
            <a:r>
              <a:rPr lang="en-US" dirty="0"/>
              <a:t>Forking it</a:t>
            </a:r>
          </a:p>
          <a:p>
            <a:r>
              <a:rPr lang="en-US" dirty="0"/>
              <a:t>Cloning it</a:t>
            </a:r>
          </a:p>
          <a:p>
            <a:r>
              <a:rPr lang="en-US" dirty="0"/>
              <a:t>Making a </a:t>
            </a:r>
            <a:r>
              <a:rPr lang="en-US" dirty="0" err="1"/>
              <a:t>conda</a:t>
            </a:r>
            <a:r>
              <a:rPr lang="en-US" dirty="0"/>
              <a:t> environment (and why)</a:t>
            </a:r>
          </a:p>
          <a:p>
            <a:r>
              <a:rPr lang="en-US" dirty="0"/>
              <a:t>Installing the package</a:t>
            </a:r>
          </a:p>
          <a:p>
            <a:endParaRPr lang="en-US" dirty="0"/>
          </a:p>
          <a:p>
            <a:pPr marL="0" indent="0">
              <a:buNone/>
            </a:pPr>
            <a:r>
              <a:rPr lang="en-US" dirty="0"/>
              <a:t>Nomenclature (possibly not purely accurate, but descriptive):</a:t>
            </a:r>
          </a:p>
          <a:p>
            <a:r>
              <a:rPr lang="en-US" dirty="0"/>
              <a:t>repository: collection of files being tracked by git versioning software</a:t>
            </a:r>
            <a:br>
              <a:rPr lang="en-US" dirty="0"/>
            </a:br>
            <a:r>
              <a:rPr lang="en-US" dirty="0"/>
              <a:t>(git helps you maintain different versions, share them, merge them)</a:t>
            </a:r>
          </a:p>
          <a:p>
            <a:r>
              <a:rPr lang="en-US" dirty="0" err="1"/>
              <a:t>github</a:t>
            </a:r>
            <a:r>
              <a:rPr lang="en-US" dirty="0"/>
              <a:t> / </a:t>
            </a:r>
            <a:r>
              <a:rPr lang="en-US" dirty="0" err="1"/>
              <a:t>gitlab</a:t>
            </a:r>
            <a:r>
              <a:rPr lang="en-US" dirty="0"/>
              <a:t>: online services to store a git repository. Sharing between people (or even just different machines) usually goes through the remote copy on </a:t>
            </a:r>
            <a:r>
              <a:rPr lang="en-US" dirty="0" err="1"/>
              <a:t>github</a:t>
            </a:r>
            <a:r>
              <a:rPr lang="en-US" dirty="0"/>
              <a:t>(/lab)</a:t>
            </a:r>
          </a:p>
          <a:p>
            <a:r>
              <a:rPr lang="en-US" dirty="0"/>
              <a:t>Cloning a repository: making a “copy” on your local machine that is “linked” to the remote</a:t>
            </a:r>
          </a:p>
          <a:p>
            <a:r>
              <a:rPr lang="en-US" dirty="0"/>
              <a:t>Forking a repository: making your own remote “copy” of another project (that is not tracked by the original versioning)</a:t>
            </a:r>
          </a:p>
          <a:p>
            <a:r>
              <a:rPr lang="en-US" dirty="0"/>
              <a:t>package: a collection of python files that belong together and can be installed as one (when developing a package it’s usually in a repository, like in our case)</a:t>
            </a:r>
          </a:p>
          <a:p>
            <a:r>
              <a:rPr lang="en-US" dirty="0"/>
              <a:t>Having multiple </a:t>
            </a:r>
            <a:r>
              <a:rPr lang="en-US" dirty="0" err="1"/>
              <a:t>conda</a:t>
            </a:r>
            <a:r>
              <a:rPr lang="en-US" dirty="0"/>
              <a:t> environments allows you to install/modify/remove packages without affecting the configuration in other environments and vice versa (note: </a:t>
            </a:r>
            <a:r>
              <a:rPr lang="en-US" dirty="0" err="1"/>
              <a:t>virtualenv</a:t>
            </a:r>
            <a:r>
              <a:rPr lang="en-US" dirty="0"/>
              <a:t> is another solution for python environments)</a:t>
            </a:r>
          </a:p>
        </p:txBody>
      </p:sp>
    </p:spTree>
    <p:extLst>
      <p:ext uri="{BB962C8B-B14F-4D97-AF65-F5344CB8AC3E}">
        <p14:creationId xmlns:p14="http://schemas.microsoft.com/office/powerpoint/2010/main" val="3638332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44692-1DC1-41D8-8BD7-292749B5946E}"/>
              </a:ext>
            </a:extLst>
          </p:cNvPr>
          <p:cNvSpPr>
            <a:spLocks noGrp="1"/>
          </p:cNvSpPr>
          <p:nvPr>
            <p:ph type="title"/>
          </p:nvPr>
        </p:nvSpPr>
        <p:spPr>
          <a:xfrm>
            <a:off x="838200" y="2680489"/>
            <a:ext cx="10515600" cy="1325563"/>
          </a:xfrm>
        </p:spPr>
        <p:txBody>
          <a:bodyPr/>
          <a:lstStyle/>
          <a:p>
            <a:r>
              <a:rPr lang="en-US" dirty="0"/>
              <a:t>Extra bits</a:t>
            </a:r>
            <a:endParaRPr lang="en-NL" dirty="0"/>
          </a:p>
        </p:txBody>
      </p:sp>
    </p:spTree>
    <p:extLst>
      <p:ext uri="{BB962C8B-B14F-4D97-AF65-F5344CB8AC3E}">
        <p14:creationId xmlns:p14="http://schemas.microsoft.com/office/powerpoint/2010/main" val="4145223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F9297-CD4C-4CDD-9BF3-737F9E7F36C0}"/>
              </a:ext>
            </a:extLst>
          </p:cNvPr>
          <p:cNvSpPr>
            <a:spLocks noGrp="1"/>
          </p:cNvSpPr>
          <p:nvPr>
            <p:ph type="title"/>
          </p:nvPr>
        </p:nvSpPr>
        <p:spPr/>
        <p:txBody>
          <a:bodyPr/>
          <a:lstStyle/>
          <a:p>
            <a:r>
              <a:rPr lang="en-US" dirty="0"/>
              <a:t>Tips for coding when collaborating</a:t>
            </a:r>
            <a:endParaRPr lang="en-NL" dirty="0"/>
          </a:p>
        </p:txBody>
      </p:sp>
      <p:sp>
        <p:nvSpPr>
          <p:cNvPr id="3" name="Content Placeholder 2">
            <a:extLst>
              <a:ext uri="{FF2B5EF4-FFF2-40B4-BE49-F238E27FC236}">
                <a16:creationId xmlns:a16="http://schemas.microsoft.com/office/drawing/2014/main" id="{004F96D5-0D53-4206-B125-99A55C568C15}"/>
              </a:ext>
            </a:extLst>
          </p:cNvPr>
          <p:cNvSpPr>
            <a:spLocks noGrp="1"/>
          </p:cNvSpPr>
          <p:nvPr>
            <p:ph idx="1"/>
          </p:nvPr>
        </p:nvSpPr>
        <p:spPr/>
        <p:txBody>
          <a:bodyPr/>
          <a:lstStyle/>
          <a:p>
            <a:r>
              <a:rPr lang="en-US" dirty="0"/>
              <a:t>Always think about someone else having to look through your code</a:t>
            </a:r>
            <a:br>
              <a:rPr lang="en-US" dirty="0"/>
            </a:br>
            <a:r>
              <a:rPr lang="en-US" dirty="0"/>
              <a:t>In software companies (where code is read much more often than it’s written) this is crucial , but it will help yourself as well when you look at code you’ve written a year ago.</a:t>
            </a:r>
          </a:p>
          <a:p>
            <a:r>
              <a:rPr lang="en-US" dirty="0"/>
              <a:t>Use descriptive names for variables and objects.</a:t>
            </a:r>
          </a:p>
          <a:p>
            <a:r>
              <a:rPr lang="en-US" dirty="0"/>
              <a:t>Add in-code documentation to classes and their methods. </a:t>
            </a:r>
            <a:r>
              <a:rPr lang="en-US" dirty="0" err="1"/>
              <a:t>Descipbe</a:t>
            </a:r>
            <a:r>
              <a:rPr lang="en-US" dirty="0"/>
              <a:t> what they do. If copy the style used in </a:t>
            </a:r>
            <a:r>
              <a:rPr lang="en-US" dirty="0" err="1"/>
              <a:t>labphew</a:t>
            </a:r>
            <a:r>
              <a:rPr lang="en-US" dirty="0"/>
              <a:t> it is possible to build html documentation from that.</a:t>
            </a:r>
          </a:p>
          <a:p>
            <a:r>
              <a:rPr lang="en-US" dirty="0"/>
              <a:t>Comments in code can be good. Even better is to use logging statements (see </a:t>
            </a:r>
            <a:r>
              <a:rPr lang="en-US" dirty="0" err="1"/>
              <a:t>labphew</a:t>
            </a:r>
            <a:r>
              <a:rPr lang="en-US" dirty="0"/>
              <a:t> docs for explanation)</a:t>
            </a:r>
            <a:endParaRPr lang="en-NL" dirty="0"/>
          </a:p>
        </p:txBody>
      </p:sp>
    </p:spTree>
    <p:extLst>
      <p:ext uri="{BB962C8B-B14F-4D97-AF65-F5344CB8AC3E}">
        <p14:creationId xmlns:p14="http://schemas.microsoft.com/office/powerpoint/2010/main" val="1144620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B7F5D-9B7C-4CE3-8AB9-A6622EDEE7A2}"/>
              </a:ext>
            </a:extLst>
          </p:cNvPr>
          <p:cNvSpPr>
            <a:spLocks noGrp="1"/>
          </p:cNvSpPr>
          <p:nvPr>
            <p:ph type="title"/>
          </p:nvPr>
        </p:nvSpPr>
        <p:spPr/>
        <p:txBody>
          <a:bodyPr/>
          <a:lstStyle/>
          <a:p>
            <a:r>
              <a:rPr lang="en-US" dirty="0"/>
              <a:t>Important links</a:t>
            </a:r>
            <a:endParaRPr lang="en-NL" dirty="0"/>
          </a:p>
        </p:txBody>
      </p:sp>
      <p:sp>
        <p:nvSpPr>
          <p:cNvPr id="3" name="Content Placeholder 2">
            <a:extLst>
              <a:ext uri="{FF2B5EF4-FFF2-40B4-BE49-F238E27FC236}">
                <a16:creationId xmlns:a16="http://schemas.microsoft.com/office/drawing/2014/main" id="{BA056402-EE6F-4A67-8C5A-3673D757AA29}"/>
              </a:ext>
            </a:extLst>
          </p:cNvPr>
          <p:cNvSpPr>
            <a:spLocks noGrp="1"/>
          </p:cNvSpPr>
          <p:nvPr>
            <p:ph idx="1"/>
          </p:nvPr>
        </p:nvSpPr>
        <p:spPr/>
        <p:txBody>
          <a:bodyPr>
            <a:normAutofit lnSpcReduction="10000"/>
          </a:bodyPr>
          <a:lstStyle/>
          <a:p>
            <a:r>
              <a:rPr lang="nl-NL" dirty="0"/>
              <a:t>The </a:t>
            </a:r>
            <a:r>
              <a:rPr lang="nl-NL" dirty="0" err="1"/>
              <a:t>repository</a:t>
            </a:r>
            <a:r>
              <a:rPr lang="nl-NL" dirty="0"/>
              <a:t> </a:t>
            </a:r>
            <a:r>
              <a:rPr lang="nl-NL" dirty="0" err="1"/>
              <a:t>containing</a:t>
            </a:r>
            <a:r>
              <a:rPr lang="nl-NL" dirty="0"/>
              <a:t> </a:t>
            </a:r>
            <a:r>
              <a:rPr lang="nl-NL" dirty="0" err="1"/>
              <a:t>the</a:t>
            </a:r>
            <a:r>
              <a:rPr lang="nl-NL" dirty="0"/>
              <a:t> package:</a:t>
            </a:r>
            <a:br>
              <a:rPr lang="nl-NL" dirty="0"/>
            </a:br>
            <a:r>
              <a:rPr lang="nl-NL" dirty="0">
                <a:hlinkClick r:id="rId2"/>
              </a:rPr>
              <a:t>https://github.com/SanliFaez/labphew</a:t>
            </a:r>
            <a:endParaRPr lang="nl-NL" dirty="0"/>
          </a:p>
          <a:p>
            <a:endParaRPr lang="nl-NL" dirty="0"/>
          </a:p>
          <a:p>
            <a:r>
              <a:rPr lang="nl-NL" dirty="0" err="1"/>
              <a:t>Documentation</a:t>
            </a:r>
            <a:br>
              <a:rPr lang="nl-NL" dirty="0"/>
            </a:br>
            <a:r>
              <a:rPr lang="nl-NL" dirty="0">
                <a:hlinkClick r:id="rId3"/>
              </a:rPr>
              <a:t>https://labphew.readthedocs.io/en/latest/index.html</a:t>
            </a:r>
            <a:endParaRPr lang="nl-NL" dirty="0"/>
          </a:p>
          <a:p>
            <a:endParaRPr lang="en-US" dirty="0"/>
          </a:p>
          <a:p>
            <a:r>
              <a:rPr lang="en-US" dirty="0"/>
              <a:t>The API documentation doesn’t work yet on </a:t>
            </a:r>
            <a:r>
              <a:rPr lang="en-US" dirty="0" err="1"/>
              <a:t>readthedocs</a:t>
            </a:r>
            <a:r>
              <a:rPr lang="en-US" dirty="0"/>
              <a:t>. You can get a copy from Teams and look at it locally:</a:t>
            </a:r>
            <a:br>
              <a:rPr lang="en-US" dirty="0"/>
            </a:br>
            <a:r>
              <a:rPr lang="en-US" dirty="0">
                <a:hlinkClick r:id="rId4"/>
              </a:rPr>
              <a:t>https://solisservices.sharepoint.com/sites/UtrechtExperimentDesign2020/Shared%20Documents/labphew/html.zip</a:t>
            </a:r>
            <a:endParaRPr lang="en-US" dirty="0"/>
          </a:p>
          <a:p>
            <a:endParaRPr lang="en-NL" dirty="0"/>
          </a:p>
        </p:txBody>
      </p:sp>
    </p:spTree>
    <p:extLst>
      <p:ext uri="{BB962C8B-B14F-4D97-AF65-F5344CB8AC3E}">
        <p14:creationId xmlns:p14="http://schemas.microsoft.com/office/powerpoint/2010/main" val="2868603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105F0B-2F97-428A-B05D-6484BE95ED12}"/>
              </a:ext>
            </a:extLst>
          </p:cNvPr>
          <p:cNvSpPr>
            <a:spLocks noGrp="1"/>
          </p:cNvSpPr>
          <p:nvPr>
            <p:ph idx="1"/>
          </p:nvPr>
        </p:nvSpPr>
        <p:spPr/>
        <p:txBody>
          <a:bodyPr/>
          <a:lstStyle/>
          <a:p>
            <a:pPr marL="0" indent="0">
              <a:buNone/>
            </a:pPr>
            <a:r>
              <a:rPr lang="en-US" dirty="0"/>
              <a:t>I understand you’ll be introduced to git more properly next week.</a:t>
            </a:r>
          </a:p>
          <a:p>
            <a:pPr marL="0" indent="0">
              <a:buNone/>
            </a:pPr>
            <a:r>
              <a:rPr lang="en-US" dirty="0"/>
              <a:t>It is often very confusing to new users. The following slides contain my attempt to explain it</a:t>
            </a:r>
            <a:endParaRPr lang="en-NL" dirty="0"/>
          </a:p>
        </p:txBody>
      </p:sp>
    </p:spTree>
    <p:extLst>
      <p:ext uri="{BB962C8B-B14F-4D97-AF65-F5344CB8AC3E}">
        <p14:creationId xmlns:p14="http://schemas.microsoft.com/office/powerpoint/2010/main" val="3451961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D966F-A93D-4DAD-8439-29A218C2A37C}"/>
              </a:ext>
            </a:extLst>
          </p:cNvPr>
          <p:cNvSpPr>
            <a:spLocks noGrp="1"/>
          </p:cNvSpPr>
          <p:nvPr>
            <p:ph type="title"/>
          </p:nvPr>
        </p:nvSpPr>
        <p:spPr/>
        <p:txBody>
          <a:bodyPr/>
          <a:lstStyle/>
          <a:p>
            <a:r>
              <a:rPr lang="en-US" dirty="0"/>
              <a:t>Versioning with </a:t>
            </a:r>
            <a:r>
              <a:rPr lang="en-US" b="1" dirty="0"/>
              <a:t>Git</a:t>
            </a:r>
            <a:r>
              <a:rPr lang="en-US" dirty="0"/>
              <a:t>, basics</a:t>
            </a:r>
            <a:endParaRPr lang="en-NL" dirty="0"/>
          </a:p>
        </p:txBody>
      </p:sp>
      <p:sp>
        <p:nvSpPr>
          <p:cNvPr id="3" name="Content Placeholder 2">
            <a:extLst>
              <a:ext uri="{FF2B5EF4-FFF2-40B4-BE49-F238E27FC236}">
                <a16:creationId xmlns:a16="http://schemas.microsoft.com/office/drawing/2014/main" id="{01EC0606-7262-491A-8338-4385A1906520}"/>
              </a:ext>
            </a:extLst>
          </p:cNvPr>
          <p:cNvSpPr>
            <a:spLocks noGrp="1"/>
          </p:cNvSpPr>
          <p:nvPr>
            <p:ph idx="1"/>
          </p:nvPr>
        </p:nvSpPr>
        <p:spPr/>
        <p:txBody>
          <a:bodyPr>
            <a:normAutofit fontScale="77500" lnSpcReduction="20000"/>
          </a:bodyPr>
          <a:lstStyle/>
          <a:p>
            <a:pPr marL="0" indent="0">
              <a:buNone/>
            </a:pPr>
            <a:r>
              <a:rPr lang="en-US" dirty="0"/>
              <a:t>Git can keep track of file-changes in a folder. This folder is then referred to as a repository.</a:t>
            </a:r>
          </a:p>
          <a:p>
            <a:pPr marL="0" indent="0">
              <a:buNone/>
            </a:pPr>
            <a:r>
              <a:rPr lang="en-US" dirty="0"/>
              <a:t>However it does not continuously store all changes. Once you’d like to commit to the changes you’ve made you need to tell git to do so.</a:t>
            </a:r>
          </a:p>
          <a:p>
            <a:pPr marL="0" indent="0">
              <a:buNone/>
            </a:pPr>
            <a:r>
              <a:rPr lang="en-US" dirty="0"/>
              <a:t>To commit file changes you first need to tell git which file-changes you’d like to include. This is called staging.</a:t>
            </a:r>
          </a:p>
          <a:p>
            <a:pPr marL="0" indent="0">
              <a:buNone/>
            </a:pPr>
            <a:r>
              <a:rPr lang="en-US" dirty="0"/>
              <a:t>Once file-changes are staged, they can be committed and become part of the stored history of the repository (“folder”). Each commit should be accompanied with a short message describing what changes are made.</a:t>
            </a:r>
          </a:p>
          <a:p>
            <a:pPr marL="0" indent="0">
              <a:buNone/>
            </a:pPr>
            <a:r>
              <a:rPr lang="en-US" dirty="0"/>
              <a:t>(Note that it is possible to stage file-changes and make more changes to the same file. If you commit at that point, only the staged changes are committed)</a:t>
            </a:r>
          </a:p>
          <a:p>
            <a:pPr marL="0" indent="0">
              <a:buNone/>
            </a:pPr>
            <a:r>
              <a:rPr lang="en-US" dirty="0"/>
              <a:t>You could think of Git as storing a long list of cumulative consecutive commits (“file-changes”) in a folder.</a:t>
            </a:r>
          </a:p>
          <a:p>
            <a:pPr marL="0" indent="0">
              <a:buNone/>
            </a:pPr>
            <a:r>
              <a:rPr lang="en-US" dirty="0"/>
              <a:t>…</a:t>
            </a:r>
          </a:p>
        </p:txBody>
      </p:sp>
    </p:spTree>
    <p:extLst>
      <p:ext uri="{BB962C8B-B14F-4D97-AF65-F5344CB8AC3E}">
        <p14:creationId xmlns:p14="http://schemas.microsoft.com/office/powerpoint/2010/main" val="711334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D966F-A93D-4DAD-8439-29A218C2A37C}"/>
              </a:ext>
            </a:extLst>
          </p:cNvPr>
          <p:cNvSpPr>
            <a:spLocks noGrp="1"/>
          </p:cNvSpPr>
          <p:nvPr>
            <p:ph type="title"/>
          </p:nvPr>
        </p:nvSpPr>
        <p:spPr/>
        <p:txBody>
          <a:bodyPr/>
          <a:lstStyle/>
          <a:p>
            <a:r>
              <a:rPr lang="en-US" dirty="0"/>
              <a:t>Versioning with </a:t>
            </a:r>
            <a:r>
              <a:rPr lang="en-US" b="1" dirty="0"/>
              <a:t>Git</a:t>
            </a:r>
            <a:r>
              <a:rPr lang="en-US" dirty="0"/>
              <a:t>, branches</a:t>
            </a:r>
            <a:endParaRPr lang="en-NL" dirty="0"/>
          </a:p>
        </p:txBody>
      </p:sp>
      <p:sp>
        <p:nvSpPr>
          <p:cNvPr id="3" name="Content Placeholder 2">
            <a:extLst>
              <a:ext uri="{FF2B5EF4-FFF2-40B4-BE49-F238E27FC236}">
                <a16:creationId xmlns:a16="http://schemas.microsoft.com/office/drawing/2014/main" id="{01EC0606-7262-491A-8338-4385A1906520}"/>
              </a:ext>
            </a:extLst>
          </p:cNvPr>
          <p:cNvSpPr>
            <a:spLocks noGrp="1"/>
          </p:cNvSpPr>
          <p:nvPr>
            <p:ph idx="1"/>
          </p:nvPr>
        </p:nvSpPr>
        <p:spPr/>
        <p:txBody>
          <a:bodyPr>
            <a:normAutofit fontScale="70000" lnSpcReduction="20000"/>
          </a:bodyPr>
          <a:lstStyle/>
          <a:p>
            <a:pPr marL="0" indent="0">
              <a:buNone/>
            </a:pPr>
            <a:r>
              <a:rPr lang="en-US" dirty="0"/>
              <a:t>…</a:t>
            </a:r>
          </a:p>
          <a:p>
            <a:pPr marL="0" indent="0">
              <a:buNone/>
            </a:pPr>
            <a:r>
              <a:rPr lang="en-US" dirty="0"/>
              <a:t>This main list of commits is usually referred to as the master branch. You can split off from this main branch into another branch. Meaning that these branches have a shared history up to the point where the split happens, and from there on they store their own new commits. This can be very useful when trying something out that you’re not sure yet you want to keep, or when working on one repository with multiple people.</a:t>
            </a:r>
          </a:p>
          <a:p>
            <a:pPr marL="0" indent="0">
              <a:buNone/>
            </a:pPr>
            <a:r>
              <a:rPr lang="en-US" dirty="0"/>
              <a:t>One branch can be merged into another (i.e. the list of commits of one branch are added to another). For example this way you could add the things you’ve been working on in a separate branch into the master branch.</a:t>
            </a:r>
          </a:p>
          <a:p>
            <a:pPr marL="0" indent="0">
              <a:buNone/>
            </a:pPr>
            <a:r>
              <a:rPr lang="en-US" dirty="0"/>
              <a:t>Note that if both branches contain commits that include changes in the same part of the same file, Git can’t decide which to choose and it tells you there’s a merge conflict. It will show the file with both versions of the conflicting parts and you need to pick what you want to keep (i.e. delete sections) .</a:t>
            </a:r>
            <a:br>
              <a:rPr lang="en-US" dirty="0"/>
            </a:br>
            <a:r>
              <a:rPr lang="en-US" dirty="0"/>
              <a:t>Solving merge conflict can be a pain and is best to be avoided. It takes a bit of discipline to prevent working on the same file in different branches.</a:t>
            </a:r>
          </a:p>
          <a:p>
            <a:pPr marL="0" indent="0">
              <a:buNone/>
            </a:pPr>
            <a:r>
              <a:rPr lang="en-US" dirty="0"/>
              <a:t>…</a:t>
            </a:r>
          </a:p>
        </p:txBody>
      </p:sp>
    </p:spTree>
    <p:extLst>
      <p:ext uri="{BB962C8B-B14F-4D97-AF65-F5344CB8AC3E}">
        <p14:creationId xmlns:p14="http://schemas.microsoft.com/office/powerpoint/2010/main" val="2269010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D966F-A93D-4DAD-8439-29A218C2A37C}"/>
              </a:ext>
            </a:extLst>
          </p:cNvPr>
          <p:cNvSpPr>
            <a:spLocks noGrp="1"/>
          </p:cNvSpPr>
          <p:nvPr>
            <p:ph type="title"/>
          </p:nvPr>
        </p:nvSpPr>
        <p:spPr/>
        <p:txBody>
          <a:bodyPr/>
          <a:lstStyle/>
          <a:p>
            <a:r>
              <a:rPr lang="en-US" dirty="0"/>
              <a:t>Versioning with </a:t>
            </a:r>
            <a:r>
              <a:rPr lang="en-US" b="1" dirty="0"/>
              <a:t>Git</a:t>
            </a:r>
            <a:r>
              <a:rPr lang="en-US" dirty="0"/>
              <a:t>, remote repository</a:t>
            </a:r>
            <a:endParaRPr lang="en-NL" dirty="0"/>
          </a:p>
        </p:txBody>
      </p:sp>
      <p:sp>
        <p:nvSpPr>
          <p:cNvPr id="3" name="Content Placeholder 2">
            <a:extLst>
              <a:ext uri="{FF2B5EF4-FFF2-40B4-BE49-F238E27FC236}">
                <a16:creationId xmlns:a16="http://schemas.microsoft.com/office/drawing/2014/main" id="{01EC0606-7262-491A-8338-4385A1906520}"/>
              </a:ext>
            </a:extLst>
          </p:cNvPr>
          <p:cNvSpPr>
            <a:spLocks noGrp="1"/>
          </p:cNvSpPr>
          <p:nvPr>
            <p:ph idx="1"/>
          </p:nvPr>
        </p:nvSpPr>
        <p:spPr/>
        <p:txBody>
          <a:bodyPr>
            <a:normAutofit fontScale="92500" lnSpcReduction="20000"/>
          </a:bodyPr>
          <a:lstStyle/>
          <a:p>
            <a:pPr marL="0" indent="0">
              <a:buNone/>
            </a:pPr>
            <a:r>
              <a:rPr lang="en-US" dirty="0"/>
              <a:t>…</a:t>
            </a:r>
          </a:p>
          <a:p>
            <a:pPr marL="0" indent="0">
              <a:buNone/>
            </a:pPr>
            <a:r>
              <a:rPr lang="en-US" dirty="0"/>
              <a:t>To share code between multiple people (or even multiple computers of one user), it is convenient to store this repository on a server (e.g. website like </a:t>
            </a:r>
            <a:r>
              <a:rPr lang="en-US" dirty="0" err="1"/>
              <a:t>Github</a:t>
            </a:r>
            <a:r>
              <a:rPr lang="en-US" dirty="0"/>
              <a:t> or Gitlab) this is referred to as “remote” whereas your local copy is “local”. The remote becomes the central place for exchanging copies between multiple users/computers and is also referred to as “origin”.</a:t>
            </a:r>
          </a:p>
          <a:p>
            <a:pPr marL="0" indent="0">
              <a:buNone/>
            </a:pPr>
            <a:r>
              <a:rPr lang="en-US" dirty="0"/>
              <a:t>You can push (the new commits of) your local branch to the origin. And you can pull (new commits of) a remote branch to your computer.</a:t>
            </a:r>
          </a:p>
          <a:p>
            <a:pPr marL="0" indent="0">
              <a:buNone/>
            </a:pPr>
            <a:r>
              <a:rPr lang="en-US" dirty="0"/>
              <a:t>A pull can be done in two steps: first fetch (which retrieves the data from the server), followed by a merge of the remote version of the branch into your local version of the branch.</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477404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D966F-A93D-4DAD-8439-29A218C2A37C}"/>
              </a:ext>
            </a:extLst>
          </p:cNvPr>
          <p:cNvSpPr>
            <a:spLocks noGrp="1"/>
          </p:cNvSpPr>
          <p:nvPr>
            <p:ph type="title"/>
          </p:nvPr>
        </p:nvSpPr>
        <p:spPr/>
        <p:txBody>
          <a:bodyPr/>
          <a:lstStyle/>
          <a:p>
            <a:r>
              <a:rPr lang="en-US" dirty="0"/>
              <a:t>Versioning with </a:t>
            </a:r>
            <a:r>
              <a:rPr lang="en-US" b="1" dirty="0"/>
              <a:t>Git</a:t>
            </a:r>
            <a:r>
              <a:rPr lang="en-US" dirty="0"/>
              <a:t>, tips</a:t>
            </a:r>
            <a:endParaRPr lang="en-NL" dirty="0"/>
          </a:p>
        </p:txBody>
      </p:sp>
      <p:sp>
        <p:nvSpPr>
          <p:cNvPr id="3" name="Content Placeholder 2">
            <a:extLst>
              <a:ext uri="{FF2B5EF4-FFF2-40B4-BE49-F238E27FC236}">
                <a16:creationId xmlns:a16="http://schemas.microsoft.com/office/drawing/2014/main" id="{01EC0606-7262-491A-8338-4385A1906520}"/>
              </a:ext>
            </a:extLst>
          </p:cNvPr>
          <p:cNvSpPr>
            <a:spLocks noGrp="1"/>
          </p:cNvSpPr>
          <p:nvPr>
            <p:ph idx="1"/>
          </p:nvPr>
        </p:nvSpPr>
        <p:spPr/>
        <p:txBody>
          <a:bodyPr>
            <a:normAutofit fontScale="62500" lnSpcReduction="20000"/>
          </a:bodyPr>
          <a:lstStyle/>
          <a:p>
            <a:pPr marL="0" indent="0">
              <a:buNone/>
            </a:pPr>
            <a:r>
              <a:rPr lang="en-US" dirty="0"/>
              <a:t>Keep your commits small and give them useful messages</a:t>
            </a:r>
          </a:p>
          <a:p>
            <a:pPr marL="0" indent="0">
              <a:buNone/>
            </a:pPr>
            <a:r>
              <a:rPr lang="en-US" dirty="0"/>
              <a:t>When starting “something new” in your code, make a separate branch! It’s easier to keep your master branch clean while you try stuff out on the new branch. Especially if you only work on new files, merging won’t create conflicts</a:t>
            </a:r>
          </a:p>
          <a:p>
            <a:pPr marL="0" indent="0">
              <a:buNone/>
            </a:pPr>
            <a:endParaRPr lang="en-US" dirty="0"/>
          </a:p>
          <a:p>
            <a:pPr marL="0" indent="0">
              <a:buNone/>
            </a:pPr>
            <a:r>
              <a:rPr lang="en-US" dirty="0"/>
              <a:t>Don’t work on the same file in different branches!</a:t>
            </a:r>
            <a:br>
              <a:rPr lang="en-US" dirty="0"/>
            </a:br>
            <a:r>
              <a:rPr lang="en-US" dirty="0"/>
              <a:t>If you’ve made changes in branch A that you also want in branch B, you should merge branch A into B.</a:t>
            </a:r>
          </a:p>
          <a:p>
            <a:pPr marL="0" indent="0">
              <a:buNone/>
            </a:pPr>
            <a:endParaRPr lang="en-US" dirty="0"/>
          </a:p>
          <a:p>
            <a:pPr marL="0" indent="0">
              <a:buNone/>
            </a:pPr>
            <a:r>
              <a:rPr lang="en-US" dirty="0"/>
              <a:t>In general, but especially when working with multiple people on the same repository, it’s good practice to frequently pull changes from the master branch</a:t>
            </a:r>
          </a:p>
          <a:p>
            <a:pPr marL="0" indent="0">
              <a:buNone/>
            </a:pPr>
            <a:endParaRPr lang="en-US" dirty="0"/>
          </a:p>
          <a:p>
            <a:pPr marL="0" indent="0">
              <a:buNone/>
            </a:pPr>
            <a:r>
              <a:rPr lang="en-US" dirty="0"/>
              <a:t>Stay aware of what branch you’re working in </a:t>
            </a:r>
          </a:p>
          <a:p>
            <a:pPr marL="0" indent="0">
              <a:buNone/>
            </a:pPr>
            <a:endParaRPr lang="en-US" dirty="0"/>
          </a:p>
          <a:p>
            <a:pPr marL="0" indent="0">
              <a:buNone/>
            </a:pPr>
            <a:r>
              <a:rPr lang="en-US" dirty="0"/>
              <a:t>It’s a good habit to make sure your code doesn’t crash and commit it before stepping away for a long period. If you come back the next day (or several days later), it’s nice to have it in working order with a commit message you could read back, instead of having to figure out if these changes were valuable or should be trashed.</a:t>
            </a:r>
          </a:p>
          <a:p>
            <a:pPr marL="0" indent="0">
              <a:buNone/>
            </a:pPr>
            <a:endParaRPr lang="en-US" dirty="0"/>
          </a:p>
        </p:txBody>
      </p:sp>
    </p:spTree>
    <p:extLst>
      <p:ext uri="{BB962C8B-B14F-4D97-AF65-F5344CB8AC3E}">
        <p14:creationId xmlns:p14="http://schemas.microsoft.com/office/powerpoint/2010/main" val="2056327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34D8B-8328-4A96-A2BF-D61BAF8664DA}"/>
              </a:ext>
            </a:extLst>
          </p:cNvPr>
          <p:cNvSpPr>
            <a:spLocks noGrp="1"/>
          </p:cNvSpPr>
          <p:nvPr>
            <p:ph type="title"/>
          </p:nvPr>
        </p:nvSpPr>
        <p:spPr/>
        <p:txBody>
          <a:bodyPr/>
          <a:lstStyle/>
          <a:p>
            <a:r>
              <a:rPr lang="en-US" dirty="0"/>
              <a:t>This lecture</a:t>
            </a:r>
            <a:endParaRPr lang="en-NL" dirty="0"/>
          </a:p>
        </p:txBody>
      </p:sp>
      <p:sp>
        <p:nvSpPr>
          <p:cNvPr id="3" name="Content Placeholder 2">
            <a:extLst>
              <a:ext uri="{FF2B5EF4-FFF2-40B4-BE49-F238E27FC236}">
                <a16:creationId xmlns:a16="http://schemas.microsoft.com/office/drawing/2014/main" id="{1500AE23-B66D-461D-9E2A-EA66E7DE6E2E}"/>
              </a:ext>
            </a:extLst>
          </p:cNvPr>
          <p:cNvSpPr>
            <a:spLocks noGrp="1"/>
          </p:cNvSpPr>
          <p:nvPr>
            <p:ph idx="1"/>
          </p:nvPr>
        </p:nvSpPr>
        <p:spPr>
          <a:xfrm>
            <a:off x="838199" y="1825625"/>
            <a:ext cx="10937034" cy="4667250"/>
          </a:xfrm>
        </p:spPr>
        <p:txBody>
          <a:bodyPr>
            <a:normAutofit fontScale="92500" lnSpcReduction="10000"/>
          </a:bodyPr>
          <a:lstStyle/>
          <a:p>
            <a:r>
              <a:rPr lang="en-US" dirty="0"/>
              <a:t>Some philosophy of lab automation and structuring code</a:t>
            </a:r>
          </a:p>
          <a:p>
            <a:r>
              <a:rPr lang="en-US" dirty="0"/>
              <a:t>Introducing the </a:t>
            </a:r>
            <a:r>
              <a:rPr lang="en-US" dirty="0" err="1"/>
              <a:t>labphew</a:t>
            </a:r>
            <a:r>
              <a:rPr lang="en-US" dirty="0"/>
              <a:t> package (watching me)</a:t>
            </a:r>
          </a:p>
          <a:p>
            <a:r>
              <a:rPr lang="en-US" dirty="0"/>
              <a:t>Helping you fork and install the </a:t>
            </a:r>
            <a:r>
              <a:rPr lang="en-US" dirty="0" err="1"/>
              <a:t>labphew</a:t>
            </a:r>
            <a:r>
              <a:rPr lang="en-US" dirty="0"/>
              <a:t> package (together)</a:t>
            </a:r>
          </a:p>
          <a:p>
            <a:r>
              <a:rPr lang="en-US" dirty="0"/>
              <a:t>You exploring it yourself (if there is time)</a:t>
            </a:r>
          </a:p>
          <a:p>
            <a:endParaRPr lang="en-US" dirty="0"/>
          </a:p>
          <a:p>
            <a:endParaRPr lang="en-US" dirty="0"/>
          </a:p>
          <a:p>
            <a:pPr marL="0" indent="0">
              <a:buNone/>
            </a:pPr>
            <a:r>
              <a:rPr lang="en-US" dirty="0"/>
              <a:t>Two important comments:</a:t>
            </a:r>
          </a:p>
          <a:p>
            <a:r>
              <a:rPr lang="en-US" dirty="0"/>
              <a:t>All of this is a work in progress</a:t>
            </a:r>
          </a:p>
          <a:p>
            <a:r>
              <a:rPr lang="en-US" dirty="0"/>
              <a:t>It’s ok if you don’t understand everything today. This lecture serves as an introduction, after which you can explore at your own pace and ask us for help</a:t>
            </a:r>
            <a:endParaRPr lang="en-NL" dirty="0"/>
          </a:p>
        </p:txBody>
      </p:sp>
    </p:spTree>
    <p:extLst>
      <p:ext uri="{BB962C8B-B14F-4D97-AF65-F5344CB8AC3E}">
        <p14:creationId xmlns:p14="http://schemas.microsoft.com/office/powerpoint/2010/main" val="4267895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F0B7D-F245-4A64-956F-CB484CC69A3A}"/>
              </a:ext>
            </a:extLst>
          </p:cNvPr>
          <p:cNvSpPr>
            <a:spLocks noGrp="1"/>
          </p:cNvSpPr>
          <p:nvPr>
            <p:ph type="title"/>
          </p:nvPr>
        </p:nvSpPr>
        <p:spPr/>
        <p:txBody>
          <a:bodyPr/>
          <a:lstStyle/>
          <a:p>
            <a:r>
              <a:rPr lang="en-US" dirty="0"/>
              <a:t>Automating experimental setups</a:t>
            </a:r>
            <a:endParaRPr lang="en-NL" dirty="0"/>
          </a:p>
        </p:txBody>
      </p:sp>
      <p:sp>
        <p:nvSpPr>
          <p:cNvPr id="3" name="Content Placeholder 2">
            <a:extLst>
              <a:ext uri="{FF2B5EF4-FFF2-40B4-BE49-F238E27FC236}">
                <a16:creationId xmlns:a16="http://schemas.microsoft.com/office/drawing/2014/main" id="{96339B1E-1CBB-4CA9-8A49-FDFC2B2BEF49}"/>
              </a:ext>
            </a:extLst>
          </p:cNvPr>
          <p:cNvSpPr>
            <a:spLocks noGrp="1"/>
          </p:cNvSpPr>
          <p:nvPr>
            <p:ph idx="1"/>
          </p:nvPr>
        </p:nvSpPr>
        <p:spPr/>
        <p:txBody>
          <a:bodyPr>
            <a:normAutofit/>
          </a:bodyPr>
          <a:lstStyle/>
          <a:p>
            <a:r>
              <a:rPr lang="en-US" dirty="0"/>
              <a:t>When doing experiments you may quite quickly find yourself wanting or needing to automate your experimental setup.</a:t>
            </a:r>
            <a:br>
              <a:rPr lang="en-US" dirty="0"/>
            </a:br>
            <a:r>
              <a:rPr lang="en-US" dirty="0"/>
              <a:t>Some possible reasons may include:</a:t>
            </a:r>
          </a:p>
          <a:p>
            <a:pPr lvl="1"/>
            <a:r>
              <a:rPr lang="en-US" dirty="0"/>
              <a:t>You want to speed things up</a:t>
            </a:r>
          </a:p>
          <a:p>
            <a:pPr lvl="1"/>
            <a:r>
              <a:rPr lang="en-US" dirty="0"/>
              <a:t>Certain actions have to be performed quicker than possible by a human</a:t>
            </a:r>
          </a:p>
          <a:p>
            <a:pPr lvl="1"/>
            <a:r>
              <a:rPr lang="en-US" dirty="0"/>
              <a:t>You have to repeat something many times</a:t>
            </a:r>
          </a:p>
          <a:p>
            <a:pPr lvl="1"/>
            <a:r>
              <a:rPr lang="en-US" dirty="0"/>
              <a:t>You want to prevent human mistakes (due to boring repetition)</a:t>
            </a:r>
          </a:p>
          <a:p>
            <a:pPr lvl="1"/>
            <a:endParaRPr lang="en-US" dirty="0"/>
          </a:p>
          <a:p>
            <a:r>
              <a:rPr lang="en-US" dirty="0"/>
              <a:t>To achieve this you’ll have to write code to control devices.</a:t>
            </a:r>
            <a:br>
              <a:rPr lang="en-US" dirty="0"/>
            </a:br>
            <a:endParaRPr lang="en-US" dirty="0"/>
          </a:p>
        </p:txBody>
      </p:sp>
    </p:spTree>
    <p:extLst>
      <p:ext uri="{BB962C8B-B14F-4D97-AF65-F5344CB8AC3E}">
        <p14:creationId xmlns:p14="http://schemas.microsoft.com/office/powerpoint/2010/main" val="565601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7E337-96F0-426D-A612-49DEEBFC0B47}"/>
              </a:ext>
            </a:extLst>
          </p:cNvPr>
          <p:cNvSpPr>
            <a:spLocks noGrp="1"/>
          </p:cNvSpPr>
          <p:nvPr>
            <p:ph type="title"/>
          </p:nvPr>
        </p:nvSpPr>
        <p:spPr/>
        <p:txBody>
          <a:bodyPr/>
          <a:lstStyle/>
          <a:p>
            <a:r>
              <a:rPr lang="en-US" dirty="0"/>
              <a:t>A pitfall during development</a:t>
            </a:r>
            <a:endParaRPr lang="en-NL" dirty="0"/>
          </a:p>
        </p:txBody>
      </p:sp>
      <p:sp>
        <p:nvSpPr>
          <p:cNvPr id="3" name="Content Placeholder 2">
            <a:extLst>
              <a:ext uri="{FF2B5EF4-FFF2-40B4-BE49-F238E27FC236}">
                <a16:creationId xmlns:a16="http://schemas.microsoft.com/office/drawing/2014/main" id="{52E16E3A-BA89-40B0-9D09-AA8B8474B336}"/>
              </a:ext>
            </a:extLst>
          </p:cNvPr>
          <p:cNvSpPr>
            <a:spLocks noGrp="1"/>
          </p:cNvSpPr>
          <p:nvPr>
            <p:ph idx="1"/>
          </p:nvPr>
        </p:nvSpPr>
        <p:spPr/>
        <p:txBody>
          <a:bodyPr/>
          <a:lstStyle/>
          <a:p>
            <a:r>
              <a:rPr lang="en-US" dirty="0"/>
              <a:t>You start with writing code to solve a small automation task (e.g. perform a single simple experiment with a single device).</a:t>
            </a:r>
          </a:p>
          <a:p>
            <a:r>
              <a:rPr lang="en-US" dirty="0"/>
              <a:t>Then it turns out you want to add complexity to the measurement procedure or the experimental setup (add more devices perhaps), and you add this to your code.</a:t>
            </a:r>
          </a:p>
          <a:p>
            <a:r>
              <a:rPr lang="en-US" dirty="0"/>
              <a:t>As this continues it becomes harder and harder to modify and maintain your code. It becomes harder for yourself to understand and impossible for someone else.</a:t>
            </a:r>
            <a:endParaRPr lang="en-NL" dirty="0"/>
          </a:p>
        </p:txBody>
      </p:sp>
    </p:spTree>
    <p:extLst>
      <p:ext uri="{BB962C8B-B14F-4D97-AF65-F5344CB8AC3E}">
        <p14:creationId xmlns:p14="http://schemas.microsoft.com/office/powerpoint/2010/main" val="4145952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37BD3-FAC0-4F88-8E2F-1AF6EE183208}"/>
              </a:ext>
            </a:extLst>
          </p:cNvPr>
          <p:cNvSpPr>
            <a:spLocks noGrp="1"/>
          </p:cNvSpPr>
          <p:nvPr>
            <p:ph type="title"/>
          </p:nvPr>
        </p:nvSpPr>
        <p:spPr/>
        <p:txBody>
          <a:bodyPr/>
          <a:lstStyle/>
          <a:p>
            <a:r>
              <a:rPr lang="en-US" dirty="0"/>
              <a:t>The onion principal: layers</a:t>
            </a:r>
            <a:endParaRPr lang="en-NL" dirty="0"/>
          </a:p>
        </p:txBody>
      </p:sp>
      <p:sp>
        <p:nvSpPr>
          <p:cNvPr id="3" name="Content Placeholder 2">
            <a:extLst>
              <a:ext uri="{FF2B5EF4-FFF2-40B4-BE49-F238E27FC236}">
                <a16:creationId xmlns:a16="http://schemas.microsoft.com/office/drawing/2014/main" id="{04214CAA-7981-44EC-AAB6-7A6995F3D53B}"/>
              </a:ext>
            </a:extLst>
          </p:cNvPr>
          <p:cNvSpPr>
            <a:spLocks noGrp="1"/>
          </p:cNvSpPr>
          <p:nvPr>
            <p:ph idx="1"/>
          </p:nvPr>
        </p:nvSpPr>
        <p:spPr/>
        <p:txBody>
          <a:bodyPr>
            <a:normAutofit fontScale="92500" lnSpcReduction="10000"/>
          </a:bodyPr>
          <a:lstStyle/>
          <a:p>
            <a:r>
              <a:rPr lang="en-US" dirty="0"/>
              <a:t>In order to write expandable code it is important to split your code up in (smaller) encapsulated chunks.</a:t>
            </a:r>
          </a:p>
          <a:p>
            <a:r>
              <a:rPr lang="en-US" dirty="0"/>
              <a:t>The classes of Object Oriented Programming (OOP) are perfectly suited for this purpose.</a:t>
            </a:r>
          </a:p>
          <a:p>
            <a:r>
              <a:rPr lang="en-US" dirty="0"/>
              <a:t>These chunks can act as layers of an onion, one building on top of the other.</a:t>
            </a:r>
          </a:p>
          <a:p>
            <a:r>
              <a:rPr lang="en-US" dirty="0"/>
              <a:t>These can then more easily be modified or exchanged without having to worry about other parts of the whole code.</a:t>
            </a:r>
          </a:p>
          <a:p>
            <a:r>
              <a:rPr lang="en-US" dirty="0"/>
              <a:t>It is not always obvious where and how to split code up. Try to think about: how much would the rest of my code have to change if I make changes to this section?</a:t>
            </a:r>
          </a:p>
        </p:txBody>
      </p:sp>
    </p:spTree>
    <p:extLst>
      <p:ext uri="{BB962C8B-B14F-4D97-AF65-F5344CB8AC3E}">
        <p14:creationId xmlns:p14="http://schemas.microsoft.com/office/powerpoint/2010/main" val="3867648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14168-1C34-4E2B-B2A3-1D3D9BAF43B1}"/>
              </a:ext>
            </a:extLst>
          </p:cNvPr>
          <p:cNvSpPr>
            <a:spLocks noGrp="1"/>
          </p:cNvSpPr>
          <p:nvPr>
            <p:ph type="title"/>
          </p:nvPr>
        </p:nvSpPr>
        <p:spPr/>
        <p:txBody>
          <a:bodyPr/>
          <a:lstStyle/>
          <a:p>
            <a:r>
              <a:rPr lang="en-US" dirty="0"/>
              <a:t>intermezzo on classes</a:t>
            </a:r>
            <a:endParaRPr lang="en-NL" dirty="0"/>
          </a:p>
        </p:txBody>
      </p:sp>
      <p:sp>
        <p:nvSpPr>
          <p:cNvPr id="3" name="Content Placeholder 2">
            <a:extLst>
              <a:ext uri="{FF2B5EF4-FFF2-40B4-BE49-F238E27FC236}">
                <a16:creationId xmlns:a16="http://schemas.microsoft.com/office/drawing/2014/main" id="{FD38B9C7-5E31-4E27-9CE5-9FD755F7C7DD}"/>
              </a:ext>
            </a:extLst>
          </p:cNvPr>
          <p:cNvSpPr>
            <a:spLocks noGrp="1"/>
          </p:cNvSpPr>
          <p:nvPr>
            <p:ph idx="1"/>
          </p:nvPr>
        </p:nvSpPr>
        <p:spPr>
          <a:xfrm>
            <a:off x="838200" y="1825625"/>
            <a:ext cx="10515600" cy="4919124"/>
          </a:xfrm>
        </p:spPr>
        <p:txBody>
          <a:bodyPr>
            <a:normAutofit fontScale="92500"/>
          </a:bodyPr>
          <a:lstStyle/>
          <a:p>
            <a:r>
              <a:rPr lang="en-US" dirty="0"/>
              <a:t>Python classes allow you to create an object that has internal memory (variables/attributes) and functionality (functions/methods)</a:t>
            </a:r>
          </a:p>
          <a:p>
            <a:r>
              <a:rPr lang="en-US" dirty="0"/>
              <a:t>These internal variables and functions can be accessed and executed.</a:t>
            </a:r>
            <a:br>
              <a:rPr lang="en-US" dirty="0"/>
            </a:br>
            <a:r>
              <a:rPr lang="en-US" dirty="0"/>
              <a:t>(Much like a measurement device)</a:t>
            </a:r>
          </a:p>
          <a:p>
            <a:r>
              <a:rPr lang="en-US" dirty="0"/>
              <a:t>Nomenclature (for when you get confused)</a:t>
            </a:r>
          </a:p>
          <a:p>
            <a:pPr lvl="1"/>
            <a:r>
              <a:rPr lang="en-US" dirty="0"/>
              <a:t>What you define is called a class. It is basically a “type” (just like integer or string, but one that can be very complex)</a:t>
            </a:r>
          </a:p>
          <a:p>
            <a:pPr lvl="1"/>
            <a:r>
              <a:rPr lang="en-US" dirty="0"/>
              <a:t>Only once you have typed </a:t>
            </a:r>
            <a:r>
              <a:rPr lang="en-US" dirty="0">
                <a:solidFill>
                  <a:srgbClr val="0070C0"/>
                </a:solidFill>
              </a:rPr>
              <a:t>a = 5</a:t>
            </a:r>
            <a:r>
              <a:rPr lang="en-US" dirty="0"/>
              <a:t>, </a:t>
            </a:r>
            <a:r>
              <a:rPr lang="en-US" dirty="0">
                <a:solidFill>
                  <a:srgbClr val="0070C0"/>
                </a:solidFill>
              </a:rPr>
              <a:t>a</a:t>
            </a:r>
            <a:r>
              <a:rPr lang="en-US" dirty="0"/>
              <a:t> is a variable of type integer</a:t>
            </a:r>
          </a:p>
          <a:p>
            <a:pPr lvl="1"/>
            <a:r>
              <a:rPr lang="en-US" dirty="0"/>
              <a:t>In the same way you first need to “create an object of that class” or “instantiate the class”. </a:t>
            </a:r>
            <a:r>
              <a:rPr lang="en-US" dirty="0">
                <a:solidFill>
                  <a:srgbClr val="0070C0"/>
                </a:solidFill>
              </a:rPr>
              <a:t>b = </a:t>
            </a:r>
            <a:r>
              <a:rPr lang="en-US" dirty="0" err="1">
                <a:solidFill>
                  <a:srgbClr val="0070C0"/>
                </a:solidFill>
              </a:rPr>
              <a:t>MyClass</a:t>
            </a:r>
            <a:r>
              <a:rPr lang="en-US" dirty="0">
                <a:solidFill>
                  <a:srgbClr val="0070C0"/>
                </a:solidFill>
              </a:rPr>
              <a:t>()</a:t>
            </a:r>
            <a:r>
              <a:rPr lang="en-US" dirty="0"/>
              <a:t>. Now </a:t>
            </a:r>
            <a:r>
              <a:rPr lang="en-US" dirty="0">
                <a:solidFill>
                  <a:srgbClr val="0070C0"/>
                </a:solidFill>
              </a:rPr>
              <a:t>b</a:t>
            </a:r>
            <a:r>
              <a:rPr lang="en-US" dirty="0"/>
              <a:t> is an instance of </a:t>
            </a:r>
            <a:r>
              <a:rPr lang="en-US" dirty="0" err="1"/>
              <a:t>MyClass</a:t>
            </a:r>
            <a:r>
              <a:rPr lang="en-US" dirty="0"/>
              <a:t> or an object of class </a:t>
            </a:r>
            <a:r>
              <a:rPr lang="en-US" dirty="0" err="1"/>
              <a:t>MyClass</a:t>
            </a:r>
            <a:endParaRPr lang="en-US" dirty="0"/>
          </a:p>
          <a:p>
            <a:pPr lvl="1"/>
            <a:r>
              <a:rPr lang="en-US" dirty="0"/>
              <a:t>The ‘functions’ inside a class are called methods</a:t>
            </a:r>
          </a:p>
          <a:p>
            <a:pPr lvl="1"/>
            <a:r>
              <a:rPr lang="en-US" dirty="0"/>
              <a:t>The ‘variables’ inside a class are often referred to as attributes (but be careful attribute is technically a broader term that also includes methods)</a:t>
            </a:r>
          </a:p>
          <a:p>
            <a:pPr lvl="1"/>
            <a:endParaRPr lang="en-NL" dirty="0"/>
          </a:p>
        </p:txBody>
      </p:sp>
    </p:spTree>
    <p:extLst>
      <p:ext uri="{BB962C8B-B14F-4D97-AF65-F5344CB8AC3E}">
        <p14:creationId xmlns:p14="http://schemas.microsoft.com/office/powerpoint/2010/main" val="3875243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C6B41-A6AC-423A-A668-CC95F8B06238}"/>
              </a:ext>
            </a:extLst>
          </p:cNvPr>
          <p:cNvSpPr>
            <a:spLocks noGrp="1"/>
          </p:cNvSpPr>
          <p:nvPr>
            <p:ph type="title"/>
          </p:nvPr>
        </p:nvSpPr>
        <p:spPr>
          <a:xfrm>
            <a:off x="838200" y="12787"/>
            <a:ext cx="10515600" cy="1153283"/>
          </a:xfrm>
        </p:spPr>
        <p:txBody>
          <a:bodyPr>
            <a:normAutofit/>
          </a:bodyPr>
          <a:lstStyle/>
          <a:p>
            <a:r>
              <a:rPr lang="en-US" dirty="0"/>
              <a:t>Controller – Model – View</a:t>
            </a:r>
            <a:br>
              <a:rPr lang="en-US" dirty="0"/>
            </a:br>
            <a:r>
              <a:rPr lang="en-US" sz="2800" dirty="0"/>
              <a:t>in context of </a:t>
            </a:r>
            <a:r>
              <a:rPr lang="en-US" sz="2800" dirty="0" err="1"/>
              <a:t>labphew</a:t>
            </a:r>
            <a:endParaRPr lang="en-NL" sz="2800" dirty="0"/>
          </a:p>
        </p:txBody>
      </p:sp>
      <p:sp>
        <p:nvSpPr>
          <p:cNvPr id="3" name="Content Placeholder 2">
            <a:extLst>
              <a:ext uri="{FF2B5EF4-FFF2-40B4-BE49-F238E27FC236}">
                <a16:creationId xmlns:a16="http://schemas.microsoft.com/office/drawing/2014/main" id="{394D6BED-052D-4F54-9805-C0333D711059}"/>
              </a:ext>
            </a:extLst>
          </p:cNvPr>
          <p:cNvSpPr>
            <a:spLocks noGrp="1"/>
          </p:cNvSpPr>
          <p:nvPr>
            <p:ph idx="1"/>
          </p:nvPr>
        </p:nvSpPr>
        <p:spPr>
          <a:xfrm>
            <a:off x="838200" y="1424155"/>
            <a:ext cx="10515600" cy="5723089"/>
          </a:xfrm>
        </p:spPr>
        <p:txBody>
          <a:bodyPr>
            <a:normAutofit fontScale="62500" lnSpcReduction="20000"/>
          </a:bodyPr>
          <a:lstStyle/>
          <a:p>
            <a:r>
              <a:rPr lang="en-US" dirty="0"/>
              <a:t>Controller</a:t>
            </a:r>
          </a:p>
          <a:p>
            <a:pPr lvl="1"/>
            <a:r>
              <a:rPr lang="en-US" dirty="0"/>
              <a:t>Is specific to a device</a:t>
            </a:r>
          </a:p>
          <a:p>
            <a:pPr lvl="1"/>
            <a:r>
              <a:rPr lang="en-US" dirty="0"/>
              <a:t>Contains code to communicate with the device and </a:t>
            </a:r>
            <a:br>
              <a:rPr lang="en-US" dirty="0"/>
            </a:br>
            <a:r>
              <a:rPr lang="en-US" dirty="0"/>
              <a:t>possibly other code to make interacting with the device easier</a:t>
            </a:r>
          </a:p>
          <a:p>
            <a:pPr lvl="1"/>
            <a:r>
              <a:rPr lang="en-US" dirty="0"/>
              <a:t>Note for developers:</a:t>
            </a:r>
          </a:p>
          <a:p>
            <a:pPr lvl="2"/>
            <a:r>
              <a:rPr lang="en-US" dirty="0"/>
              <a:t>There exist “message-based devices” for which all communication happens as text commands over serial communication</a:t>
            </a:r>
            <a:br>
              <a:rPr lang="en-US" dirty="0"/>
            </a:br>
            <a:r>
              <a:rPr lang="en-US" dirty="0"/>
              <a:t>and devices which have their own driver/</a:t>
            </a:r>
            <a:r>
              <a:rPr lang="en-US" dirty="0" err="1"/>
              <a:t>dll</a:t>
            </a:r>
            <a:r>
              <a:rPr lang="en-US" dirty="0"/>
              <a:t> (these often prove a bit more difficult)</a:t>
            </a:r>
            <a:br>
              <a:rPr lang="en-US" dirty="0"/>
            </a:br>
            <a:r>
              <a:rPr lang="en-US" dirty="0"/>
              <a:t>and devices without a computer interface but that you operate by changing a voltage for example (you then need a device for that)</a:t>
            </a:r>
          </a:p>
          <a:p>
            <a:pPr lvl="2"/>
            <a:r>
              <a:rPr lang="en-US" dirty="0"/>
              <a:t>Often you can find that someone in the online community has already written something for a device.</a:t>
            </a:r>
            <a:br>
              <a:rPr lang="en-US" dirty="0"/>
            </a:br>
            <a:r>
              <a:rPr lang="en-US" dirty="0"/>
              <a:t>Otherwise you’re going to need the manual</a:t>
            </a:r>
          </a:p>
          <a:p>
            <a:r>
              <a:rPr lang="en-US" dirty="0">
                <a:solidFill>
                  <a:schemeClr val="bg1">
                    <a:lumMod val="85000"/>
                  </a:schemeClr>
                </a:solidFill>
              </a:rPr>
              <a:t>Model</a:t>
            </a:r>
          </a:p>
          <a:p>
            <a:pPr lvl="1"/>
            <a:r>
              <a:rPr lang="en-US" dirty="0">
                <a:solidFill>
                  <a:schemeClr val="bg1">
                    <a:lumMod val="85000"/>
                  </a:schemeClr>
                </a:solidFill>
              </a:rPr>
              <a:t>Is specific to an experimental setup</a:t>
            </a:r>
          </a:p>
          <a:p>
            <a:pPr lvl="1"/>
            <a:r>
              <a:rPr lang="en-US" dirty="0">
                <a:solidFill>
                  <a:schemeClr val="bg1">
                    <a:lumMod val="85000"/>
                  </a:schemeClr>
                </a:solidFill>
              </a:rPr>
              <a:t>We call the classes inside a model Operator</a:t>
            </a:r>
          </a:p>
          <a:p>
            <a:pPr lvl="1"/>
            <a:r>
              <a:rPr lang="en-US" dirty="0">
                <a:solidFill>
                  <a:schemeClr val="bg1">
                    <a:lumMod val="85000"/>
                  </a:schemeClr>
                </a:solidFill>
              </a:rPr>
              <a:t>When creating the Operator object one would pass one (or more) controllers as input arguments.</a:t>
            </a:r>
            <a:br>
              <a:rPr lang="en-US" dirty="0">
                <a:solidFill>
                  <a:schemeClr val="bg1">
                    <a:lumMod val="85000"/>
                  </a:schemeClr>
                </a:solidFill>
              </a:rPr>
            </a:br>
            <a:r>
              <a:rPr lang="en-US" dirty="0">
                <a:solidFill>
                  <a:schemeClr val="bg1">
                    <a:lumMod val="85000"/>
                  </a:schemeClr>
                </a:solidFill>
              </a:rPr>
              <a:t>These are the devices used by the Operator to perform a scan/experiment</a:t>
            </a:r>
          </a:p>
          <a:p>
            <a:pPr lvl="1"/>
            <a:r>
              <a:rPr lang="en-US" dirty="0">
                <a:solidFill>
                  <a:schemeClr val="bg1">
                    <a:lumMod val="85000"/>
                  </a:schemeClr>
                </a:solidFill>
              </a:rPr>
              <a:t>The Operator should contain several “functions“ (methods):</a:t>
            </a:r>
          </a:p>
          <a:p>
            <a:pPr lvl="2"/>
            <a:r>
              <a:rPr lang="en-US" dirty="0">
                <a:solidFill>
                  <a:schemeClr val="bg1">
                    <a:lumMod val="85000"/>
                  </a:schemeClr>
                </a:solidFill>
              </a:rPr>
              <a:t>To connect to the devices (with the controllers it was given as input)</a:t>
            </a:r>
          </a:p>
          <a:p>
            <a:pPr lvl="2"/>
            <a:r>
              <a:rPr lang="en-US" dirty="0">
                <a:solidFill>
                  <a:schemeClr val="bg1">
                    <a:lumMod val="85000"/>
                  </a:schemeClr>
                </a:solidFill>
              </a:rPr>
              <a:t>Also to disconnect</a:t>
            </a:r>
          </a:p>
          <a:p>
            <a:pPr lvl="2"/>
            <a:r>
              <a:rPr lang="en-US" dirty="0">
                <a:solidFill>
                  <a:schemeClr val="bg1">
                    <a:lumMod val="85000"/>
                  </a:schemeClr>
                </a:solidFill>
              </a:rPr>
              <a:t>To run a scan (experiment) (there could be multiple of such functions for different scans)</a:t>
            </a:r>
          </a:p>
          <a:p>
            <a:pPr lvl="2"/>
            <a:r>
              <a:rPr lang="en-US" dirty="0">
                <a:solidFill>
                  <a:schemeClr val="bg1">
                    <a:lumMod val="85000"/>
                  </a:schemeClr>
                </a:solidFill>
              </a:rPr>
              <a:t>To save data</a:t>
            </a:r>
          </a:p>
          <a:p>
            <a:pPr lvl="2"/>
            <a:r>
              <a:rPr lang="en-US" dirty="0">
                <a:solidFill>
                  <a:schemeClr val="bg1">
                    <a:lumMod val="85000"/>
                  </a:schemeClr>
                </a:solidFill>
              </a:rPr>
              <a:t>For live plotting in a graphical user interface (if you need that)</a:t>
            </a:r>
          </a:p>
          <a:p>
            <a:r>
              <a:rPr lang="en-US" dirty="0">
                <a:solidFill>
                  <a:schemeClr val="bg1">
                    <a:lumMod val="85000"/>
                  </a:schemeClr>
                </a:solidFill>
              </a:rPr>
              <a:t>View</a:t>
            </a:r>
          </a:p>
          <a:p>
            <a:pPr lvl="1"/>
            <a:r>
              <a:rPr lang="en-US" dirty="0">
                <a:solidFill>
                  <a:schemeClr val="bg1">
                    <a:lumMod val="85000"/>
                  </a:schemeClr>
                </a:solidFill>
              </a:rPr>
              <a:t>Allows you to interact with the Operator in a graphical user interface (GUI)</a:t>
            </a:r>
          </a:p>
          <a:p>
            <a:pPr lvl="1"/>
            <a:r>
              <a:rPr lang="en-US" dirty="0">
                <a:solidFill>
                  <a:schemeClr val="bg1">
                    <a:lumMod val="85000"/>
                  </a:schemeClr>
                </a:solidFill>
              </a:rPr>
              <a:t>This has two classes which we call:</a:t>
            </a:r>
            <a:br>
              <a:rPr lang="en-US" dirty="0">
                <a:solidFill>
                  <a:schemeClr val="bg1">
                    <a:lumMod val="85000"/>
                  </a:schemeClr>
                </a:solidFill>
              </a:rPr>
            </a:br>
            <a:r>
              <a:rPr lang="en-US" dirty="0" err="1">
                <a:solidFill>
                  <a:schemeClr val="bg1">
                    <a:lumMod val="85000"/>
                  </a:schemeClr>
                </a:solidFill>
              </a:rPr>
              <a:t>MonitorWindow</a:t>
            </a:r>
            <a:r>
              <a:rPr lang="en-US" dirty="0">
                <a:solidFill>
                  <a:schemeClr val="bg1">
                    <a:lumMod val="85000"/>
                  </a:schemeClr>
                </a:solidFill>
              </a:rPr>
              <a:t> (for continuous a live “plotting”)</a:t>
            </a:r>
            <a:br>
              <a:rPr lang="en-US" dirty="0">
                <a:solidFill>
                  <a:schemeClr val="bg1">
                    <a:lumMod val="85000"/>
                  </a:schemeClr>
                </a:solidFill>
              </a:rPr>
            </a:br>
            <a:r>
              <a:rPr lang="en-US" dirty="0" err="1">
                <a:solidFill>
                  <a:schemeClr val="bg1">
                    <a:lumMod val="85000"/>
                  </a:schemeClr>
                </a:solidFill>
              </a:rPr>
              <a:t>ScanWindow</a:t>
            </a:r>
            <a:r>
              <a:rPr lang="en-US" dirty="0">
                <a:solidFill>
                  <a:schemeClr val="bg1">
                    <a:lumMod val="85000"/>
                  </a:schemeClr>
                </a:solidFill>
              </a:rPr>
              <a:t> (for performing a scan)</a:t>
            </a:r>
            <a:endParaRPr lang="en-NL" dirty="0">
              <a:solidFill>
                <a:schemeClr val="bg1">
                  <a:lumMod val="85000"/>
                </a:schemeClr>
              </a:solidFill>
            </a:endParaRPr>
          </a:p>
        </p:txBody>
      </p:sp>
    </p:spTree>
    <p:extLst>
      <p:ext uri="{BB962C8B-B14F-4D97-AF65-F5344CB8AC3E}">
        <p14:creationId xmlns:p14="http://schemas.microsoft.com/office/powerpoint/2010/main" val="3908728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C6B41-A6AC-423A-A668-CC95F8B06238}"/>
              </a:ext>
            </a:extLst>
          </p:cNvPr>
          <p:cNvSpPr>
            <a:spLocks noGrp="1"/>
          </p:cNvSpPr>
          <p:nvPr>
            <p:ph type="title"/>
          </p:nvPr>
        </p:nvSpPr>
        <p:spPr>
          <a:xfrm>
            <a:off x="838200" y="12787"/>
            <a:ext cx="10515600" cy="1153283"/>
          </a:xfrm>
        </p:spPr>
        <p:txBody>
          <a:bodyPr>
            <a:normAutofit/>
          </a:bodyPr>
          <a:lstStyle/>
          <a:p>
            <a:r>
              <a:rPr lang="en-US" dirty="0"/>
              <a:t>Controller – Model – View</a:t>
            </a:r>
            <a:br>
              <a:rPr lang="en-US" dirty="0"/>
            </a:br>
            <a:r>
              <a:rPr lang="en-US" sz="2800" dirty="0"/>
              <a:t>in context of </a:t>
            </a:r>
            <a:r>
              <a:rPr lang="en-US" sz="2800" dirty="0" err="1"/>
              <a:t>labphew</a:t>
            </a:r>
            <a:endParaRPr lang="en-NL" sz="2800" dirty="0"/>
          </a:p>
        </p:txBody>
      </p:sp>
      <p:sp>
        <p:nvSpPr>
          <p:cNvPr id="3" name="Content Placeholder 2">
            <a:extLst>
              <a:ext uri="{FF2B5EF4-FFF2-40B4-BE49-F238E27FC236}">
                <a16:creationId xmlns:a16="http://schemas.microsoft.com/office/drawing/2014/main" id="{394D6BED-052D-4F54-9805-C0333D711059}"/>
              </a:ext>
            </a:extLst>
          </p:cNvPr>
          <p:cNvSpPr>
            <a:spLocks noGrp="1"/>
          </p:cNvSpPr>
          <p:nvPr>
            <p:ph idx="1"/>
          </p:nvPr>
        </p:nvSpPr>
        <p:spPr>
          <a:xfrm>
            <a:off x="838200" y="1424155"/>
            <a:ext cx="10515600" cy="5723089"/>
          </a:xfrm>
        </p:spPr>
        <p:txBody>
          <a:bodyPr>
            <a:normAutofit fontScale="62500" lnSpcReduction="20000"/>
          </a:bodyPr>
          <a:lstStyle/>
          <a:p>
            <a:r>
              <a:rPr lang="en-US" dirty="0"/>
              <a:t>Controller</a:t>
            </a:r>
          </a:p>
          <a:p>
            <a:pPr lvl="1"/>
            <a:r>
              <a:rPr lang="en-US" dirty="0"/>
              <a:t>Is specific to a device</a:t>
            </a:r>
          </a:p>
          <a:p>
            <a:pPr lvl="1"/>
            <a:r>
              <a:rPr lang="en-US" dirty="0"/>
              <a:t>Contains code to communicate with the device and </a:t>
            </a:r>
            <a:br>
              <a:rPr lang="en-US" dirty="0"/>
            </a:br>
            <a:r>
              <a:rPr lang="en-US" dirty="0"/>
              <a:t>possibly other code to make interacting with the device easier</a:t>
            </a:r>
          </a:p>
          <a:p>
            <a:pPr lvl="1"/>
            <a:r>
              <a:rPr lang="en-US" dirty="0"/>
              <a:t>Note for developers:</a:t>
            </a:r>
          </a:p>
          <a:p>
            <a:pPr lvl="2"/>
            <a:r>
              <a:rPr lang="en-US" dirty="0"/>
              <a:t>There exist “message-based devices” for which all communication happens as text commands over serial communication</a:t>
            </a:r>
            <a:br>
              <a:rPr lang="en-US" dirty="0"/>
            </a:br>
            <a:r>
              <a:rPr lang="en-US" dirty="0"/>
              <a:t>and devices which have their own driver/</a:t>
            </a:r>
            <a:r>
              <a:rPr lang="en-US" dirty="0" err="1"/>
              <a:t>dll</a:t>
            </a:r>
            <a:r>
              <a:rPr lang="en-US" dirty="0"/>
              <a:t> (these often prove a bit more difficult)</a:t>
            </a:r>
            <a:br>
              <a:rPr lang="en-US" dirty="0"/>
            </a:br>
            <a:r>
              <a:rPr lang="en-US" dirty="0"/>
              <a:t>and devices without a computer interface but that you operate by changing a voltage for example (you then need a device for that)</a:t>
            </a:r>
          </a:p>
          <a:p>
            <a:pPr lvl="2"/>
            <a:r>
              <a:rPr lang="en-US" dirty="0"/>
              <a:t>Often you can find that someone in the online community has already written something for a device.</a:t>
            </a:r>
            <a:br>
              <a:rPr lang="en-US" dirty="0"/>
            </a:br>
            <a:r>
              <a:rPr lang="en-US" dirty="0"/>
              <a:t>Otherwise you’re going to need the manual</a:t>
            </a:r>
          </a:p>
          <a:p>
            <a:r>
              <a:rPr lang="en-US" dirty="0"/>
              <a:t>Model</a:t>
            </a:r>
          </a:p>
          <a:p>
            <a:pPr lvl="1"/>
            <a:r>
              <a:rPr lang="en-US" dirty="0"/>
              <a:t>Is specific to an experimental setup</a:t>
            </a:r>
          </a:p>
          <a:p>
            <a:pPr lvl="1"/>
            <a:r>
              <a:rPr lang="en-US" dirty="0"/>
              <a:t>We call the classes inside a model Operator</a:t>
            </a:r>
          </a:p>
          <a:p>
            <a:pPr lvl="1"/>
            <a:r>
              <a:rPr lang="en-US" dirty="0"/>
              <a:t>When creating the Operator object one would pass one (or more) controllers as input arguments.</a:t>
            </a:r>
            <a:br>
              <a:rPr lang="en-US" dirty="0"/>
            </a:br>
            <a:r>
              <a:rPr lang="en-US" dirty="0"/>
              <a:t>These are the devices used by the Operator to perform a scan/experiment</a:t>
            </a:r>
          </a:p>
          <a:p>
            <a:pPr lvl="1"/>
            <a:r>
              <a:rPr lang="en-US" dirty="0"/>
              <a:t>The Operator should contain several “functions“ (methods):</a:t>
            </a:r>
          </a:p>
          <a:p>
            <a:pPr lvl="2"/>
            <a:r>
              <a:rPr lang="en-US" dirty="0"/>
              <a:t>To connect to the devices (with the controllers it was given as input)</a:t>
            </a:r>
          </a:p>
          <a:p>
            <a:pPr lvl="2"/>
            <a:r>
              <a:rPr lang="en-US" dirty="0"/>
              <a:t>Also to disconnect</a:t>
            </a:r>
          </a:p>
          <a:p>
            <a:pPr lvl="2"/>
            <a:r>
              <a:rPr lang="en-US" dirty="0"/>
              <a:t>To run a scan (experiment) (there could be multiple of such functions for different scans)</a:t>
            </a:r>
          </a:p>
          <a:p>
            <a:pPr lvl="2"/>
            <a:r>
              <a:rPr lang="en-US" dirty="0"/>
              <a:t>To save data</a:t>
            </a:r>
          </a:p>
          <a:p>
            <a:pPr lvl="2"/>
            <a:r>
              <a:rPr lang="en-US" dirty="0"/>
              <a:t>For live plotting in a graphical user interface (if you need that)</a:t>
            </a:r>
          </a:p>
          <a:p>
            <a:r>
              <a:rPr lang="en-US" dirty="0">
                <a:solidFill>
                  <a:schemeClr val="bg1">
                    <a:lumMod val="85000"/>
                  </a:schemeClr>
                </a:solidFill>
              </a:rPr>
              <a:t>View</a:t>
            </a:r>
          </a:p>
          <a:p>
            <a:pPr lvl="1"/>
            <a:r>
              <a:rPr lang="en-US" dirty="0">
                <a:solidFill>
                  <a:schemeClr val="bg1">
                    <a:lumMod val="85000"/>
                  </a:schemeClr>
                </a:solidFill>
              </a:rPr>
              <a:t>Allows you to interact with the Operator in a graphical user interface (GUI)</a:t>
            </a:r>
          </a:p>
          <a:p>
            <a:pPr lvl="1"/>
            <a:r>
              <a:rPr lang="en-US" dirty="0">
                <a:solidFill>
                  <a:schemeClr val="bg1">
                    <a:lumMod val="85000"/>
                  </a:schemeClr>
                </a:solidFill>
              </a:rPr>
              <a:t>This has two classes which we call:</a:t>
            </a:r>
            <a:br>
              <a:rPr lang="en-US" dirty="0">
                <a:solidFill>
                  <a:schemeClr val="bg1">
                    <a:lumMod val="85000"/>
                  </a:schemeClr>
                </a:solidFill>
              </a:rPr>
            </a:br>
            <a:r>
              <a:rPr lang="en-US" dirty="0" err="1">
                <a:solidFill>
                  <a:schemeClr val="bg1">
                    <a:lumMod val="85000"/>
                  </a:schemeClr>
                </a:solidFill>
              </a:rPr>
              <a:t>MonitorWindow</a:t>
            </a:r>
            <a:r>
              <a:rPr lang="en-US" dirty="0">
                <a:solidFill>
                  <a:schemeClr val="bg1">
                    <a:lumMod val="85000"/>
                  </a:schemeClr>
                </a:solidFill>
              </a:rPr>
              <a:t> (for continuous a live “plotting”)</a:t>
            </a:r>
            <a:br>
              <a:rPr lang="en-US" dirty="0">
                <a:solidFill>
                  <a:schemeClr val="bg1">
                    <a:lumMod val="85000"/>
                  </a:schemeClr>
                </a:solidFill>
              </a:rPr>
            </a:br>
            <a:r>
              <a:rPr lang="en-US" dirty="0" err="1">
                <a:solidFill>
                  <a:schemeClr val="bg1">
                    <a:lumMod val="85000"/>
                  </a:schemeClr>
                </a:solidFill>
              </a:rPr>
              <a:t>ScanWindow</a:t>
            </a:r>
            <a:r>
              <a:rPr lang="en-US" dirty="0">
                <a:solidFill>
                  <a:schemeClr val="bg1">
                    <a:lumMod val="85000"/>
                  </a:schemeClr>
                </a:solidFill>
              </a:rPr>
              <a:t> (for performing a scan)</a:t>
            </a:r>
            <a:endParaRPr lang="en-NL" dirty="0">
              <a:solidFill>
                <a:schemeClr val="bg1">
                  <a:lumMod val="85000"/>
                </a:schemeClr>
              </a:solidFill>
            </a:endParaRPr>
          </a:p>
        </p:txBody>
      </p:sp>
    </p:spTree>
    <p:extLst>
      <p:ext uri="{BB962C8B-B14F-4D97-AF65-F5344CB8AC3E}">
        <p14:creationId xmlns:p14="http://schemas.microsoft.com/office/powerpoint/2010/main" val="2201345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C6B41-A6AC-423A-A668-CC95F8B06238}"/>
              </a:ext>
            </a:extLst>
          </p:cNvPr>
          <p:cNvSpPr>
            <a:spLocks noGrp="1"/>
          </p:cNvSpPr>
          <p:nvPr>
            <p:ph type="title"/>
          </p:nvPr>
        </p:nvSpPr>
        <p:spPr>
          <a:xfrm>
            <a:off x="838200" y="12787"/>
            <a:ext cx="10515600" cy="1153283"/>
          </a:xfrm>
        </p:spPr>
        <p:txBody>
          <a:bodyPr>
            <a:normAutofit/>
          </a:bodyPr>
          <a:lstStyle/>
          <a:p>
            <a:r>
              <a:rPr lang="en-US" dirty="0"/>
              <a:t>Controller – Model – View</a:t>
            </a:r>
            <a:br>
              <a:rPr lang="en-US" dirty="0"/>
            </a:br>
            <a:r>
              <a:rPr lang="en-US" sz="2800" dirty="0"/>
              <a:t>in context of </a:t>
            </a:r>
            <a:r>
              <a:rPr lang="en-US" sz="2800" dirty="0" err="1"/>
              <a:t>labphew</a:t>
            </a:r>
            <a:endParaRPr lang="en-NL" sz="2800" dirty="0"/>
          </a:p>
        </p:txBody>
      </p:sp>
      <p:sp>
        <p:nvSpPr>
          <p:cNvPr id="3" name="Content Placeholder 2">
            <a:extLst>
              <a:ext uri="{FF2B5EF4-FFF2-40B4-BE49-F238E27FC236}">
                <a16:creationId xmlns:a16="http://schemas.microsoft.com/office/drawing/2014/main" id="{394D6BED-052D-4F54-9805-C0333D711059}"/>
              </a:ext>
            </a:extLst>
          </p:cNvPr>
          <p:cNvSpPr>
            <a:spLocks noGrp="1"/>
          </p:cNvSpPr>
          <p:nvPr>
            <p:ph idx="1"/>
          </p:nvPr>
        </p:nvSpPr>
        <p:spPr>
          <a:xfrm>
            <a:off x="838200" y="1424155"/>
            <a:ext cx="10515600" cy="5723089"/>
          </a:xfrm>
        </p:spPr>
        <p:txBody>
          <a:bodyPr>
            <a:normAutofit fontScale="62500" lnSpcReduction="20000"/>
          </a:bodyPr>
          <a:lstStyle/>
          <a:p>
            <a:r>
              <a:rPr lang="en-US" dirty="0"/>
              <a:t>Controller</a:t>
            </a:r>
          </a:p>
          <a:p>
            <a:pPr lvl="1"/>
            <a:r>
              <a:rPr lang="en-US" dirty="0"/>
              <a:t>Is specific to a device</a:t>
            </a:r>
          </a:p>
          <a:p>
            <a:pPr lvl="1"/>
            <a:r>
              <a:rPr lang="en-US" dirty="0"/>
              <a:t>Contains code to communicate with the device and </a:t>
            </a:r>
            <a:br>
              <a:rPr lang="en-US" dirty="0"/>
            </a:br>
            <a:r>
              <a:rPr lang="en-US" dirty="0"/>
              <a:t>possibly other code to make interacting with the device easier</a:t>
            </a:r>
          </a:p>
          <a:p>
            <a:pPr lvl="1"/>
            <a:r>
              <a:rPr lang="en-US" dirty="0"/>
              <a:t>Note for developers:</a:t>
            </a:r>
          </a:p>
          <a:p>
            <a:pPr lvl="2"/>
            <a:r>
              <a:rPr lang="en-US" dirty="0"/>
              <a:t>There exist “message-based devices” for which all communication happens as text commands over serial communication</a:t>
            </a:r>
            <a:br>
              <a:rPr lang="en-US" dirty="0"/>
            </a:br>
            <a:r>
              <a:rPr lang="en-US" dirty="0"/>
              <a:t>and devices which have their own driver/</a:t>
            </a:r>
            <a:r>
              <a:rPr lang="en-US" dirty="0" err="1"/>
              <a:t>dll</a:t>
            </a:r>
            <a:r>
              <a:rPr lang="en-US" dirty="0"/>
              <a:t> (these often prove a bit more difficult)</a:t>
            </a:r>
            <a:br>
              <a:rPr lang="en-US" dirty="0"/>
            </a:br>
            <a:r>
              <a:rPr lang="en-US" dirty="0"/>
              <a:t>and devices without a computer interface but that you operate by changing a voltage for example (you then need a device for that)</a:t>
            </a:r>
          </a:p>
          <a:p>
            <a:pPr lvl="2"/>
            <a:r>
              <a:rPr lang="en-US" dirty="0"/>
              <a:t>Often you can find that someone in the online community has already written something for a device.</a:t>
            </a:r>
            <a:br>
              <a:rPr lang="en-US" dirty="0"/>
            </a:br>
            <a:r>
              <a:rPr lang="en-US" dirty="0"/>
              <a:t>Otherwise you’re going to need the manual</a:t>
            </a:r>
          </a:p>
          <a:p>
            <a:r>
              <a:rPr lang="en-US" dirty="0"/>
              <a:t>Model</a:t>
            </a:r>
          </a:p>
          <a:p>
            <a:pPr lvl="1"/>
            <a:r>
              <a:rPr lang="en-US" dirty="0"/>
              <a:t>Is specific to an experimental setup</a:t>
            </a:r>
          </a:p>
          <a:p>
            <a:pPr lvl="1"/>
            <a:r>
              <a:rPr lang="en-US" dirty="0"/>
              <a:t>We call the classes inside a model Operator</a:t>
            </a:r>
          </a:p>
          <a:p>
            <a:pPr lvl="1"/>
            <a:r>
              <a:rPr lang="en-US" dirty="0"/>
              <a:t>When creating the Operator object one would pass one (or more) controllers as input arguments.</a:t>
            </a:r>
            <a:br>
              <a:rPr lang="en-US" dirty="0"/>
            </a:br>
            <a:r>
              <a:rPr lang="en-US" dirty="0"/>
              <a:t>These are the devices used by the Operator to perform a scan/experiment</a:t>
            </a:r>
          </a:p>
          <a:p>
            <a:pPr lvl="1"/>
            <a:r>
              <a:rPr lang="en-US" dirty="0"/>
              <a:t>The Operator should contain several “functions“ (methods):</a:t>
            </a:r>
          </a:p>
          <a:p>
            <a:pPr lvl="2"/>
            <a:r>
              <a:rPr lang="en-US" dirty="0"/>
              <a:t>To connect to the devices (with the controllers it was given as input)</a:t>
            </a:r>
          </a:p>
          <a:p>
            <a:pPr lvl="2"/>
            <a:r>
              <a:rPr lang="en-US" dirty="0"/>
              <a:t>Also to disconnect</a:t>
            </a:r>
          </a:p>
          <a:p>
            <a:pPr lvl="2"/>
            <a:r>
              <a:rPr lang="en-US" dirty="0"/>
              <a:t>To run a scan (experiment) (there could be multiple of such functions for different scans)</a:t>
            </a:r>
          </a:p>
          <a:p>
            <a:pPr lvl="2"/>
            <a:r>
              <a:rPr lang="en-US" dirty="0"/>
              <a:t>To save data</a:t>
            </a:r>
          </a:p>
          <a:p>
            <a:pPr lvl="2"/>
            <a:r>
              <a:rPr lang="en-US" dirty="0"/>
              <a:t>For live plotting in a graphical user interface (if you need that)</a:t>
            </a:r>
          </a:p>
          <a:p>
            <a:r>
              <a:rPr lang="en-US" dirty="0"/>
              <a:t>View</a:t>
            </a:r>
          </a:p>
          <a:p>
            <a:pPr lvl="1"/>
            <a:r>
              <a:rPr lang="en-US" dirty="0"/>
              <a:t>Allows you to interact with the Operator in a graphical user interface (GUI)</a:t>
            </a:r>
          </a:p>
          <a:p>
            <a:pPr lvl="1"/>
            <a:r>
              <a:rPr lang="en-US" dirty="0"/>
              <a:t>This has two classes which we call:</a:t>
            </a:r>
            <a:br>
              <a:rPr lang="en-US" dirty="0"/>
            </a:br>
            <a:r>
              <a:rPr lang="en-US" dirty="0" err="1"/>
              <a:t>MonitorWindow</a:t>
            </a:r>
            <a:r>
              <a:rPr lang="en-US" dirty="0"/>
              <a:t> (for continuous a live “plotting”)</a:t>
            </a:r>
            <a:br>
              <a:rPr lang="en-US" dirty="0"/>
            </a:br>
            <a:r>
              <a:rPr lang="en-US" dirty="0" err="1"/>
              <a:t>ScanWindow</a:t>
            </a:r>
            <a:r>
              <a:rPr lang="en-US" dirty="0"/>
              <a:t> (for performing a scan)</a:t>
            </a:r>
            <a:endParaRPr lang="en-NL" dirty="0"/>
          </a:p>
        </p:txBody>
      </p:sp>
    </p:spTree>
    <p:extLst>
      <p:ext uri="{BB962C8B-B14F-4D97-AF65-F5344CB8AC3E}">
        <p14:creationId xmlns:p14="http://schemas.microsoft.com/office/powerpoint/2010/main" val="1351252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11326</TotalTime>
  <Words>2611</Words>
  <Application>Microsoft Office PowerPoint</Application>
  <PresentationFormat>Widescreen</PresentationFormat>
  <Paragraphs>165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interfacing electronic devices using Python and labphew</vt:lpstr>
      <vt:lpstr>This lecture</vt:lpstr>
      <vt:lpstr>Automating experimental setups</vt:lpstr>
      <vt:lpstr>A pitfall during development</vt:lpstr>
      <vt:lpstr>The onion principal: layers</vt:lpstr>
      <vt:lpstr>intermezzo on classes</vt:lpstr>
      <vt:lpstr>Controller – Model – View in context of labphew</vt:lpstr>
      <vt:lpstr>Controller – Model – View in context of labphew</vt:lpstr>
      <vt:lpstr>Controller – Model – View in context of labphew</vt:lpstr>
      <vt:lpstr>labphew demonstration</vt:lpstr>
      <vt:lpstr>Getting your own “copy” to modify</vt:lpstr>
      <vt:lpstr>Extra bits</vt:lpstr>
      <vt:lpstr>Tips for coding when collaborating</vt:lpstr>
      <vt:lpstr>Important links</vt:lpstr>
      <vt:lpstr>PowerPoint Presentation</vt:lpstr>
      <vt:lpstr>Versioning with Git, basics</vt:lpstr>
      <vt:lpstr>Versioning with Git, branches</vt:lpstr>
      <vt:lpstr>Versioning with Git, remote repository</vt:lpstr>
      <vt:lpstr>Versioning with Git, tips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Opheij, A. (Aron)</dc:creator>
  <cp:lastModifiedBy>Opheij, A. (Aron)</cp:lastModifiedBy>
  <cp:revision>27</cp:revision>
  <dcterms:created xsi:type="dcterms:W3CDTF">2020-09-09T10:41:49Z</dcterms:created>
  <dcterms:modified xsi:type="dcterms:W3CDTF">2020-09-17T07:28:43Z</dcterms:modified>
</cp:coreProperties>
</file>