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43"/>
  </p:normalViewPr>
  <p:slideViewPr>
    <p:cSldViewPr snapToGrid="0" snapToObjects="1">
      <p:cViewPr>
        <p:scale>
          <a:sx n="100" d="100"/>
          <a:sy n="100" d="100"/>
        </p:scale>
        <p:origin x="300" y="-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 to </a:t>
            </a:r>
            <a:r>
              <a:rPr lang="en" b="1" dirty="0"/>
              <a:t>File</a:t>
            </a:r>
            <a:r>
              <a:rPr lang="en" dirty="0"/>
              <a:t> &gt; </a:t>
            </a:r>
            <a:r>
              <a:rPr lang="en" b="1" dirty="0"/>
              <a:t>Make a Copy…</a:t>
            </a:r>
            <a:r>
              <a:rPr lang="en" dirty="0"/>
              <a:t> to make your own canvas</a:t>
            </a:r>
            <a:endParaRPr dirty="0"/>
          </a:p>
          <a:p>
            <a:pPr marL="0" lvl="0" indent="0" algn="l" rtl="0">
              <a:spcBef>
                <a:spcPts val="0"/>
              </a:spcBef>
              <a:spcAft>
                <a:spcPts val="0"/>
              </a:spcAft>
              <a:buNone/>
            </a:pPr>
            <a:r>
              <a:rPr lang="en" dirty="0"/>
              <a:t>See next slide for instructions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809075" y="717175"/>
            <a:ext cx="1389600" cy="257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200" dirty="0">
                <a:solidFill>
                  <a:srgbClr val="4A86E8"/>
                </a:solidFill>
                <a:latin typeface="Open Sans"/>
                <a:ea typeface="Open Sans"/>
                <a:cs typeface="Open Sans"/>
                <a:sym typeface="Open Sans"/>
              </a:rPr>
              <a:t>The </a:t>
            </a:r>
            <a:r>
              <a:rPr lang="nl-NL" sz="1200" dirty="0" err="1">
                <a:solidFill>
                  <a:srgbClr val="4A86E8"/>
                </a:solidFill>
                <a:latin typeface="Open Sans"/>
                <a:ea typeface="Open Sans"/>
                <a:cs typeface="Open Sans"/>
                <a:sym typeface="Open Sans"/>
              </a:rPr>
              <a:t>raw</a:t>
            </a:r>
            <a:r>
              <a:rPr lang="nl-NL" sz="1200" dirty="0">
                <a:solidFill>
                  <a:srgbClr val="4A86E8"/>
                </a:solidFill>
                <a:latin typeface="Open Sans"/>
                <a:ea typeface="Open Sans"/>
                <a:cs typeface="Open Sans"/>
                <a:sym typeface="Open Sans"/>
              </a:rPr>
              <a:t> data </a:t>
            </a:r>
            <a:r>
              <a:rPr lang="nl-NL" sz="1200" dirty="0" err="1">
                <a:solidFill>
                  <a:srgbClr val="4A86E8"/>
                </a:solidFill>
                <a:latin typeface="Open Sans"/>
                <a:ea typeface="Open Sans"/>
                <a:cs typeface="Open Sans"/>
                <a:sym typeface="Open Sans"/>
              </a:rPr>
              <a:t>from</a:t>
            </a:r>
            <a:r>
              <a:rPr lang="nl-NL" sz="1200" dirty="0">
                <a:solidFill>
                  <a:srgbClr val="4A86E8"/>
                </a:solidFill>
                <a:latin typeface="Open Sans"/>
                <a:ea typeface="Open Sans"/>
                <a:cs typeface="Open Sans"/>
                <a:sym typeface="Open Sans"/>
              </a:rPr>
              <a:t> </a:t>
            </a:r>
            <a:r>
              <a:rPr lang="nl-NL" sz="1200" dirty="0" err="1">
                <a:solidFill>
                  <a:srgbClr val="4A86E8"/>
                </a:solidFill>
                <a:latin typeface="Open Sans"/>
                <a:ea typeface="Open Sans"/>
                <a:cs typeface="Open Sans"/>
                <a:sym typeface="Open Sans"/>
              </a:rPr>
              <a:t>the</a:t>
            </a:r>
            <a:r>
              <a:rPr lang="nl-NL" sz="1200" dirty="0">
                <a:solidFill>
                  <a:srgbClr val="4A86E8"/>
                </a:solidFill>
                <a:latin typeface="Open Sans"/>
                <a:ea typeface="Open Sans"/>
                <a:cs typeface="Open Sans"/>
                <a:sym typeface="Open Sans"/>
              </a:rPr>
              <a:t> sensors is </a:t>
            </a:r>
            <a:r>
              <a:rPr lang="nl-NL" sz="1200" dirty="0" err="1">
                <a:solidFill>
                  <a:srgbClr val="4A86E8"/>
                </a:solidFill>
                <a:latin typeface="Open Sans"/>
                <a:ea typeface="Open Sans"/>
                <a:cs typeface="Open Sans"/>
                <a:sym typeface="Open Sans"/>
              </a:rPr>
              <a:t>not</a:t>
            </a:r>
            <a:r>
              <a:rPr lang="nl-NL" sz="1200" dirty="0">
                <a:solidFill>
                  <a:srgbClr val="4A86E8"/>
                </a:solidFill>
                <a:latin typeface="Open Sans"/>
                <a:ea typeface="Open Sans"/>
                <a:cs typeface="Open Sans"/>
                <a:sym typeface="Open Sans"/>
              </a:rPr>
              <a:t> </a:t>
            </a:r>
            <a:r>
              <a:rPr lang="nl-NL" sz="1200" dirty="0" err="1">
                <a:solidFill>
                  <a:srgbClr val="4A86E8"/>
                </a:solidFill>
                <a:latin typeface="Open Sans"/>
                <a:ea typeface="Open Sans"/>
                <a:cs typeface="Open Sans"/>
                <a:sym typeface="Open Sans"/>
              </a:rPr>
              <a:t>processed</a:t>
            </a:r>
            <a:endParaRPr lang="nl-NL" sz="1200" dirty="0">
              <a:solidFill>
                <a:srgbClr val="4A86E8"/>
              </a:solidFill>
              <a:latin typeface="Open Sans"/>
              <a:ea typeface="Open Sans"/>
              <a:cs typeface="Open Sans"/>
              <a:sym typeface="Open Sans"/>
            </a:endParaRPr>
          </a:p>
          <a:p>
            <a:pPr marL="0" lvl="0" indent="0" algn="l" rtl="0">
              <a:spcBef>
                <a:spcPts val="0"/>
              </a:spcBef>
              <a:spcAft>
                <a:spcPts val="0"/>
              </a:spcAft>
              <a:buNone/>
            </a:pPr>
            <a:endParaRPr lang="nl-NL" sz="1200" dirty="0">
              <a:solidFill>
                <a:srgbClr val="4A86E8"/>
              </a:solidFill>
              <a:latin typeface="Open Sans"/>
              <a:ea typeface="Open Sans"/>
              <a:cs typeface="Open Sans"/>
              <a:sym typeface="Open Sans"/>
            </a:endParaRPr>
          </a:p>
          <a:p>
            <a:pPr marL="0" lvl="0" indent="0" algn="l" rtl="0">
              <a:spcBef>
                <a:spcPts val="0"/>
              </a:spcBef>
              <a:spcAft>
                <a:spcPts val="0"/>
              </a:spcAft>
              <a:buNone/>
            </a:pPr>
            <a:r>
              <a:rPr lang="nl-NL" sz="1200" dirty="0">
                <a:solidFill>
                  <a:srgbClr val="4A86E8"/>
                </a:solidFill>
                <a:latin typeface="Open Sans"/>
                <a:ea typeface="Open Sans"/>
                <a:cs typeface="Open Sans"/>
                <a:sym typeface="Open Sans"/>
              </a:rPr>
              <a:t>The </a:t>
            </a:r>
            <a:r>
              <a:rPr lang="nl-NL" sz="1200" dirty="0" err="1">
                <a:solidFill>
                  <a:srgbClr val="4A86E8"/>
                </a:solidFill>
                <a:latin typeface="Open Sans"/>
                <a:ea typeface="Open Sans"/>
                <a:cs typeface="Open Sans"/>
                <a:sym typeface="Open Sans"/>
              </a:rPr>
              <a:t>processed</a:t>
            </a:r>
            <a:r>
              <a:rPr lang="nl-NL" sz="1200" dirty="0">
                <a:solidFill>
                  <a:srgbClr val="4A86E8"/>
                </a:solidFill>
                <a:latin typeface="Open Sans"/>
                <a:ea typeface="Open Sans"/>
                <a:cs typeface="Open Sans"/>
                <a:sym typeface="Open Sans"/>
              </a:rPr>
              <a:t> data is </a:t>
            </a:r>
            <a:r>
              <a:rPr lang="nl-NL" sz="1200" dirty="0" err="1">
                <a:solidFill>
                  <a:srgbClr val="4A86E8"/>
                </a:solidFill>
                <a:latin typeface="Open Sans"/>
                <a:ea typeface="Open Sans"/>
                <a:cs typeface="Open Sans"/>
                <a:sym typeface="Open Sans"/>
              </a:rPr>
              <a:t>not</a:t>
            </a:r>
            <a:r>
              <a:rPr lang="nl-NL" sz="1200" dirty="0">
                <a:solidFill>
                  <a:srgbClr val="4A86E8"/>
                </a:solidFill>
                <a:latin typeface="Open Sans"/>
                <a:ea typeface="Open Sans"/>
                <a:cs typeface="Open Sans"/>
                <a:sym typeface="Open Sans"/>
              </a:rPr>
              <a:t> </a:t>
            </a:r>
            <a:r>
              <a:rPr lang="nl-NL" sz="1200" dirty="0" err="1">
                <a:solidFill>
                  <a:srgbClr val="4A86E8"/>
                </a:solidFill>
                <a:latin typeface="Open Sans"/>
                <a:ea typeface="Open Sans"/>
                <a:cs typeface="Open Sans"/>
                <a:sym typeface="Open Sans"/>
              </a:rPr>
              <a:t>displayed</a:t>
            </a:r>
            <a:endParaRPr lang="nl-NL" sz="1200" dirty="0">
              <a:solidFill>
                <a:srgbClr val="4A86E8"/>
              </a:solidFill>
              <a:latin typeface="Open Sans"/>
              <a:ea typeface="Open Sans"/>
              <a:cs typeface="Open Sans"/>
              <a:sym typeface="Open Sans"/>
            </a:endParaRPr>
          </a:p>
          <a:p>
            <a:pPr marL="0" lvl="0" indent="0" algn="l" rtl="0">
              <a:spcBef>
                <a:spcPts val="0"/>
              </a:spcBef>
              <a:spcAft>
                <a:spcPts val="0"/>
              </a:spcAft>
              <a:buNone/>
            </a:pPr>
            <a:endParaRPr lang="nl-NL" sz="1200" dirty="0">
              <a:solidFill>
                <a:srgbClr val="4A86E8"/>
              </a:solidFill>
              <a:latin typeface="Open Sans"/>
              <a:ea typeface="Open Sans"/>
              <a:cs typeface="Open Sans"/>
              <a:sym typeface="Open Sans"/>
            </a:endParaRPr>
          </a:p>
          <a:p>
            <a:pPr marL="0" lvl="0" indent="0" algn="l" rtl="0">
              <a:spcBef>
                <a:spcPts val="0"/>
              </a:spcBef>
              <a:spcAft>
                <a:spcPts val="0"/>
              </a:spcAft>
              <a:buNone/>
            </a:pPr>
            <a:r>
              <a:rPr lang="nl-NL" sz="1200" dirty="0" err="1">
                <a:solidFill>
                  <a:srgbClr val="4A86E8"/>
                </a:solidFill>
                <a:latin typeface="Open Sans"/>
                <a:ea typeface="Open Sans"/>
                <a:cs typeface="Open Sans"/>
                <a:sym typeface="Open Sans"/>
              </a:rPr>
              <a:t>There</a:t>
            </a:r>
            <a:r>
              <a:rPr lang="nl-NL" sz="1200" dirty="0">
                <a:solidFill>
                  <a:srgbClr val="4A86E8"/>
                </a:solidFill>
                <a:latin typeface="Open Sans"/>
                <a:ea typeface="Open Sans"/>
                <a:cs typeface="Open Sans"/>
                <a:sym typeface="Open Sans"/>
              </a:rPr>
              <a:t> is no way </a:t>
            </a:r>
            <a:r>
              <a:rPr lang="nl-NL" sz="1200" dirty="0" err="1">
                <a:solidFill>
                  <a:srgbClr val="4A86E8"/>
                </a:solidFill>
                <a:latin typeface="Open Sans"/>
                <a:ea typeface="Open Sans"/>
                <a:cs typeface="Open Sans"/>
                <a:sym typeface="Open Sans"/>
              </a:rPr>
              <a:t>to</a:t>
            </a:r>
            <a:r>
              <a:rPr lang="nl-NL" sz="1200" dirty="0">
                <a:solidFill>
                  <a:srgbClr val="4A86E8"/>
                </a:solidFill>
                <a:latin typeface="Open Sans"/>
                <a:ea typeface="Open Sans"/>
                <a:cs typeface="Open Sans"/>
                <a:sym typeface="Open Sans"/>
              </a:rPr>
              <a:t> control </a:t>
            </a:r>
            <a:r>
              <a:rPr lang="nl-NL" sz="1200" dirty="0" err="1">
                <a:solidFill>
                  <a:srgbClr val="4A86E8"/>
                </a:solidFill>
                <a:latin typeface="Open Sans"/>
                <a:ea typeface="Open Sans"/>
                <a:cs typeface="Open Sans"/>
                <a:sym typeface="Open Sans"/>
              </a:rPr>
              <a:t>the</a:t>
            </a:r>
            <a:r>
              <a:rPr lang="nl-NL" sz="1200" dirty="0">
                <a:solidFill>
                  <a:srgbClr val="4A86E8"/>
                </a:solidFill>
                <a:latin typeface="Open Sans"/>
                <a:ea typeface="Open Sans"/>
                <a:cs typeface="Open Sans"/>
                <a:sym typeface="Open Sans"/>
              </a:rPr>
              <a:t> sensors</a:t>
            </a:r>
            <a:endParaRPr sz="1200" dirty="0">
              <a:solidFill>
                <a:srgbClr val="4A86E8"/>
              </a:solidFill>
              <a:latin typeface="Open Sans"/>
              <a:ea typeface="Open Sans"/>
              <a:cs typeface="Open Sans"/>
              <a:sym typeface="Open Sans"/>
            </a:endParaRPr>
          </a:p>
        </p:txBody>
      </p:sp>
      <p:sp>
        <p:nvSpPr>
          <p:cNvPr id="55" name="Google Shape;55;p13"/>
          <p:cNvSpPr txBox="1"/>
          <p:nvPr/>
        </p:nvSpPr>
        <p:spPr>
          <a:xfrm>
            <a:off x="2232225" y="739575"/>
            <a:ext cx="1389600" cy="11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000" dirty="0">
                <a:solidFill>
                  <a:srgbClr val="4A86E8"/>
                </a:solidFill>
                <a:latin typeface="Open Sans"/>
                <a:ea typeface="Open Sans"/>
                <a:cs typeface="Open Sans"/>
                <a:sym typeface="Open Sans"/>
              </a:rPr>
              <a:t>Make </a:t>
            </a:r>
            <a:r>
              <a:rPr lang="nl-NL" sz="1000" dirty="0" err="1">
                <a:solidFill>
                  <a:srgbClr val="4A86E8"/>
                </a:solidFill>
                <a:latin typeface="Open Sans"/>
                <a:ea typeface="Open Sans"/>
                <a:cs typeface="Open Sans"/>
                <a:sym typeface="Open Sans"/>
              </a:rPr>
              <a:t>an</a:t>
            </a:r>
            <a:r>
              <a:rPr lang="nl-NL" sz="1000" dirty="0">
                <a:solidFill>
                  <a:srgbClr val="4A86E8"/>
                </a:solidFill>
                <a:latin typeface="Open Sans"/>
                <a:ea typeface="Open Sans"/>
                <a:cs typeface="Open Sans"/>
                <a:sym typeface="Open Sans"/>
              </a:rPr>
              <a:t> </a:t>
            </a:r>
            <a:r>
              <a:rPr lang="nl-NL" sz="1000" dirty="0" err="1">
                <a:solidFill>
                  <a:srgbClr val="4A86E8"/>
                </a:solidFill>
                <a:latin typeface="Open Sans"/>
                <a:ea typeface="Open Sans"/>
                <a:cs typeface="Open Sans"/>
                <a:sym typeface="Open Sans"/>
              </a:rPr>
              <a:t>intuitive</a:t>
            </a:r>
            <a:r>
              <a:rPr lang="nl-NL" sz="1000" dirty="0">
                <a:solidFill>
                  <a:srgbClr val="4A86E8"/>
                </a:solidFill>
                <a:latin typeface="Open Sans"/>
                <a:ea typeface="Open Sans"/>
                <a:cs typeface="Open Sans"/>
                <a:sym typeface="Open Sans"/>
              </a:rPr>
              <a:t> UI </a:t>
            </a:r>
            <a:r>
              <a:rPr lang="nl-NL" sz="1000" dirty="0" err="1">
                <a:solidFill>
                  <a:srgbClr val="4A86E8"/>
                </a:solidFill>
                <a:latin typeface="Open Sans"/>
                <a:ea typeface="Open Sans"/>
                <a:cs typeface="Open Sans"/>
                <a:sym typeface="Open Sans"/>
              </a:rPr>
              <a:t>that</a:t>
            </a:r>
            <a:r>
              <a:rPr lang="nl-NL" sz="1000" dirty="0">
                <a:solidFill>
                  <a:srgbClr val="4A86E8"/>
                </a:solidFill>
                <a:latin typeface="Open Sans"/>
                <a:ea typeface="Open Sans"/>
                <a:cs typeface="Open Sans"/>
                <a:sym typeface="Open Sans"/>
              </a:rPr>
              <a:t> shows </a:t>
            </a:r>
            <a:r>
              <a:rPr lang="nl-NL" sz="1000" dirty="0" err="1">
                <a:solidFill>
                  <a:srgbClr val="4A86E8"/>
                </a:solidFill>
                <a:latin typeface="Open Sans"/>
                <a:ea typeface="Open Sans"/>
                <a:cs typeface="Open Sans"/>
                <a:sym typeface="Open Sans"/>
              </a:rPr>
              <a:t>the</a:t>
            </a:r>
            <a:r>
              <a:rPr lang="nl-NL" sz="1000" dirty="0">
                <a:solidFill>
                  <a:srgbClr val="4A86E8"/>
                </a:solidFill>
                <a:latin typeface="Open Sans"/>
                <a:ea typeface="Open Sans"/>
                <a:cs typeface="Open Sans"/>
                <a:sym typeface="Open Sans"/>
              </a:rPr>
              <a:t> </a:t>
            </a:r>
            <a:r>
              <a:rPr lang="nl-NL" sz="1000" dirty="0" err="1">
                <a:solidFill>
                  <a:srgbClr val="4A86E8"/>
                </a:solidFill>
                <a:latin typeface="Open Sans"/>
                <a:ea typeface="Open Sans"/>
                <a:cs typeface="Open Sans"/>
                <a:sym typeface="Open Sans"/>
              </a:rPr>
              <a:t>current</a:t>
            </a:r>
            <a:r>
              <a:rPr lang="nl-NL" sz="1000" dirty="0">
                <a:solidFill>
                  <a:srgbClr val="4A86E8"/>
                </a:solidFill>
                <a:latin typeface="Open Sans"/>
                <a:ea typeface="Open Sans"/>
                <a:cs typeface="Open Sans"/>
                <a:sym typeface="Open Sans"/>
              </a:rPr>
              <a:t> sensor </a:t>
            </a:r>
            <a:r>
              <a:rPr lang="nl-NL" sz="1000" dirty="0" err="1">
                <a:solidFill>
                  <a:srgbClr val="4A86E8"/>
                </a:solidFill>
                <a:latin typeface="Open Sans"/>
                <a:ea typeface="Open Sans"/>
                <a:cs typeface="Open Sans"/>
                <a:sym typeface="Open Sans"/>
              </a:rPr>
              <a:t>values</a:t>
            </a:r>
            <a:r>
              <a:rPr lang="nl-NL" sz="1000" dirty="0">
                <a:solidFill>
                  <a:srgbClr val="4A86E8"/>
                </a:solidFill>
                <a:latin typeface="Open Sans"/>
                <a:ea typeface="Open Sans"/>
                <a:cs typeface="Open Sans"/>
                <a:sym typeface="Open Sans"/>
              </a:rPr>
              <a:t> </a:t>
            </a:r>
            <a:r>
              <a:rPr lang="nl-NL" sz="1000" dirty="0" err="1">
                <a:solidFill>
                  <a:srgbClr val="4A86E8"/>
                </a:solidFill>
                <a:latin typeface="Open Sans"/>
                <a:ea typeface="Open Sans"/>
                <a:cs typeface="Open Sans"/>
                <a:sym typeface="Open Sans"/>
              </a:rPr>
              <a:t>and</a:t>
            </a:r>
            <a:r>
              <a:rPr lang="nl-NL" sz="1000" dirty="0">
                <a:solidFill>
                  <a:srgbClr val="4A86E8"/>
                </a:solidFill>
                <a:latin typeface="Open Sans"/>
                <a:ea typeface="Open Sans"/>
                <a:cs typeface="Open Sans"/>
                <a:sym typeface="Open Sans"/>
              </a:rPr>
              <a:t> </a:t>
            </a:r>
            <a:r>
              <a:rPr lang="nl-NL" sz="1000" dirty="0" err="1">
                <a:solidFill>
                  <a:srgbClr val="4A86E8"/>
                </a:solidFill>
                <a:latin typeface="Open Sans"/>
                <a:ea typeface="Open Sans"/>
                <a:cs typeface="Open Sans"/>
                <a:sym typeface="Open Sans"/>
              </a:rPr>
              <a:t>can</a:t>
            </a:r>
            <a:r>
              <a:rPr lang="nl-NL" sz="1000" dirty="0">
                <a:solidFill>
                  <a:srgbClr val="4A86E8"/>
                </a:solidFill>
                <a:latin typeface="Open Sans"/>
                <a:ea typeface="Open Sans"/>
                <a:cs typeface="Open Sans"/>
                <a:sym typeface="Open Sans"/>
              </a:rPr>
              <a:t> </a:t>
            </a:r>
            <a:r>
              <a:rPr lang="nl-NL" sz="1000" dirty="0" err="1">
                <a:solidFill>
                  <a:srgbClr val="4A86E8"/>
                </a:solidFill>
                <a:latin typeface="Open Sans"/>
                <a:ea typeface="Open Sans"/>
                <a:cs typeface="Open Sans"/>
                <a:sym typeface="Open Sans"/>
              </a:rPr>
              <a:t>send</a:t>
            </a:r>
            <a:r>
              <a:rPr lang="nl-NL" sz="1000" dirty="0">
                <a:solidFill>
                  <a:srgbClr val="4A86E8"/>
                </a:solidFill>
                <a:latin typeface="Open Sans"/>
                <a:ea typeface="Open Sans"/>
                <a:cs typeface="Open Sans"/>
                <a:sym typeface="Open Sans"/>
              </a:rPr>
              <a:t> data </a:t>
            </a:r>
            <a:r>
              <a:rPr lang="nl-NL" sz="1000" dirty="0" err="1">
                <a:solidFill>
                  <a:srgbClr val="4A86E8"/>
                </a:solidFill>
                <a:latin typeface="Open Sans"/>
                <a:ea typeface="Open Sans"/>
                <a:cs typeface="Open Sans"/>
                <a:sym typeface="Open Sans"/>
              </a:rPr>
              <a:t>to</a:t>
            </a:r>
            <a:r>
              <a:rPr lang="nl-NL" sz="1000" dirty="0">
                <a:solidFill>
                  <a:srgbClr val="4A86E8"/>
                </a:solidFill>
                <a:latin typeface="Open Sans"/>
                <a:ea typeface="Open Sans"/>
                <a:cs typeface="Open Sans"/>
                <a:sym typeface="Open Sans"/>
              </a:rPr>
              <a:t> sensor. It </a:t>
            </a:r>
            <a:r>
              <a:rPr lang="nl-NL" sz="1000" dirty="0" err="1">
                <a:solidFill>
                  <a:srgbClr val="4A86E8"/>
                </a:solidFill>
                <a:latin typeface="Open Sans"/>
                <a:ea typeface="Open Sans"/>
                <a:cs typeface="Open Sans"/>
                <a:sym typeface="Open Sans"/>
              </a:rPr>
              <a:t>should</a:t>
            </a:r>
            <a:r>
              <a:rPr lang="nl-NL" sz="1000" dirty="0">
                <a:solidFill>
                  <a:srgbClr val="4A86E8"/>
                </a:solidFill>
                <a:latin typeface="Open Sans"/>
                <a:ea typeface="Open Sans"/>
                <a:cs typeface="Open Sans"/>
                <a:sym typeface="Open Sans"/>
              </a:rPr>
              <a:t> </a:t>
            </a:r>
            <a:r>
              <a:rPr lang="nl-NL" sz="1000" dirty="0" err="1">
                <a:solidFill>
                  <a:srgbClr val="4A86E8"/>
                </a:solidFill>
                <a:latin typeface="Open Sans"/>
                <a:ea typeface="Open Sans"/>
                <a:cs typeface="Open Sans"/>
                <a:sym typeface="Open Sans"/>
              </a:rPr>
              <a:t>also</a:t>
            </a:r>
            <a:r>
              <a:rPr lang="nl-NL" sz="1000" dirty="0">
                <a:solidFill>
                  <a:srgbClr val="4A86E8"/>
                </a:solidFill>
                <a:latin typeface="Open Sans"/>
                <a:ea typeface="Open Sans"/>
                <a:cs typeface="Open Sans"/>
                <a:sym typeface="Open Sans"/>
              </a:rPr>
              <a:t> </a:t>
            </a:r>
            <a:r>
              <a:rPr lang="nl-NL" sz="1000" dirty="0" err="1">
                <a:solidFill>
                  <a:srgbClr val="4A86E8"/>
                </a:solidFill>
                <a:latin typeface="Open Sans"/>
                <a:ea typeface="Open Sans"/>
                <a:cs typeface="Open Sans"/>
                <a:sym typeface="Open Sans"/>
              </a:rPr>
              <a:t>be</a:t>
            </a:r>
            <a:r>
              <a:rPr lang="nl-NL" sz="1000" dirty="0">
                <a:solidFill>
                  <a:srgbClr val="4A86E8"/>
                </a:solidFill>
                <a:latin typeface="Open Sans"/>
                <a:ea typeface="Open Sans"/>
                <a:cs typeface="Open Sans"/>
                <a:sym typeface="Open Sans"/>
              </a:rPr>
              <a:t> </a:t>
            </a:r>
            <a:r>
              <a:rPr lang="nl-NL" sz="1000" dirty="0" err="1">
                <a:solidFill>
                  <a:srgbClr val="4A86E8"/>
                </a:solidFill>
                <a:latin typeface="Open Sans"/>
                <a:ea typeface="Open Sans"/>
                <a:cs typeface="Open Sans"/>
                <a:sym typeface="Open Sans"/>
              </a:rPr>
              <a:t>able</a:t>
            </a:r>
            <a:r>
              <a:rPr lang="nl-NL" sz="1000" dirty="0">
                <a:solidFill>
                  <a:srgbClr val="4A86E8"/>
                </a:solidFill>
                <a:latin typeface="Open Sans"/>
                <a:ea typeface="Open Sans"/>
                <a:cs typeface="Open Sans"/>
                <a:sym typeface="Open Sans"/>
              </a:rPr>
              <a:t> </a:t>
            </a:r>
            <a:r>
              <a:rPr lang="nl-NL" sz="1000" dirty="0" err="1">
                <a:solidFill>
                  <a:srgbClr val="4A86E8"/>
                </a:solidFill>
                <a:latin typeface="Open Sans"/>
                <a:ea typeface="Open Sans"/>
                <a:cs typeface="Open Sans"/>
                <a:sym typeface="Open Sans"/>
              </a:rPr>
              <a:t>to</a:t>
            </a:r>
            <a:r>
              <a:rPr lang="nl-NL" sz="1000" dirty="0">
                <a:solidFill>
                  <a:srgbClr val="4A86E8"/>
                </a:solidFill>
                <a:latin typeface="Open Sans"/>
                <a:ea typeface="Open Sans"/>
                <a:cs typeface="Open Sans"/>
                <a:sym typeface="Open Sans"/>
              </a:rPr>
              <a:t> save </a:t>
            </a:r>
            <a:r>
              <a:rPr lang="nl-NL" sz="1000" dirty="0" err="1">
                <a:solidFill>
                  <a:srgbClr val="4A86E8"/>
                </a:solidFill>
                <a:latin typeface="Open Sans"/>
                <a:ea typeface="Open Sans"/>
                <a:cs typeface="Open Sans"/>
                <a:sym typeface="Open Sans"/>
              </a:rPr>
              <a:t>the</a:t>
            </a:r>
            <a:r>
              <a:rPr lang="nl-NL" sz="1000" dirty="0">
                <a:solidFill>
                  <a:srgbClr val="4A86E8"/>
                </a:solidFill>
                <a:latin typeface="Open Sans"/>
                <a:ea typeface="Open Sans"/>
                <a:cs typeface="Open Sans"/>
                <a:sym typeface="Open Sans"/>
              </a:rPr>
              <a:t> data </a:t>
            </a:r>
            <a:r>
              <a:rPr lang="nl-NL" sz="1000" dirty="0" err="1">
                <a:solidFill>
                  <a:srgbClr val="4A86E8"/>
                </a:solidFill>
                <a:latin typeface="Open Sans"/>
                <a:ea typeface="Open Sans"/>
                <a:cs typeface="Open Sans"/>
                <a:sym typeface="Open Sans"/>
              </a:rPr>
              <a:t>for</a:t>
            </a:r>
            <a:r>
              <a:rPr lang="nl-NL" sz="1000" dirty="0">
                <a:solidFill>
                  <a:srgbClr val="4A86E8"/>
                </a:solidFill>
                <a:latin typeface="Open Sans"/>
                <a:ea typeface="Open Sans"/>
                <a:cs typeface="Open Sans"/>
                <a:sym typeface="Open Sans"/>
              </a:rPr>
              <a:t> analysis.</a:t>
            </a:r>
            <a:endParaRPr sz="1000" dirty="0">
              <a:solidFill>
                <a:srgbClr val="4A86E8"/>
              </a:solidFill>
              <a:latin typeface="Open Sans"/>
              <a:ea typeface="Open Sans"/>
              <a:cs typeface="Open Sans"/>
              <a:sym typeface="Open Sans"/>
            </a:endParaRPr>
          </a:p>
        </p:txBody>
      </p:sp>
      <p:sp>
        <p:nvSpPr>
          <p:cNvPr id="56" name="Google Shape;56;p13"/>
          <p:cNvSpPr txBox="1"/>
          <p:nvPr/>
        </p:nvSpPr>
        <p:spPr>
          <a:xfrm>
            <a:off x="2198675" y="2136451"/>
            <a:ext cx="1389600" cy="10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700" dirty="0">
                <a:solidFill>
                  <a:srgbClr val="4A86E8"/>
                </a:solidFill>
                <a:latin typeface="Open Sans"/>
                <a:ea typeface="Open Sans"/>
                <a:cs typeface="Open Sans"/>
                <a:sym typeface="Open Sans"/>
              </a:rPr>
              <a:t>The data is </a:t>
            </a:r>
            <a:r>
              <a:rPr lang="nl-NL" sz="700" dirty="0" err="1">
                <a:solidFill>
                  <a:srgbClr val="4A86E8"/>
                </a:solidFill>
                <a:latin typeface="Open Sans"/>
                <a:ea typeface="Open Sans"/>
                <a:cs typeface="Open Sans"/>
                <a:sym typeface="Open Sans"/>
              </a:rPr>
              <a:t>correctly</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displayed</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and</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devices</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can</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be</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controlled</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This</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can</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be</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tested</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with</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artificial</a:t>
            </a:r>
            <a:r>
              <a:rPr lang="nl-NL" sz="700" dirty="0">
                <a:solidFill>
                  <a:srgbClr val="4A86E8"/>
                </a:solidFill>
                <a:latin typeface="Open Sans"/>
                <a:ea typeface="Open Sans"/>
                <a:cs typeface="Open Sans"/>
                <a:sym typeface="Open Sans"/>
              </a:rPr>
              <a:t> data stream.</a:t>
            </a:r>
          </a:p>
          <a:p>
            <a:pPr marL="0" lvl="0" indent="0" algn="l" rtl="0">
              <a:spcBef>
                <a:spcPts val="0"/>
              </a:spcBef>
              <a:spcAft>
                <a:spcPts val="0"/>
              </a:spcAft>
              <a:buNone/>
            </a:pPr>
            <a:r>
              <a:rPr lang="nl-NL" sz="700" dirty="0" err="1">
                <a:solidFill>
                  <a:srgbClr val="4A86E8"/>
                </a:solidFill>
                <a:latin typeface="Open Sans"/>
                <a:ea typeface="Open Sans"/>
                <a:cs typeface="Open Sans"/>
                <a:sym typeface="Open Sans"/>
              </a:rPr>
              <a:t>You</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should</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be</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able</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to</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use</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the</a:t>
            </a:r>
            <a:r>
              <a:rPr lang="nl-NL" sz="700" dirty="0">
                <a:solidFill>
                  <a:srgbClr val="4A86E8"/>
                </a:solidFill>
                <a:latin typeface="Open Sans"/>
                <a:ea typeface="Open Sans"/>
                <a:cs typeface="Open Sans"/>
                <a:sym typeface="Open Sans"/>
              </a:rPr>
              <a:t> interface </a:t>
            </a:r>
            <a:r>
              <a:rPr lang="nl-NL" sz="700" dirty="0" err="1">
                <a:solidFill>
                  <a:srgbClr val="4A86E8"/>
                </a:solidFill>
                <a:latin typeface="Open Sans"/>
                <a:ea typeface="Open Sans"/>
                <a:cs typeface="Open Sans"/>
                <a:sym typeface="Open Sans"/>
              </a:rPr>
              <a:t>with</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very</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minimal</a:t>
            </a:r>
            <a:r>
              <a:rPr lang="nl-NL" sz="700" dirty="0">
                <a:solidFill>
                  <a:srgbClr val="4A86E8"/>
                </a:solidFill>
                <a:latin typeface="Open Sans"/>
                <a:ea typeface="Open Sans"/>
                <a:cs typeface="Open Sans"/>
                <a:sym typeface="Open Sans"/>
              </a:rPr>
              <a:t> training. (no </a:t>
            </a:r>
            <a:r>
              <a:rPr lang="nl-NL" sz="700" dirty="0" err="1">
                <a:solidFill>
                  <a:srgbClr val="4A86E8"/>
                </a:solidFill>
                <a:latin typeface="Open Sans"/>
                <a:ea typeface="Open Sans"/>
                <a:cs typeface="Open Sans"/>
                <a:sym typeface="Open Sans"/>
              </a:rPr>
              <a:t>programming</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knowledge</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needed</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only</a:t>
            </a:r>
            <a:r>
              <a:rPr lang="nl-NL" sz="700" dirty="0">
                <a:solidFill>
                  <a:srgbClr val="4A86E8"/>
                </a:solidFill>
                <a:latin typeface="Open Sans"/>
                <a:ea typeface="Open Sans"/>
                <a:cs typeface="Open Sans"/>
                <a:sym typeface="Open Sans"/>
              </a:rPr>
              <a:t> a small </a:t>
            </a:r>
            <a:r>
              <a:rPr lang="nl-NL" sz="700" dirty="0" err="1">
                <a:solidFill>
                  <a:srgbClr val="4A86E8"/>
                </a:solidFill>
                <a:latin typeface="Open Sans"/>
                <a:ea typeface="Open Sans"/>
                <a:cs typeface="Open Sans"/>
                <a:sym typeface="Open Sans"/>
              </a:rPr>
              <a:t>one</a:t>
            </a:r>
            <a:r>
              <a:rPr lang="nl-NL" sz="700" dirty="0">
                <a:solidFill>
                  <a:srgbClr val="4A86E8"/>
                </a:solidFill>
                <a:latin typeface="Open Sans"/>
                <a:ea typeface="Open Sans"/>
                <a:cs typeface="Open Sans"/>
                <a:sym typeface="Open Sans"/>
              </a:rPr>
              <a:t> page </a:t>
            </a:r>
            <a:r>
              <a:rPr lang="nl-NL" sz="700" dirty="0" err="1">
                <a:solidFill>
                  <a:srgbClr val="4A86E8"/>
                </a:solidFill>
                <a:latin typeface="Open Sans"/>
                <a:ea typeface="Open Sans"/>
                <a:cs typeface="Open Sans"/>
                <a:sym typeface="Open Sans"/>
              </a:rPr>
              <a:t>explanation</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about</a:t>
            </a:r>
            <a:r>
              <a:rPr lang="nl-NL" sz="700" dirty="0">
                <a:solidFill>
                  <a:srgbClr val="4A86E8"/>
                </a:solidFill>
                <a:latin typeface="Open Sans"/>
                <a:ea typeface="Open Sans"/>
                <a:cs typeface="Open Sans"/>
                <a:sym typeface="Open Sans"/>
              </a:rPr>
              <a:t> </a:t>
            </a:r>
            <a:r>
              <a:rPr lang="nl-NL" sz="700" dirty="0" err="1">
                <a:solidFill>
                  <a:srgbClr val="4A86E8"/>
                </a:solidFill>
                <a:latin typeface="Open Sans"/>
                <a:ea typeface="Open Sans"/>
                <a:cs typeface="Open Sans"/>
                <a:sym typeface="Open Sans"/>
              </a:rPr>
              <a:t>the</a:t>
            </a:r>
            <a:r>
              <a:rPr lang="nl-NL" sz="700" dirty="0">
                <a:solidFill>
                  <a:srgbClr val="4A86E8"/>
                </a:solidFill>
                <a:latin typeface="Open Sans"/>
                <a:ea typeface="Open Sans"/>
                <a:cs typeface="Open Sans"/>
                <a:sym typeface="Open Sans"/>
              </a:rPr>
              <a:t> program)</a:t>
            </a:r>
          </a:p>
        </p:txBody>
      </p:sp>
      <p:sp>
        <p:nvSpPr>
          <p:cNvPr id="57" name="Google Shape;57;p13"/>
          <p:cNvSpPr txBox="1"/>
          <p:nvPr/>
        </p:nvSpPr>
        <p:spPr>
          <a:xfrm>
            <a:off x="797875" y="3563475"/>
            <a:ext cx="2823900" cy="11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900" dirty="0">
                <a:solidFill>
                  <a:srgbClr val="4A86E8"/>
                </a:solidFill>
                <a:latin typeface="Open Sans"/>
                <a:ea typeface="Open Sans"/>
                <a:cs typeface="Open Sans"/>
                <a:sym typeface="Open Sans"/>
              </a:rPr>
              <a:t>A display </a:t>
            </a:r>
            <a:r>
              <a:rPr lang="nl-NL" sz="900" dirty="0" err="1">
                <a:solidFill>
                  <a:srgbClr val="4A86E8"/>
                </a:solidFill>
                <a:latin typeface="Open Sans"/>
                <a:ea typeface="Open Sans"/>
                <a:cs typeface="Open Sans"/>
                <a:sym typeface="Open Sans"/>
              </a:rPr>
              <a:t>and</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raspberry</a:t>
            </a:r>
            <a:r>
              <a:rPr lang="nl-NL" sz="900" dirty="0">
                <a:solidFill>
                  <a:srgbClr val="4A86E8"/>
                </a:solidFill>
                <a:latin typeface="Open Sans"/>
                <a:ea typeface="Open Sans"/>
                <a:cs typeface="Open Sans"/>
                <a:sym typeface="Open Sans"/>
              </a:rPr>
              <a:t> pi (</a:t>
            </a:r>
            <a:r>
              <a:rPr lang="nl-NL" sz="900" dirty="0" err="1">
                <a:solidFill>
                  <a:srgbClr val="4A86E8"/>
                </a:solidFill>
                <a:latin typeface="Open Sans"/>
                <a:ea typeface="Open Sans"/>
                <a:cs typeface="Open Sans"/>
                <a:sym typeface="Open Sans"/>
              </a:rPr>
              <a:t>could</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also</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be</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combined</a:t>
            </a:r>
            <a:r>
              <a:rPr lang="nl-NL" sz="900" dirty="0">
                <a:solidFill>
                  <a:srgbClr val="4A86E8"/>
                </a:solidFill>
                <a:latin typeface="Open Sans"/>
                <a:ea typeface="Open Sans"/>
                <a:cs typeface="Open Sans"/>
                <a:sym typeface="Open Sans"/>
              </a:rPr>
              <a:t> as </a:t>
            </a:r>
            <a:r>
              <a:rPr lang="nl-NL" sz="900" dirty="0" err="1">
                <a:solidFill>
                  <a:srgbClr val="4A86E8"/>
                </a:solidFill>
                <a:latin typeface="Open Sans"/>
                <a:ea typeface="Open Sans"/>
                <a:cs typeface="Open Sans"/>
                <a:sym typeface="Open Sans"/>
              </a:rPr>
              <a:t>an</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external</a:t>
            </a:r>
            <a:r>
              <a:rPr lang="nl-NL" sz="900" dirty="0">
                <a:solidFill>
                  <a:srgbClr val="4A86E8"/>
                </a:solidFill>
                <a:latin typeface="Open Sans"/>
                <a:ea typeface="Open Sans"/>
                <a:cs typeface="Open Sans"/>
                <a:sym typeface="Open Sans"/>
              </a:rPr>
              <a:t> laptop)</a:t>
            </a:r>
          </a:p>
          <a:p>
            <a:pPr marL="0" lvl="0" indent="0" algn="l" rtl="0">
              <a:spcBef>
                <a:spcPts val="0"/>
              </a:spcBef>
              <a:spcAft>
                <a:spcPts val="0"/>
              </a:spcAft>
              <a:buNone/>
            </a:pPr>
            <a:r>
              <a:rPr lang="nl-NL" sz="900" dirty="0">
                <a:solidFill>
                  <a:srgbClr val="4A86E8"/>
                </a:solidFill>
                <a:latin typeface="Open Sans"/>
                <a:ea typeface="Open Sans"/>
                <a:cs typeface="Open Sans"/>
                <a:sym typeface="Open Sans"/>
              </a:rPr>
              <a:t>Data </a:t>
            </a:r>
            <a:r>
              <a:rPr lang="nl-NL" sz="900" dirty="0" err="1">
                <a:solidFill>
                  <a:srgbClr val="4A86E8"/>
                </a:solidFill>
                <a:latin typeface="Open Sans"/>
                <a:ea typeface="Open Sans"/>
                <a:cs typeface="Open Sans"/>
                <a:sym typeface="Open Sans"/>
              </a:rPr>
              <a:t>from</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the</a:t>
            </a:r>
            <a:r>
              <a:rPr lang="nl-NL" sz="900" dirty="0">
                <a:solidFill>
                  <a:srgbClr val="4A86E8"/>
                </a:solidFill>
                <a:latin typeface="Open Sans"/>
                <a:ea typeface="Open Sans"/>
                <a:cs typeface="Open Sans"/>
                <a:sym typeface="Open Sans"/>
              </a:rPr>
              <a:t> sensors</a:t>
            </a:r>
          </a:p>
          <a:p>
            <a:pPr marL="0" lvl="0" indent="0" algn="l" rtl="0">
              <a:spcBef>
                <a:spcPts val="0"/>
              </a:spcBef>
              <a:spcAft>
                <a:spcPts val="0"/>
              </a:spcAft>
              <a:buNone/>
            </a:pPr>
            <a:r>
              <a:rPr lang="nl-NL" sz="900" dirty="0">
                <a:solidFill>
                  <a:srgbClr val="4A86E8"/>
                </a:solidFill>
                <a:latin typeface="Open Sans"/>
                <a:ea typeface="Open Sans"/>
                <a:cs typeface="Open Sans"/>
                <a:sym typeface="Open Sans"/>
              </a:rPr>
              <a:t>Python </a:t>
            </a:r>
            <a:r>
              <a:rPr lang="nl-NL" sz="900" dirty="0" err="1">
                <a:solidFill>
                  <a:srgbClr val="4A86E8"/>
                </a:solidFill>
                <a:latin typeface="Open Sans"/>
                <a:ea typeface="Open Sans"/>
                <a:cs typeface="Open Sans"/>
                <a:sym typeface="Open Sans"/>
              </a:rPr>
              <a:t>knowledge</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about</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GUIs</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and</a:t>
            </a:r>
            <a:r>
              <a:rPr lang="nl-NL" sz="900" dirty="0">
                <a:solidFill>
                  <a:srgbClr val="4A86E8"/>
                </a:solidFill>
                <a:latin typeface="Open Sans"/>
                <a:ea typeface="Open Sans"/>
                <a:cs typeface="Open Sans"/>
                <a:sym typeface="Open Sans"/>
              </a:rPr>
              <a:t> controller</a:t>
            </a:r>
          </a:p>
          <a:p>
            <a:pPr marL="0" lvl="0" indent="0" algn="l" rtl="0">
              <a:spcBef>
                <a:spcPts val="0"/>
              </a:spcBef>
              <a:spcAft>
                <a:spcPts val="0"/>
              </a:spcAft>
              <a:buNone/>
            </a:pPr>
            <a:r>
              <a:rPr lang="nl-NL" sz="900" dirty="0" err="1">
                <a:solidFill>
                  <a:srgbClr val="4A86E8"/>
                </a:solidFill>
                <a:latin typeface="Open Sans"/>
                <a:ea typeface="Open Sans"/>
                <a:cs typeface="Open Sans"/>
                <a:sym typeface="Open Sans"/>
              </a:rPr>
              <a:t>Know</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which</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protocols</a:t>
            </a:r>
            <a:r>
              <a:rPr lang="nl-NL" sz="900" dirty="0">
                <a:solidFill>
                  <a:srgbClr val="4A86E8"/>
                </a:solidFill>
                <a:latin typeface="Open Sans"/>
                <a:ea typeface="Open Sans"/>
                <a:cs typeface="Open Sans"/>
                <a:sym typeface="Open Sans"/>
              </a:rPr>
              <a:t> are </a:t>
            </a:r>
            <a:r>
              <a:rPr lang="nl-NL" sz="900" dirty="0" err="1">
                <a:solidFill>
                  <a:srgbClr val="4A86E8"/>
                </a:solidFill>
                <a:latin typeface="Open Sans"/>
                <a:ea typeface="Open Sans"/>
                <a:cs typeface="Open Sans"/>
                <a:sym typeface="Open Sans"/>
              </a:rPr>
              <a:t>used</a:t>
            </a:r>
            <a:endParaRPr lang="nl-NL" sz="900" dirty="0">
              <a:solidFill>
                <a:srgbClr val="4A86E8"/>
              </a:solidFill>
              <a:latin typeface="Open Sans"/>
              <a:ea typeface="Open Sans"/>
              <a:cs typeface="Open Sans"/>
              <a:sym typeface="Open Sans"/>
            </a:endParaRPr>
          </a:p>
          <a:p>
            <a:pPr marL="0" lvl="0" indent="0" algn="l" rtl="0">
              <a:spcBef>
                <a:spcPts val="0"/>
              </a:spcBef>
              <a:spcAft>
                <a:spcPts val="0"/>
              </a:spcAft>
              <a:buNone/>
            </a:pPr>
            <a:r>
              <a:rPr lang="nl-NL" sz="900" dirty="0">
                <a:solidFill>
                  <a:srgbClr val="4A86E8"/>
                </a:solidFill>
                <a:latin typeface="Open Sans"/>
                <a:ea typeface="Open Sans"/>
                <a:cs typeface="Open Sans"/>
                <a:sym typeface="Open Sans"/>
              </a:rPr>
              <a:t>Packages </a:t>
            </a:r>
            <a:r>
              <a:rPr lang="nl-NL" sz="900" dirty="0" err="1">
                <a:solidFill>
                  <a:srgbClr val="4A86E8"/>
                </a:solidFill>
                <a:latin typeface="Open Sans"/>
                <a:ea typeface="Open Sans"/>
                <a:cs typeface="Open Sans"/>
                <a:sym typeface="Open Sans"/>
              </a:rPr>
              <a:t>for</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those</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protocols</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and</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labphew</a:t>
            </a:r>
            <a:r>
              <a:rPr lang="nl-NL" sz="900" dirty="0">
                <a:solidFill>
                  <a:srgbClr val="4A86E8"/>
                </a:solidFill>
                <a:latin typeface="Open Sans"/>
                <a:ea typeface="Open Sans"/>
                <a:cs typeface="Open Sans"/>
                <a:sym typeface="Open Sans"/>
              </a:rPr>
              <a:t> package</a:t>
            </a:r>
          </a:p>
          <a:p>
            <a:pPr marL="0" lvl="0" indent="0" algn="l" rtl="0">
              <a:spcBef>
                <a:spcPts val="0"/>
              </a:spcBef>
              <a:spcAft>
                <a:spcPts val="0"/>
              </a:spcAft>
              <a:buNone/>
            </a:pPr>
            <a:r>
              <a:rPr lang="nl-NL" sz="900" dirty="0">
                <a:solidFill>
                  <a:srgbClr val="4A86E8"/>
                </a:solidFill>
                <a:latin typeface="Open Sans"/>
                <a:ea typeface="Open Sans"/>
                <a:cs typeface="Open Sans"/>
                <a:sym typeface="Open Sans"/>
              </a:rPr>
              <a:t>Power </a:t>
            </a:r>
            <a:r>
              <a:rPr lang="nl-NL" sz="900" dirty="0" err="1">
                <a:solidFill>
                  <a:srgbClr val="4A86E8"/>
                </a:solidFill>
                <a:latin typeface="Open Sans"/>
                <a:ea typeface="Open Sans"/>
                <a:cs typeface="Open Sans"/>
                <a:sym typeface="Open Sans"/>
              </a:rPr>
              <a:t>supply</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for</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raspberry</a:t>
            </a:r>
            <a:r>
              <a:rPr lang="nl-NL" sz="900" dirty="0">
                <a:solidFill>
                  <a:srgbClr val="4A86E8"/>
                </a:solidFill>
                <a:latin typeface="Open Sans"/>
                <a:ea typeface="Open Sans"/>
                <a:cs typeface="Open Sans"/>
                <a:sym typeface="Open Sans"/>
              </a:rPr>
              <a:t> pi or </a:t>
            </a:r>
            <a:r>
              <a:rPr lang="nl-NL" sz="900" dirty="0" err="1">
                <a:solidFill>
                  <a:srgbClr val="4A86E8"/>
                </a:solidFill>
                <a:latin typeface="Open Sans"/>
                <a:ea typeface="Open Sans"/>
                <a:cs typeface="Open Sans"/>
                <a:sym typeface="Open Sans"/>
              </a:rPr>
              <a:t>to</a:t>
            </a:r>
            <a:r>
              <a:rPr lang="nl-NL" sz="900" dirty="0">
                <a:solidFill>
                  <a:srgbClr val="4A86E8"/>
                </a:solidFill>
                <a:latin typeface="Open Sans"/>
                <a:ea typeface="Open Sans"/>
                <a:cs typeface="Open Sans"/>
                <a:sym typeface="Open Sans"/>
              </a:rPr>
              <a:t> (</a:t>
            </a:r>
            <a:r>
              <a:rPr lang="nl-NL" sz="900" dirty="0" err="1">
                <a:solidFill>
                  <a:srgbClr val="4A86E8"/>
                </a:solidFill>
                <a:latin typeface="Open Sans"/>
                <a:ea typeface="Open Sans"/>
                <a:cs typeface="Open Sans"/>
                <a:sym typeface="Open Sans"/>
              </a:rPr>
              <a:t>slowly</a:t>
            </a:r>
            <a:r>
              <a:rPr lang="nl-NL" sz="900" dirty="0">
                <a:solidFill>
                  <a:srgbClr val="4A86E8"/>
                </a:solidFill>
                <a:latin typeface="Open Sans"/>
                <a:ea typeface="Open Sans"/>
                <a:cs typeface="Open Sans"/>
                <a:sym typeface="Open Sans"/>
              </a:rPr>
              <a:t> charge laptop)</a:t>
            </a:r>
          </a:p>
          <a:p>
            <a:pPr marL="0" lvl="0" indent="0" algn="l" rtl="0">
              <a:spcBef>
                <a:spcPts val="0"/>
              </a:spcBef>
              <a:spcAft>
                <a:spcPts val="0"/>
              </a:spcAft>
              <a:buNone/>
            </a:pPr>
            <a:endParaRPr lang="nl-NL" sz="900" dirty="0">
              <a:solidFill>
                <a:srgbClr val="4A86E8"/>
              </a:solidFill>
              <a:latin typeface="Open Sans"/>
              <a:ea typeface="Open Sans"/>
              <a:cs typeface="Open Sans"/>
              <a:sym typeface="Open Sans"/>
            </a:endParaRPr>
          </a:p>
          <a:p>
            <a:pPr marL="0" lvl="0" indent="0" algn="l" rtl="0">
              <a:spcBef>
                <a:spcPts val="0"/>
              </a:spcBef>
              <a:spcAft>
                <a:spcPts val="0"/>
              </a:spcAft>
              <a:buNone/>
            </a:pPr>
            <a:endParaRPr lang="nl-NL" sz="900" dirty="0">
              <a:solidFill>
                <a:srgbClr val="4A86E8"/>
              </a:solidFill>
              <a:latin typeface="Open Sans"/>
              <a:ea typeface="Open Sans"/>
              <a:cs typeface="Open Sans"/>
              <a:sym typeface="Open Sans"/>
            </a:endParaRPr>
          </a:p>
        </p:txBody>
      </p:sp>
      <p:sp>
        <p:nvSpPr>
          <p:cNvPr id="58" name="Google Shape;58;p13"/>
          <p:cNvSpPr txBox="1"/>
          <p:nvPr/>
        </p:nvSpPr>
        <p:spPr>
          <a:xfrm>
            <a:off x="3677775" y="706025"/>
            <a:ext cx="4056600" cy="11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rgbClr val="4A86E8"/>
                </a:solidFill>
                <a:latin typeface="Open Sans"/>
                <a:ea typeface="Open Sans"/>
                <a:cs typeface="Open Sans"/>
                <a:sym typeface="Open Sans"/>
              </a:rPr>
              <a:t>We will make sure that even people that do not have programming experience or knowledge can still use our device.</a:t>
            </a:r>
          </a:p>
          <a:p>
            <a:pPr marL="0" lvl="0" indent="0" algn="l" rtl="0">
              <a:spcBef>
                <a:spcPts val="0"/>
              </a:spcBef>
              <a:spcAft>
                <a:spcPts val="0"/>
              </a:spcAft>
              <a:buNone/>
            </a:pPr>
            <a:r>
              <a:rPr lang="en-GB" sz="1200" dirty="0">
                <a:solidFill>
                  <a:srgbClr val="4A86E8"/>
                </a:solidFill>
                <a:latin typeface="Open Sans"/>
                <a:ea typeface="Open Sans"/>
                <a:cs typeface="Open Sans"/>
                <a:sym typeface="Open Sans"/>
              </a:rPr>
              <a:t>Our project will also greatly simplify the use of the box.</a:t>
            </a:r>
          </a:p>
          <a:p>
            <a:pPr marL="0" lvl="0" indent="0" algn="l" rtl="0">
              <a:spcBef>
                <a:spcPts val="0"/>
              </a:spcBef>
              <a:spcAft>
                <a:spcPts val="0"/>
              </a:spcAft>
              <a:buNone/>
            </a:pPr>
            <a:r>
              <a:rPr lang="en-GB" sz="1200" dirty="0">
                <a:solidFill>
                  <a:srgbClr val="4A86E8"/>
                </a:solidFill>
                <a:latin typeface="Open Sans"/>
                <a:ea typeface="Open Sans"/>
                <a:cs typeface="Open Sans"/>
                <a:sym typeface="Open Sans"/>
              </a:rPr>
              <a:t>It is also needed to connect the different parts of the box to be able to do a cohesive measurement.</a:t>
            </a:r>
            <a:endParaRPr sz="1200" dirty="0">
              <a:solidFill>
                <a:srgbClr val="4A86E8"/>
              </a:solidFill>
              <a:latin typeface="Open Sans"/>
              <a:ea typeface="Open Sans"/>
              <a:cs typeface="Open Sans"/>
              <a:sym typeface="Open Sans"/>
            </a:endParaRPr>
          </a:p>
        </p:txBody>
      </p:sp>
      <p:sp>
        <p:nvSpPr>
          <p:cNvPr id="59" name="Google Shape;59;p13"/>
          <p:cNvSpPr txBox="1"/>
          <p:nvPr/>
        </p:nvSpPr>
        <p:spPr>
          <a:xfrm>
            <a:off x="3644150" y="2353376"/>
            <a:ext cx="2476500" cy="8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solidFill>
                  <a:srgbClr val="4A86E8"/>
                </a:solidFill>
                <a:latin typeface="Open Sans"/>
                <a:ea typeface="Open Sans"/>
                <a:cs typeface="Open Sans"/>
                <a:sym typeface="Open Sans"/>
              </a:rPr>
              <a:t>Our early adopters will be the people that build the sensors. They will rely on our interface to do measurements. The final users will be the people that make use of the measurement station. They will need it to </a:t>
            </a:r>
            <a:r>
              <a:rPr lang="en-GB" sz="800" dirty="0" err="1">
                <a:solidFill>
                  <a:srgbClr val="4A86E8"/>
                </a:solidFill>
                <a:latin typeface="Open Sans"/>
                <a:ea typeface="Open Sans"/>
                <a:cs typeface="Open Sans"/>
                <a:sym typeface="Open Sans"/>
              </a:rPr>
              <a:t>controll</a:t>
            </a:r>
            <a:r>
              <a:rPr lang="en-GB" sz="800" dirty="0">
                <a:solidFill>
                  <a:srgbClr val="4A86E8"/>
                </a:solidFill>
                <a:latin typeface="Open Sans"/>
                <a:ea typeface="Open Sans"/>
                <a:cs typeface="Open Sans"/>
                <a:sym typeface="Open Sans"/>
              </a:rPr>
              <a:t> the device and make actual use of it.</a:t>
            </a:r>
            <a:endParaRPr sz="800" dirty="0">
              <a:solidFill>
                <a:srgbClr val="4A86E8"/>
              </a:solidFill>
              <a:latin typeface="Open Sans"/>
              <a:ea typeface="Open Sans"/>
              <a:cs typeface="Open Sans"/>
              <a:sym typeface="Open Sans"/>
            </a:endParaRPr>
          </a:p>
        </p:txBody>
      </p:sp>
      <p:sp>
        <p:nvSpPr>
          <p:cNvPr id="60" name="Google Shape;60;p13"/>
          <p:cNvSpPr txBox="1"/>
          <p:nvPr/>
        </p:nvSpPr>
        <p:spPr>
          <a:xfrm>
            <a:off x="6174950" y="2132626"/>
            <a:ext cx="1591200" cy="10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dirty="0">
                <a:solidFill>
                  <a:srgbClr val="4A86E8"/>
                </a:solidFill>
                <a:latin typeface="Open Sans"/>
                <a:ea typeface="Open Sans"/>
                <a:cs typeface="Open Sans"/>
                <a:sym typeface="Open Sans"/>
              </a:rPr>
              <a:t>They have basically no other options apart from writing a program themselves. What we should do is make a program that is good enough that they will not want to write their own.</a:t>
            </a:r>
            <a:endParaRPr sz="900" dirty="0">
              <a:solidFill>
                <a:srgbClr val="4A86E8"/>
              </a:solidFill>
              <a:latin typeface="Open Sans"/>
              <a:ea typeface="Open Sans"/>
              <a:cs typeface="Open Sans"/>
              <a:sym typeface="Open Sans"/>
            </a:endParaRPr>
          </a:p>
        </p:txBody>
      </p:sp>
      <p:sp>
        <p:nvSpPr>
          <p:cNvPr id="61" name="Google Shape;61;p13"/>
          <p:cNvSpPr txBox="1"/>
          <p:nvPr/>
        </p:nvSpPr>
        <p:spPr>
          <a:xfrm>
            <a:off x="3720350" y="3671775"/>
            <a:ext cx="2476500" cy="9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dirty="0">
                <a:solidFill>
                  <a:srgbClr val="4A86E8"/>
                </a:solidFill>
                <a:latin typeface="Open Sans"/>
                <a:ea typeface="Open Sans"/>
                <a:cs typeface="Open Sans"/>
                <a:sym typeface="Open Sans"/>
              </a:rPr>
              <a:t>The contributors will be people on the internet that made open source packages.</a:t>
            </a:r>
          </a:p>
          <a:p>
            <a:pPr marL="0" lvl="0" indent="0" algn="l" rtl="0">
              <a:spcBef>
                <a:spcPts val="0"/>
              </a:spcBef>
              <a:spcAft>
                <a:spcPts val="0"/>
              </a:spcAft>
              <a:buNone/>
            </a:pPr>
            <a:r>
              <a:rPr lang="en-GB" sz="900" dirty="0">
                <a:solidFill>
                  <a:srgbClr val="4A86E8"/>
                </a:solidFill>
                <a:latin typeface="Open Sans"/>
                <a:ea typeface="Open Sans"/>
                <a:cs typeface="Open Sans"/>
                <a:sym typeface="Open Sans"/>
              </a:rPr>
              <a:t>Ideally, a contributor has extensive programming knowledge and has worked with interfacing before.</a:t>
            </a:r>
          </a:p>
          <a:p>
            <a:pPr marL="0" lvl="0" indent="0" algn="l" rtl="0">
              <a:spcBef>
                <a:spcPts val="0"/>
              </a:spcBef>
              <a:spcAft>
                <a:spcPts val="0"/>
              </a:spcAft>
              <a:buNone/>
            </a:pPr>
            <a:r>
              <a:rPr lang="en-GB" sz="900" dirty="0">
                <a:solidFill>
                  <a:srgbClr val="4A86E8"/>
                </a:solidFill>
                <a:latin typeface="Open Sans"/>
                <a:ea typeface="Open Sans"/>
                <a:cs typeface="Open Sans"/>
                <a:sym typeface="Open Sans"/>
              </a:rPr>
              <a:t>The other contributors will be the people that provided the data and hardware.</a:t>
            </a:r>
            <a:endParaRPr sz="900" dirty="0">
              <a:solidFill>
                <a:srgbClr val="4A86E8"/>
              </a:solidFill>
              <a:latin typeface="Open Sans"/>
              <a:ea typeface="Open Sans"/>
              <a:cs typeface="Open Sans"/>
              <a:sym typeface="Open Sans"/>
            </a:endParaRPr>
          </a:p>
        </p:txBody>
      </p:sp>
      <p:sp>
        <p:nvSpPr>
          <p:cNvPr id="62" name="Google Shape;62;p13"/>
          <p:cNvSpPr txBox="1"/>
          <p:nvPr/>
        </p:nvSpPr>
        <p:spPr>
          <a:xfrm>
            <a:off x="6120650" y="3671775"/>
            <a:ext cx="1613700" cy="8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solidFill>
                  <a:srgbClr val="4A86E8"/>
                </a:solidFill>
                <a:latin typeface="Open Sans"/>
                <a:ea typeface="Open Sans"/>
                <a:cs typeface="Open Sans"/>
                <a:sym typeface="Open Sans"/>
              </a:rPr>
              <a:t>Once people want to introduce new sensors, our program should be good enough to build upon. This way they will not have write their whole thing from scratch but can use/edit/incorporate our program.</a:t>
            </a:r>
            <a:endParaRPr sz="800" dirty="0">
              <a:solidFill>
                <a:srgbClr val="4A86E8"/>
              </a:solidFill>
              <a:latin typeface="Open Sans"/>
              <a:ea typeface="Open Sans"/>
              <a:cs typeface="Open Sans"/>
              <a:sym typeface="Open Sans"/>
            </a:endParaRPr>
          </a:p>
        </p:txBody>
      </p:sp>
      <p:sp>
        <p:nvSpPr>
          <p:cNvPr id="64" name="Google Shape;64;p13"/>
          <p:cNvSpPr txBox="1"/>
          <p:nvPr/>
        </p:nvSpPr>
        <p:spPr>
          <a:xfrm>
            <a:off x="7832925" y="3955675"/>
            <a:ext cx="1154100" cy="7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300"/>
              <a:t>See next slide for instructions!</a:t>
            </a:r>
            <a:endParaRPr sz="1300"/>
          </a:p>
        </p:txBody>
      </p:sp>
      <p:sp>
        <p:nvSpPr>
          <p:cNvPr id="2" name="TextBox 1">
            <a:extLst>
              <a:ext uri="{FF2B5EF4-FFF2-40B4-BE49-F238E27FC236}">
                <a16:creationId xmlns:a16="http://schemas.microsoft.com/office/drawing/2014/main" id="{2B66039A-9457-43AE-9248-F2856EAB37B4}"/>
              </a:ext>
            </a:extLst>
          </p:cNvPr>
          <p:cNvSpPr txBox="1"/>
          <p:nvPr/>
        </p:nvSpPr>
        <p:spPr>
          <a:xfrm>
            <a:off x="4894289" y="44970"/>
            <a:ext cx="2840086" cy="307777"/>
          </a:xfrm>
          <a:prstGeom prst="rect">
            <a:avLst/>
          </a:prstGeom>
          <a:noFill/>
        </p:spPr>
        <p:txBody>
          <a:bodyPr wrap="square" rtlCol="0">
            <a:spAutoFit/>
          </a:bodyPr>
          <a:lstStyle/>
          <a:p>
            <a:r>
              <a:rPr lang="nl-NL" dirty="0"/>
              <a:t>Software </a:t>
            </a:r>
            <a:r>
              <a:rPr lang="nl-NL" dirty="0" err="1"/>
              <a:t>by</a:t>
            </a:r>
            <a:r>
              <a:rPr lang="nl-NL" dirty="0"/>
              <a:t> Nikita, </a:t>
            </a:r>
            <a:r>
              <a:rPr lang="nl-NL" dirty="0" err="1"/>
              <a:t>Jonno</a:t>
            </a:r>
            <a:r>
              <a:rPr lang="nl-NL" dirty="0"/>
              <a:t>, Ravi</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405</Words>
  <Application>Microsoft Office PowerPoint</Application>
  <PresentationFormat>On-screen Show (16:9)</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Open Sans</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Berg, R. de (Ravi)</cp:lastModifiedBy>
  <cp:revision>11</cp:revision>
  <dcterms:modified xsi:type="dcterms:W3CDTF">2020-09-17T14:32:04Z</dcterms:modified>
</cp:coreProperties>
</file>