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Roboto" panose="020B0604020202020204" charset="0"/>
      <p:regular r:id="rId18"/>
      <p:bold r:id="rId19"/>
      <p:italic r:id="rId20"/>
      <p:boldItalic r:id="rId21"/>
    </p:embeddedFont>
    <p:embeddedFont>
      <p:font typeface="Roboto Mon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2AB7A5-6404-422B-9519-B32412841BF4}">
  <a:tblStyle styleId="{F12AB7A5-6404-422B-9519-B32412841B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2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e5b24788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e5b24788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dd7e4f91f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dd7e4f91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dd7e4f91f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dd7e4f91f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dd7e4f91f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dd7e4f91f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e5b24788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e5b24788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e6a640b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e6a640b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73a04f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e5b24788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e5b24788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e5e765efa_1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e5e765efa_1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ddf96313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ddf9631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e5e765efa_1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e5e765efa_1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e5b24788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e5b24788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ddf9631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ddf963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53945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 &amp; Context</a:t>
            </a:r>
            <a:endParaRPr/>
          </a:p>
        </p:txBody>
      </p:sp>
      <p:sp>
        <p:nvSpPr>
          <p:cNvPr id="75" name="Google Shape;75;p14"/>
          <p:cNvSpPr txBox="1">
            <a:spLocks noGrp="1"/>
          </p:cNvSpPr>
          <p:nvPr>
            <p:ph type="body" idx="1"/>
          </p:nvPr>
        </p:nvSpPr>
        <p:spPr>
          <a:xfrm>
            <a:off x="0" y="1650175"/>
            <a:ext cx="9144000" cy="3493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Background:</a:t>
            </a:r>
            <a:r>
              <a:rPr lang="en" sz="1000"/>
              <a:t> </a:t>
            </a:r>
            <a:endParaRPr sz="1000"/>
          </a:p>
          <a:p>
            <a:pPr marL="0" lvl="0" indent="0" algn="l" rtl="0">
              <a:spcBef>
                <a:spcPts val="0"/>
              </a:spcBef>
              <a:spcAft>
                <a:spcPts val="0"/>
              </a:spcAft>
              <a:buNone/>
            </a:pPr>
            <a:r>
              <a:rPr lang="en" sz="1000"/>
              <a:t>The scientific community has estimated that there are around 5.1 million species of fungi in the world. In North America alone, we have 10,000 species of identified fleshy fungi (mushrooms), estimated at 20% - 30% of known species in our continent. While 29% of the known species are edible, 71% of these known species are inedible. Furthermore, 20% of these inedible mushrooms can make you sick, while 1% are fatal. Mushroom misidentification is a major problem in some part of the world that include fungi as a regular dietary item. Just this year in Iran, more than 800 people got sick from accidentally ingesting the Death Cap mushroom (</a:t>
            </a:r>
            <a:r>
              <a:rPr lang="en" sz="1000" i="1"/>
              <a:t>Amanita Phalloides</a:t>
            </a:r>
            <a:r>
              <a:rPr lang="en" sz="1000"/>
              <a:t>). The Death Cap is often misidentified by local street vendors who rely on folk wisdom to identify edible mushrooms.</a:t>
            </a:r>
            <a:endParaRPr sz="1000"/>
          </a:p>
          <a:p>
            <a:pPr marL="0" lvl="0" indent="0" algn="l" rtl="0">
              <a:lnSpc>
                <a:spcPct val="100000"/>
              </a:lnSpc>
              <a:spcBef>
                <a:spcPts val="1600"/>
              </a:spcBef>
              <a:spcAft>
                <a:spcPts val="0"/>
              </a:spcAft>
              <a:buNone/>
            </a:pPr>
            <a:r>
              <a:rPr lang="en"/>
              <a:t>Strategy: </a:t>
            </a:r>
            <a:endParaRPr/>
          </a:p>
          <a:p>
            <a:pPr marL="0" lvl="0" indent="0" algn="l" rtl="0">
              <a:spcBef>
                <a:spcPts val="0"/>
              </a:spcBef>
              <a:spcAft>
                <a:spcPts val="0"/>
              </a:spcAft>
              <a:buNone/>
            </a:pPr>
            <a:r>
              <a:rPr lang="en" sz="1100"/>
              <a:t>With 11 confirmed fatalities from the Iran mushroom poisoning tragedy and no effective treatment for this kind of poisoning, the United Nations would like to deploy a model to help locals differentiate between edible and poisonous mushrooms. The model must use qualitative characteristics as this information can be identified by locals with standard human faculties and will allow for a broader application.</a:t>
            </a:r>
            <a:endParaRPr sz="1100"/>
          </a:p>
          <a:p>
            <a:pPr marL="0" lvl="0" indent="0" algn="l" rtl="0">
              <a:lnSpc>
                <a:spcPct val="100000"/>
              </a:lnSpc>
              <a:spcBef>
                <a:spcPts val="1600"/>
              </a:spcBef>
              <a:spcAft>
                <a:spcPts val="0"/>
              </a:spcAft>
              <a:buNone/>
            </a:pPr>
            <a:r>
              <a:rPr lang="en"/>
              <a:t>Our Task:</a:t>
            </a:r>
            <a:endParaRPr/>
          </a:p>
          <a:p>
            <a:pPr marL="0" lvl="0" indent="0" algn="l" rtl="0">
              <a:spcBef>
                <a:spcPts val="0"/>
              </a:spcBef>
              <a:spcAft>
                <a:spcPts val="1600"/>
              </a:spcAft>
              <a:buNone/>
            </a:pPr>
            <a:r>
              <a:rPr lang="en" sz="1100"/>
              <a:t>The client (United Nations) is looking for our expertise to develop a model to help locals identify potentially poisonous mushrooms using qualitative characteristics.</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Development</a:t>
            </a:r>
            <a:endParaRPr/>
          </a:p>
        </p:txBody>
      </p:sp>
      <p:sp>
        <p:nvSpPr>
          <p:cNvPr id="142" name="Google Shape;142;p23"/>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i="1"/>
              <a:t>Code for Modeling</a:t>
            </a:r>
            <a:r>
              <a:rPr lang="en" sz="1000" i="1"/>
              <a:t>:</a:t>
            </a:r>
            <a:endParaRPr sz="1000" i="1"/>
          </a:p>
          <a:p>
            <a:pPr marL="0" lvl="0" indent="0" algn="l" rtl="0">
              <a:lnSpc>
                <a:spcPct val="100000"/>
              </a:lnSpc>
              <a:spcBef>
                <a:spcPts val="1600"/>
              </a:spcBef>
              <a:spcAft>
                <a:spcPts val="0"/>
              </a:spcAft>
              <a:buNone/>
            </a:pPr>
            <a:r>
              <a:rPr lang="en" sz="1000" i="1"/>
              <a:t>set.seed(</a:t>
            </a:r>
            <a:r>
              <a:rPr lang="en" sz="1000" i="1">
                <a:solidFill>
                  <a:schemeClr val="dk1"/>
                </a:solidFill>
              </a:rPr>
              <a:t>8124</a:t>
            </a:r>
            <a:r>
              <a:rPr lang="en" sz="1000" i="1"/>
              <a:t>)</a:t>
            </a:r>
            <a:endParaRPr sz="1000" i="1"/>
          </a:p>
          <a:p>
            <a:pPr marL="0" lvl="0" indent="0" algn="l" rtl="0">
              <a:lnSpc>
                <a:spcPct val="100000"/>
              </a:lnSpc>
              <a:spcBef>
                <a:spcPts val="1600"/>
              </a:spcBef>
              <a:spcAft>
                <a:spcPts val="0"/>
              </a:spcAft>
              <a:buNone/>
            </a:pPr>
            <a:r>
              <a:rPr lang="en" sz="1000" i="1"/>
              <a:t>training = createDataPartition(mush_other$poisonous., p=</a:t>
            </a:r>
            <a:r>
              <a:rPr lang="en" sz="1000" i="1">
                <a:solidFill>
                  <a:schemeClr val="dk1"/>
                </a:solidFill>
              </a:rPr>
              <a:t>0.6</a:t>
            </a:r>
            <a:r>
              <a:rPr lang="en" sz="1000" i="1"/>
              <a:t>,list = </a:t>
            </a:r>
            <a:r>
              <a:rPr lang="en" sz="1000" i="1">
                <a:solidFill>
                  <a:schemeClr val="dk1"/>
                </a:solidFill>
              </a:rPr>
              <a:t>FALSE</a:t>
            </a:r>
            <a:r>
              <a:rPr lang="en" sz="1000" i="1"/>
              <a:t>)</a:t>
            </a:r>
            <a:endParaRPr sz="1000" i="1"/>
          </a:p>
          <a:p>
            <a:pPr marL="0" lvl="0" indent="0" algn="l" rtl="0">
              <a:lnSpc>
                <a:spcPct val="100000"/>
              </a:lnSpc>
              <a:spcBef>
                <a:spcPts val="1600"/>
              </a:spcBef>
              <a:spcAft>
                <a:spcPts val="0"/>
              </a:spcAft>
              <a:buNone/>
            </a:pPr>
            <a:r>
              <a:rPr lang="en" sz="1000" i="1"/>
              <a:t>train_cleaned = mush_other[training,]</a:t>
            </a:r>
            <a:endParaRPr sz="1000" i="1"/>
          </a:p>
          <a:p>
            <a:pPr marL="0" lvl="0" indent="0" algn="l" rtl="0">
              <a:lnSpc>
                <a:spcPct val="100000"/>
              </a:lnSpc>
              <a:spcBef>
                <a:spcPts val="1600"/>
              </a:spcBef>
              <a:spcAft>
                <a:spcPts val="0"/>
              </a:spcAft>
              <a:buNone/>
            </a:pPr>
            <a:r>
              <a:rPr lang="en" sz="1000" i="1"/>
              <a:t>test_cleaned = mush_other[-training,]</a:t>
            </a:r>
            <a:endParaRPr sz="1000" i="1"/>
          </a:p>
          <a:p>
            <a:pPr marL="0" lvl="0" indent="0" algn="l" rtl="0">
              <a:lnSpc>
                <a:spcPct val="100000"/>
              </a:lnSpc>
              <a:spcBef>
                <a:spcPts val="1600"/>
              </a:spcBef>
              <a:spcAft>
                <a:spcPts val="0"/>
              </a:spcAft>
              <a:buNone/>
            </a:pPr>
            <a:r>
              <a:rPr lang="en" sz="1000" i="1"/>
              <a:t>test_poisonous = test_cleaned$poisonous.</a:t>
            </a:r>
            <a:endParaRPr sz="1000" i="1">
              <a:solidFill>
                <a:srgbClr val="38761D"/>
              </a:solidFill>
            </a:endParaRPr>
          </a:p>
          <a:p>
            <a:pPr marL="0" lvl="0" indent="0" algn="l" rtl="0">
              <a:lnSpc>
                <a:spcPct val="100000"/>
              </a:lnSpc>
              <a:spcBef>
                <a:spcPts val="1600"/>
              </a:spcBef>
              <a:spcAft>
                <a:spcPts val="0"/>
              </a:spcAft>
              <a:buNone/>
            </a:pPr>
            <a:r>
              <a:rPr lang="en" sz="1000" i="1"/>
              <a:t>test_cleaned$poisonous.=</a:t>
            </a:r>
            <a:r>
              <a:rPr lang="en" sz="1000" i="1">
                <a:solidFill>
                  <a:schemeClr val="dk1"/>
                </a:solidFill>
              </a:rPr>
              <a:t>NULL</a:t>
            </a:r>
            <a:r>
              <a:rPr lang="en" sz="1000" i="1"/>
              <a:t> </a:t>
            </a:r>
            <a:endParaRPr sz="1000" i="1">
              <a:solidFill>
                <a:srgbClr val="38761D"/>
              </a:solidFill>
            </a:endParaRPr>
          </a:p>
          <a:p>
            <a:pPr marL="0" lvl="0" indent="0" algn="l" rtl="0">
              <a:spcBef>
                <a:spcPts val="1600"/>
              </a:spcBef>
              <a:spcAft>
                <a:spcPts val="1600"/>
              </a:spcAft>
              <a:buNone/>
            </a:pPr>
            <a:endParaRPr/>
          </a:p>
        </p:txBody>
      </p:sp>
      <p:sp>
        <p:nvSpPr>
          <p:cNvPr id="143" name="Google Shape;143;p23"/>
          <p:cNvSpPr txBox="1">
            <a:spLocks noGrp="1"/>
          </p:cNvSpPr>
          <p:nvPr>
            <p:ph type="body" idx="1"/>
          </p:nvPr>
        </p:nvSpPr>
        <p:spPr>
          <a:xfrm>
            <a:off x="4768150" y="18591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Cleaned data set(No missing value) is separated to 60% training data and 40% test data.  </a:t>
            </a:r>
            <a:endParaRPr/>
          </a:p>
          <a:p>
            <a:pPr marL="0" lvl="0" indent="0" algn="l" rtl="0">
              <a:lnSpc>
                <a:spcPct val="100000"/>
              </a:lnSpc>
              <a:spcBef>
                <a:spcPts val="1600"/>
              </a:spcBef>
              <a:spcAft>
                <a:spcPts val="0"/>
              </a:spcAft>
              <a:buNone/>
            </a:pPr>
            <a:r>
              <a:rPr lang="en"/>
              <a:t>Column </a:t>
            </a:r>
            <a:r>
              <a:rPr lang="en" i="1">
                <a:solidFill>
                  <a:srgbClr val="A61C00"/>
                </a:solidFill>
              </a:rPr>
              <a:t>poisonous </a:t>
            </a:r>
            <a:r>
              <a:rPr lang="en"/>
              <a:t>is removed from TEST data for prediction.</a:t>
            </a:r>
            <a:endParaRPr/>
          </a:p>
          <a:p>
            <a:pPr marL="0" lvl="0" indent="0" algn="l" rtl="0">
              <a:lnSpc>
                <a:spcPct val="100000"/>
              </a:lnSpc>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Development</a:t>
            </a:r>
            <a:endParaRPr/>
          </a:p>
        </p:txBody>
      </p:sp>
      <p:sp>
        <p:nvSpPr>
          <p:cNvPr id="149" name="Google Shape;149;p24"/>
          <p:cNvSpPr txBox="1">
            <a:spLocks noGrp="1"/>
          </p:cNvSpPr>
          <p:nvPr>
            <p:ph type="body" idx="1"/>
          </p:nvPr>
        </p:nvSpPr>
        <p:spPr>
          <a:xfrm>
            <a:off x="471900" y="1919075"/>
            <a:ext cx="3999900" cy="27102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a:t>Decision Tree Model:</a:t>
            </a:r>
            <a:endParaRPr/>
          </a:p>
          <a:p>
            <a:pPr marL="0" lvl="0" indent="0" algn="l" rtl="0">
              <a:spcBef>
                <a:spcPts val="1600"/>
              </a:spcBef>
              <a:spcAft>
                <a:spcPts val="0"/>
              </a:spcAft>
              <a:buNone/>
            </a:pPr>
            <a:endParaRPr/>
          </a:p>
          <a:p>
            <a:pPr marL="0" lvl="0" indent="0" algn="l" rtl="0">
              <a:spcBef>
                <a:spcPts val="1600"/>
              </a:spcBef>
              <a:spcAft>
                <a:spcPts val="0"/>
              </a:spcAft>
              <a:buNone/>
            </a:pPr>
            <a:r>
              <a:rPr lang="en" sz="1000"/>
              <a:t>DT &lt;- rpart(poisonous. ~., train_cleaned, method = "class", cp=0)</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summary(DT)</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printcp(DT)</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rpart.plot(DT, type=1, extra = 102)</a:t>
            </a:r>
            <a:endParaRPr sz="1000"/>
          </a:p>
          <a:p>
            <a:pPr marL="0" lvl="0" indent="0" algn="l" rtl="0">
              <a:spcBef>
                <a:spcPts val="0"/>
              </a:spcBef>
              <a:spcAft>
                <a:spcPts val="1600"/>
              </a:spcAft>
              <a:buNone/>
            </a:pPr>
            <a:endParaRPr sz="1000"/>
          </a:p>
        </p:txBody>
      </p:sp>
      <p:sp>
        <p:nvSpPr>
          <p:cNvPr id="150" name="Google Shape;150;p24"/>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1" name="Google Shape;151;p24"/>
          <p:cNvPicPr preferRelativeResize="0"/>
          <p:nvPr/>
        </p:nvPicPr>
        <p:blipFill>
          <a:blip r:embed="rId3">
            <a:alphaModFix/>
          </a:blip>
          <a:stretch>
            <a:fillRect/>
          </a:stretch>
        </p:blipFill>
        <p:spPr>
          <a:xfrm>
            <a:off x="4511900" y="1744425"/>
            <a:ext cx="4589851" cy="331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 Development</a:t>
            </a:r>
            <a:endParaRPr/>
          </a:p>
        </p:txBody>
      </p:sp>
      <p:sp>
        <p:nvSpPr>
          <p:cNvPr id="157" name="Google Shape;157;p25"/>
          <p:cNvSpPr txBox="1">
            <a:spLocks noGrp="1"/>
          </p:cNvSpPr>
          <p:nvPr>
            <p:ph type="body" idx="1"/>
          </p:nvPr>
        </p:nvSpPr>
        <p:spPr>
          <a:xfrm>
            <a:off x="437650" y="1739350"/>
            <a:ext cx="5518800" cy="31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 Fold Cross Validation:</a:t>
            </a:r>
            <a:endParaRPr/>
          </a:p>
          <a:p>
            <a:pPr marL="0" lvl="0" indent="0" algn="l" rtl="0">
              <a:spcBef>
                <a:spcPts val="1600"/>
              </a:spcBef>
              <a:spcAft>
                <a:spcPts val="0"/>
              </a:spcAft>
              <a:buNone/>
            </a:pPr>
            <a:r>
              <a:rPr lang="en" sz="800" i="1"/>
              <a:t>CART </a:t>
            </a:r>
            <a:endParaRPr sz="800" i="1"/>
          </a:p>
          <a:p>
            <a:pPr marL="0" lvl="0" indent="1409700" algn="l" rtl="0">
              <a:spcBef>
                <a:spcPts val="0"/>
              </a:spcBef>
              <a:spcAft>
                <a:spcPts val="0"/>
              </a:spcAft>
              <a:buNone/>
            </a:pPr>
            <a:endParaRPr sz="800" i="1"/>
          </a:p>
          <a:p>
            <a:pPr marL="0" lvl="0" indent="0" algn="l" rtl="0">
              <a:spcBef>
                <a:spcPts val="0"/>
              </a:spcBef>
              <a:spcAft>
                <a:spcPts val="0"/>
              </a:spcAft>
              <a:buNone/>
            </a:pPr>
            <a:r>
              <a:rPr lang="en" sz="800" i="1"/>
              <a:t>4875 samples</a:t>
            </a:r>
            <a:endParaRPr sz="800" i="1"/>
          </a:p>
          <a:p>
            <a:pPr marL="0" lvl="0" indent="0" algn="l" rtl="0">
              <a:spcBef>
                <a:spcPts val="0"/>
              </a:spcBef>
              <a:spcAft>
                <a:spcPts val="0"/>
              </a:spcAft>
              <a:buNone/>
            </a:pPr>
            <a:r>
              <a:rPr lang="en" sz="800" i="1"/>
              <a:t>15 predictor</a:t>
            </a:r>
            <a:endParaRPr sz="800" i="1"/>
          </a:p>
          <a:p>
            <a:pPr marL="0" lvl="0" indent="0" algn="l" rtl="0">
              <a:spcBef>
                <a:spcPts val="0"/>
              </a:spcBef>
              <a:spcAft>
                <a:spcPts val="0"/>
              </a:spcAft>
              <a:buNone/>
            </a:pPr>
            <a:r>
              <a:rPr lang="en" sz="800" i="1"/>
              <a:t> 2 classes: 'e', 'p' </a:t>
            </a:r>
            <a:endParaRPr sz="800" i="1"/>
          </a:p>
          <a:p>
            <a:pPr marL="0" lvl="0" indent="1409700" algn="l" rtl="0">
              <a:spcBef>
                <a:spcPts val="0"/>
              </a:spcBef>
              <a:spcAft>
                <a:spcPts val="0"/>
              </a:spcAft>
              <a:buNone/>
            </a:pPr>
            <a:endParaRPr sz="800" i="1"/>
          </a:p>
          <a:p>
            <a:pPr marL="0" lvl="0" indent="0" algn="l" rtl="0">
              <a:spcBef>
                <a:spcPts val="0"/>
              </a:spcBef>
              <a:spcAft>
                <a:spcPts val="0"/>
              </a:spcAft>
              <a:buNone/>
            </a:pPr>
            <a:r>
              <a:rPr lang="en" sz="800" i="1"/>
              <a:t>No pre-processing</a:t>
            </a:r>
            <a:endParaRPr sz="800" i="1"/>
          </a:p>
          <a:p>
            <a:pPr marL="0" lvl="0" indent="0" algn="l" rtl="0">
              <a:spcBef>
                <a:spcPts val="0"/>
              </a:spcBef>
              <a:spcAft>
                <a:spcPts val="0"/>
              </a:spcAft>
              <a:buNone/>
            </a:pPr>
            <a:r>
              <a:rPr lang="en" sz="800" i="1"/>
              <a:t>resampling: Cross-Validated (10 fold) </a:t>
            </a:r>
            <a:endParaRPr sz="800" i="1"/>
          </a:p>
          <a:p>
            <a:pPr marL="0" lvl="0" indent="1409700" algn="l" rtl="0">
              <a:spcBef>
                <a:spcPts val="0"/>
              </a:spcBef>
              <a:spcAft>
                <a:spcPts val="0"/>
              </a:spcAft>
              <a:buNone/>
            </a:pPr>
            <a:endParaRPr sz="800" i="1"/>
          </a:p>
          <a:p>
            <a:pPr marL="0" lvl="0" indent="0" algn="l" rtl="0">
              <a:spcBef>
                <a:spcPts val="0"/>
              </a:spcBef>
              <a:spcAft>
                <a:spcPts val="0"/>
              </a:spcAft>
              <a:buNone/>
            </a:pPr>
            <a:r>
              <a:rPr lang="en" sz="800" i="1"/>
              <a:t>Summary of sample sizes: 4387, 4388, 4387, 4388, 4388, 4387, ... </a:t>
            </a:r>
            <a:endParaRPr sz="800" i="1"/>
          </a:p>
          <a:p>
            <a:pPr marL="0" lvl="0" indent="0" algn="l" rtl="0">
              <a:spcBef>
                <a:spcPts val="0"/>
              </a:spcBef>
              <a:spcAft>
                <a:spcPts val="0"/>
              </a:spcAft>
              <a:buNone/>
            </a:pPr>
            <a:endParaRPr sz="800" i="1"/>
          </a:p>
          <a:p>
            <a:pPr marL="0" lvl="0" indent="0" algn="l" rtl="0">
              <a:spcBef>
                <a:spcPts val="0"/>
              </a:spcBef>
              <a:spcAft>
                <a:spcPts val="0"/>
              </a:spcAft>
              <a:buNone/>
            </a:pPr>
            <a:r>
              <a:rPr lang="en" sz="800" i="1"/>
              <a:t>Resampling results:</a:t>
            </a:r>
            <a:endParaRPr sz="800" i="1"/>
          </a:p>
          <a:p>
            <a:pPr marL="0" lvl="0" indent="457200" algn="l" rtl="0">
              <a:spcBef>
                <a:spcPts val="0"/>
              </a:spcBef>
              <a:spcAft>
                <a:spcPts val="0"/>
              </a:spcAft>
              <a:buNone/>
            </a:pPr>
            <a:r>
              <a:rPr lang="en" sz="800" i="1"/>
              <a:t> Accuracy   Kappa    </a:t>
            </a:r>
            <a:endParaRPr sz="800" i="1"/>
          </a:p>
          <a:p>
            <a:pPr marL="0" lvl="0" indent="457200" algn="l" rtl="0">
              <a:spcBef>
                <a:spcPts val="0"/>
              </a:spcBef>
              <a:spcAft>
                <a:spcPts val="0"/>
              </a:spcAft>
              <a:buNone/>
            </a:pPr>
            <a:r>
              <a:rPr lang="en" sz="800" i="1"/>
              <a:t>0.9991795  0.9983566</a:t>
            </a:r>
            <a:endParaRPr sz="800" i="1"/>
          </a:p>
          <a:p>
            <a:pPr marL="0" lvl="0" indent="1409700" algn="l" rtl="0">
              <a:spcBef>
                <a:spcPts val="0"/>
              </a:spcBef>
              <a:spcAft>
                <a:spcPts val="0"/>
              </a:spcAft>
              <a:buNone/>
            </a:pPr>
            <a:endParaRPr sz="800" i="1"/>
          </a:p>
          <a:p>
            <a:pPr marL="0" lvl="0" indent="0" algn="l" rtl="0">
              <a:spcBef>
                <a:spcPts val="0"/>
              </a:spcBef>
              <a:spcAft>
                <a:spcPts val="0"/>
              </a:spcAft>
              <a:buNone/>
            </a:pPr>
            <a:r>
              <a:rPr lang="en" sz="800" i="1"/>
              <a:t>Tuning parameter 'cp' was held constant at a value of 0</a:t>
            </a:r>
            <a:endParaRPr sz="800" i="1"/>
          </a:p>
          <a:p>
            <a:pPr marL="0" lvl="0" indent="0" algn="l" rtl="0">
              <a:spcBef>
                <a:spcPts val="0"/>
              </a:spcBef>
              <a:spcAft>
                <a:spcPts val="1600"/>
              </a:spcAft>
              <a:buNone/>
            </a:pPr>
            <a:endParaRPr sz="800" i="1"/>
          </a:p>
        </p:txBody>
      </p:sp>
      <p:sp>
        <p:nvSpPr>
          <p:cNvPr id="158" name="Google Shape;158;p25"/>
          <p:cNvSpPr txBox="1">
            <a:spLocks noGrp="1"/>
          </p:cNvSpPr>
          <p:nvPr>
            <p:ph type="body" idx="2"/>
          </p:nvPr>
        </p:nvSpPr>
        <p:spPr>
          <a:xfrm>
            <a:off x="46343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44444"/>
                </a:solidFill>
                <a:highlight>
                  <a:srgbClr val="FFFFFF"/>
                </a:highlight>
              </a:rPr>
              <a:t>The original sample is randomly partitioned into k equal size subsamples.</a:t>
            </a:r>
            <a:endParaRPr sz="1100">
              <a:solidFill>
                <a:srgbClr val="444444"/>
              </a:solidFill>
              <a:highlight>
                <a:srgbClr val="FFFFFF"/>
              </a:highlight>
            </a:endParaRPr>
          </a:p>
          <a:p>
            <a:pPr marL="0" lvl="0" indent="0" algn="l" rtl="0">
              <a:spcBef>
                <a:spcPts val="1600"/>
              </a:spcBef>
              <a:spcAft>
                <a:spcPts val="0"/>
              </a:spcAft>
              <a:buNone/>
            </a:pPr>
            <a:r>
              <a:rPr lang="en" sz="1100">
                <a:solidFill>
                  <a:srgbClr val="444444"/>
                </a:solidFill>
                <a:highlight>
                  <a:srgbClr val="FFFFFF"/>
                </a:highlight>
              </a:rPr>
              <a:t>The cross-validation process is then repeated 10 times, with each of the k subsamples used exactly once as the validation data. </a:t>
            </a:r>
            <a:endParaRPr sz="1100">
              <a:solidFill>
                <a:srgbClr val="444444"/>
              </a:solidFill>
              <a:highlight>
                <a:srgbClr val="FFFFFF"/>
              </a:highlight>
            </a:endParaRPr>
          </a:p>
          <a:p>
            <a:pPr marL="0" lvl="0" indent="0" algn="l" rtl="0">
              <a:spcBef>
                <a:spcPts val="1600"/>
              </a:spcBef>
              <a:spcAft>
                <a:spcPts val="0"/>
              </a:spcAft>
              <a:buNone/>
            </a:pPr>
            <a:r>
              <a:rPr lang="en" sz="1100">
                <a:solidFill>
                  <a:srgbClr val="000000"/>
                </a:solidFill>
              </a:rPr>
              <a:t>Accuracy: 0.9991795</a:t>
            </a:r>
            <a:endParaRPr sz="1100">
              <a:solidFill>
                <a:srgbClr val="000000"/>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90775" y="7225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Outcome </a:t>
            </a:r>
            <a:endParaRPr/>
          </a:p>
        </p:txBody>
      </p:sp>
      <p:sp>
        <p:nvSpPr>
          <p:cNvPr id="164" name="Google Shape;164;p26"/>
          <p:cNvSpPr txBox="1">
            <a:spLocks noGrp="1"/>
          </p:cNvSpPr>
          <p:nvPr>
            <p:ph type="body" idx="2"/>
          </p:nvPr>
        </p:nvSpPr>
        <p:spPr>
          <a:xfrm>
            <a:off x="144950" y="1794063"/>
            <a:ext cx="4282500" cy="314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b="1"/>
              <a:t>Poisonous Confusion Matrix</a:t>
            </a:r>
            <a:endParaRPr sz="2400" b="1"/>
          </a:p>
        </p:txBody>
      </p:sp>
      <p:graphicFrame>
        <p:nvGraphicFramePr>
          <p:cNvPr id="165" name="Google Shape;165;p26"/>
          <p:cNvGraphicFramePr/>
          <p:nvPr/>
        </p:nvGraphicFramePr>
        <p:xfrm>
          <a:off x="4126500" y="2477350"/>
          <a:ext cx="4890700" cy="2678255"/>
        </p:xfrm>
        <a:graphic>
          <a:graphicData uri="http://schemas.openxmlformats.org/drawingml/2006/table">
            <a:tbl>
              <a:tblPr>
                <a:noFill/>
                <a:tableStyleId>{F12AB7A5-6404-422B-9519-B32412841BF4}</a:tableStyleId>
              </a:tblPr>
              <a:tblGrid>
                <a:gridCol w="4037950">
                  <a:extLst>
                    <a:ext uri="{9D8B030D-6E8A-4147-A177-3AD203B41FA5}">
                      <a16:colId xmlns:a16="http://schemas.microsoft.com/office/drawing/2014/main" val="20000"/>
                    </a:ext>
                  </a:extLst>
                </a:gridCol>
                <a:gridCol w="852750">
                  <a:extLst>
                    <a:ext uri="{9D8B030D-6E8A-4147-A177-3AD203B41FA5}">
                      <a16:colId xmlns:a16="http://schemas.microsoft.com/office/drawing/2014/main" val="20001"/>
                    </a:ext>
                  </a:extLst>
                </a:gridCol>
              </a:tblGrid>
              <a:tr h="329650">
                <a:tc>
                  <a:txBody>
                    <a:bodyPr/>
                    <a:lstStyle/>
                    <a:p>
                      <a:pPr marL="0" lvl="0" indent="0" algn="l" rtl="0">
                        <a:lnSpc>
                          <a:spcPct val="100000"/>
                        </a:lnSpc>
                        <a:spcBef>
                          <a:spcPts val="0"/>
                        </a:spcBef>
                        <a:spcAft>
                          <a:spcPts val="0"/>
                        </a:spcAft>
                        <a:buNone/>
                      </a:pPr>
                      <a:r>
                        <a:rPr lang="en" sz="1200">
                          <a:solidFill>
                            <a:schemeClr val="lt2"/>
                          </a:solidFill>
                          <a:latin typeface="Roboto Mono"/>
                          <a:ea typeface="Roboto Mono"/>
                          <a:cs typeface="Roboto Mono"/>
                          <a:sym typeface="Roboto Mono"/>
                        </a:rPr>
                        <a:t>Accuracy (TP + TN)/Total</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spcBef>
                          <a:spcPts val="0"/>
                        </a:spcBef>
                        <a:spcAft>
                          <a:spcPts val="0"/>
                        </a:spcAft>
                        <a:buNone/>
                      </a:pPr>
                      <a:r>
                        <a:rPr lang="en" sz="1200">
                          <a:latin typeface="Roboto Mono"/>
                          <a:ea typeface="Roboto Mono"/>
                          <a:cs typeface="Roboto Mono"/>
                          <a:sym typeface="Roboto Mono"/>
                        </a:rPr>
                        <a:t>99.94%</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lnSpc>
                          <a:spcPct val="100000"/>
                        </a:lnSpc>
                        <a:spcBef>
                          <a:spcPts val="0"/>
                        </a:spcBef>
                        <a:spcAft>
                          <a:spcPts val="0"/>
                        </a:spcAft>
                        <a:buNone/>
                      </a:pPr>
                      <a:r>
                        <a:rPr lang="en" sz="1200">
                          <a:solidFill>
                            <a:schemeClr val="lt2"/>
                          </a:solidFill>
                          <a:latin typeface="Roboto Mono"/>
                          <a:ea typeface="Roboto Mono"/>
                          <a:cs typeface="Roboto Mono"/>
                          <a:sym typeface="Roboto Mono"/>
                        </a:rPr>
                        <a:t>Misclassification rate (FP + FN)/Total</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spcBef>
                          <a:spcPts val="0"/>
                        </a:spcBef>
                        <a:spcAft>
                          <a:spcPts val="0"/>
                        </a:spcAft>
                        <a:buNone/>
                      </a:pPr>
                      <a:r>
                        <a:rPr lang="en" sz="1200">
                          <a:latin typeface="Roboto Mono"/>
                          <a:ea typeface="Roboto Mono"/>
                          <a:cs typeface="Roboto Mono"/>
                          <a:sym typeface="Roboto Mono"/>
                        </a:rPr>
                        <a:t>0.06%</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lnSpc>
                          <a:spcPct val="100000"/>
                        </a:lnSpc>
                        <a:spcBef>
                          <a:spcPts val="0"/>
                        </a:spcBef>
                        <a:spcAft>
                          <a:spcPts val="0"/>
                        </a:spcAft>
                        <a:buNone/>
                      </a:pPr>
                      <a:r>
                        <a:rPr lang="en" sz="1200">
                          <a:solidFill>
                            <a:schemeClr val="lt2"/>
                          </a:solidFill>
                          <a:latin typeface="Roboto Mono"/>
                          <a:ea typeface="Roboto Mono"/>
                          <a:cs typeface="Roboto Mono"/>
                          <a:sym typeface="Roboto Mono"/>
                        </a:rPr>
                        <a:t>True Positive rate (TP/Actual YES)</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spcBef>
                          <a:spcPts val="0"/>
                        </a:spcBef>
                        <a:spcAft>
                          <a:spcPts val="0"/>
                        </a:spcAft>
                        <a:buNone/>
                      </a:pPr>
                      <a:r>
                        <a:rPr lang="en" sz="1200">
                          <a:latin typeface="Roboto Mono"/>
                          <a:ea typeface="Roboto Mono"/>
                          <a:cs typeface="Roboto Mono"/>
                          <a:sym typeface="Roboto Mono"/>
                        </a:rPr>
                        <a:t>99.87%</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lnSpc>
                          <a:spcPct val="100000"/>
                        </a:lnSpc>
                        <a:spcBef>
                          <a:spcPts val="0"/>
                        </a:spcBef>
                        <a:spcAft>
                          <a:spcPts val="0"/>
                        </a:spcAft>
                        <a:buNone/>
                      </a:pPr>
                      <a:r>
                        <a:rPr lang="en" sz="1200">
                          <a:solidFill>
                            <a:schemeClr val="lt2"/>
                          </a:solidFill>
                          <a:latin typeface="Roboto Mono"/>
                          <a:ea typeface="Roboto Mono"/>
                          <a:cs typeface="Roboto Mono"/>
                          <a:sym typeface="Roboto Mono"/>
                        </a:rPr>
                        <a:t>False Positive rate (TP/Actual NO)</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spcBef>
                          <a:spcPts val="0"/>
                        </a:spcBef>
                        <a:spcAft>
                          <a:spcPts val="0"/>
                        </a:spcAft>
                        <a:buNone/>
                      </a:pPr>
                      <a:r>
                        <a:rPr lang="en" sz="1200">
                          <a:latin typeface="Roboto Mono"/>
                          <a:ea typeface="Roboto Mono"/>
                          <a:cs typeface="Roboto Mono"/>
                          <a:sym typeface="Roboto Mono"/>
                        </a:rPr>
                        <a:t>0.00%</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00000"/>
                        </a:lnSpc>
                        <a:spcBef>
                          <a:spcPts val="0"/>
                        </a:spcBef>
                        <a:spcAft>
                          <a:spcPts val="0"/>
                        </a:spcAft>
                        <a:buNone/>
                      </a:pPr>
                      <a:r>
                        <a:rPr lang="en" sz="1200">
                          <a:solidFill>
                            <a:schemeClr val="lt2"/>
                          </a:solidFill>
                          <a:latin typeface="Roboto Mono"/>
                          <a:ea typeface="Roboto Mono"/>
                          <a:cs typeface="Roboto Mono"/>
                          <a:sym typeface="Roboto Mono"/>
                        </a:rPr>
                        <a:t>Specificity (TN/Actual NO)</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spcBef>
                          <a:spcPts val="0"/>
                        </a:spcBef>
                        <a:spcAft>
                          <a:spcPts val="0"/>
                        </a:spcAft>
                        <a:buNone/>
                      </a:pPr>
                      <a:r>
                        <a:rPr lang="en" sz="1200">
                          <a:latin typeface="Roboto Mono"/>
                          <a:ea typeface="Roboto Mono"/>
                          <a:cs typeface="Roboto Mono"/>
                          <a:sym typeface="Roboto Mono"/>
                        </a:rPr>
                        <a:t>100.00%</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00000"/>
                        </a:lnSpc>
                        <a:spcBef>
                          <a:spcPts val="0"/>
                        </a:spcBef>
                        <a:spcAft>
                          <a:spcPts val="0"/>
                        </a:spcAft>
                        <a:buNone/>
                      </a:pPr>
                      <a:r>
                        <a:rPr lang="en" sz="1200">
                          <a:solidFill>
                            <a:schemeClr val="lt2"/>
                          </a:solidFill>
                          <a:latin typeface="Roboto Mono"/>
                          <a:ea typeface="Roboto Mono"/>
                          <a:cs typeface="Roboto Mono"/>
                          <a:sym typeface="Roboto Mono"/>
                        </a:rPr>
                        <a:t>Precision (TP/Predicted YES)</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spcBef>
                          <a:spcPts val="0"/>
                        </a:spcBef>
                        <a:spcAft>
                          <a:spcPts val="0"/>
                        </a:spcAft>
                        <a:buNone/>
                      </a:pPr>
                      <a:r>
                        <a:rPr lang="en" sz="1200">
                          <a:latin typeface="Roboto Mono"/>
                          <a:ea typeface="Roboto Mono"/>
                          <a:cs typeface="Roboto Mono"/>
                          <a:sym typeface="Roboto Mono"/>
                        </a:rPr>
                        <a:t>100.00%</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483875">
                <a:tc>
                  <a:txBody>
                    <a:bodyPr/>
                    <a:lstStyle/>
                    <a:p>
                      <a:pPr marL="0" lvl="0" indent="0" algn="l" rtl="0">
                        <a:lnSpc>
                          <a:spcPct val="100000"/>
                        </a:lnSpc>
                        <a:spcBef>
                          <a:spcPts val="0"/>
                        </a:spcBef>
                        <a:spcAft>
                          <a:spcPts val="0"/>
                        </a:spcAft>
                        <a:buNone/>
                      </a:pPr>
                      <a:r>
                        <a:rPr lang="en" sz="1200">
                          <a:solidFill>
                            <a:schemeClr val="lt2"/>
                          </a:solidFill>
                          <a:latin typeface="Roboto Mono"/>
                          <a:ea typeface="Roboto Mono"/>
                          <a:cs typeface="Roboto Mono"/>
                          <a:sym typeface="Roboto Mono"/>
                        </a:rPr>
                        <a:t>Prevalence (Actuals YES/Total)</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spcBef>
                          <a:spcPts val="0"/>
                        </a:spcBef>
                        <a:spcAft>
                          <a:spcPts val="0"/>
                        </a:spcAft>
                        <a:buNone/>
                      </a:pPr>
                      <a:r>
                        <a:rPr lang="en" sz="1200">
                          <a:latin typeface="Roboto Mono"/>
                          <a:ea typeface="Roboto Mono"/>
                          <a:cs typeface="Roboto Mono"/>
                          <a:sym typeface="Roboto Mono"/>
                        </a:rPr>
                        <a:t>48.20%</a:t>
                      </a:r>
                      <a:endParaRPr sz="1200">
                        <a:latin typeface="Roboto Mono"/>
                        <a:ea typeface="Roboto Mono"/>
                        <a:cs typeface="Roboto Mono"/>
                        <a:sym typeface="Roboto Mon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166" name="Google Shape;166;p26"/>
          <p:cNvGraphicFramePr/>
          <p:nvPr/>
        </p:nvGraphicFramePr>
        <p:xfrm>
          <a:off x="144950" y="2477350"/>
          <a:ext cx="3763050" cy="1981050"/>
        </p:xfrm>
        <a:graphic>
          <a:graphicData uri="http://schemas.openxmlformats.org/drawingml/2006/table">
            <a:tbl>
              <a:tblPr>
                <a:noFill/>
                <a:tableStyleId>{F12AB7A5-6404-422B-9519-B32412841BF4}</a:tableStyleId>
              </a:tblPr>
              <a:tblGrid>
                <a:gridCol w="798325">
                  <a:extLst>
                    <a:ext uri="{9D8B030D-6E8A-4147-A177-3AD203B41FA5}">
                      <a16:colId xmlns:a16="http://schemas.microsoft.com/office/drawing/2014/main" val="20000"/>
                    </a:ext>
                  </a:extLst>
                </a:gridCol>
                <a:gridCol w="725175">
                  <a:extLst>
                    <a:ext uri="{9D8B030D-6E8A-4147-A177-3AD203B41FA5}">
                      <a16:colId xmlns:a16="http://schemas.microsoft.com/office/drawing/2014/main" val="20001"/>
                    </a:ext>
                  </a:extLst>
                </a:gridCol>
                <a:gridCol w="764700">
                  <a:extLst>
                    <a:ext uri="{9D8B030D-6E8A-4147-A177-3AD203B41FA5}">
                      <a16:colId xmlns:a16="http://schemas.microsoft.com/office/drawing/2014/main" val="20002"/>
                    </a:ext>
                  </a:extLst>
                </a:gridCol>
                <a:gridCol w="729750">
                  <a:extLst>
                    <a:ext uri="{9D8B030D-6E8A-4147-A177-3AD203B41FA5}">
                      <a16:colId xmlns:a16="http://schemas.microsoft.com/office/drawing/2014/main" val="20003"/>
                    </a:ext>
                  </a:extLst>
                </a:gridCol>
                <a:gridCol w="745100">
                  <a:extLst>
                    <a:ext uri="{9D8B030D-6E8A-4147-A177-3AD203B41FA5}">
                      <a16:colId xmlns:a16="http://schemas.microsoft.com/office/drawing/2014/main" val="20004"/>
                    </a:ext>
                  </a:extLst>
                </a:gridCol>
              </a:tblGrid>
              <a:tr h="381000">
                <a:tc rowSpan="2" gridSpan="2">
                  <a:txBody>
                    <a:bodyPr/>
                    <a:lstStyle/>
                    <a:p>
                      <a:pPr marL="0" lvl="0" indent="0" algn="ctr" rtl="0">
                        <a:spcBef>
                          <a:spcPts val="0"/>
                        </a:spcBef>
                        <a:spcAft>
                          <a:spcPts val="0"/>
                        </a:spcAft>
                        <a:buNone/>
                      </a:pPr>
                      <a:endParaRPr>
                        <a:latin typeface="Roboto"/>
                        <a:ea typeface="Roboto"/>
                        <a:cs typeface="Roboto"/>
                        <a:sym typeface="Roboto"/>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c rowSpan="2" hMerge="1">
                  <a:txBody>
                    <a:bodyPr/>
                    <a:lstStyle/>
                    <a:p>
                      <a:endParaRPr lang="en-US"/>
                    </a:p>
                  </a:txBody>
                  <a:tcPr/>
                </a:tc>
                <a:tc gridSpan="2">
                  <a:txBody>
                    <a:bodyPr/>
                    <a:lstStyle/>
                    <a:p>
                      <a:pPr marL="0" lvl="0" indent="0" algn="ctr" rtl="0">
                        <a:spcBef>
                          <a:spcPts val="0"/>
                        </a:spcBef>
                        <a:spcAft>
                          <a:spcPts val="0"/>
                        </a:spcAft>
                        <a:buNone/>
                      </a:pPr>
                      <a:r>
                        <a:rPr lang="en" b="1">
                          <a:latin typeface="Roboto"/>
                          <a:ea typeface="Roboto"/>
                          <a:cs typeface="Roboto"/>
                          <a:sym typeface="Roboto"/>
                        </a:rPr>
                        <a:t>Predicted</a:t>
                      </a:r>
                      <a:endParaRPr b="1">
                        <a:latin typeface="Roboto"/>
                        <a:ea typeface="Roboto"/>
                        <a:cs typeface="Roboto"/>
                        <a:sym typeface="Roboto"/>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B7B7B7"/>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endParaRPr>
                        <a:latin typeface="Roboto"/>
                        <a:ea typeface="Roboto"/>
                        <a:cs typeface="Roboto"/>
                        <a:sym typeface="Roboto"/>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extLst>
                  <a:ext uri="{0D108BD9-81ED-4DB2-BD59-A6C34878D82A}">
                    <a16:rowId xmlns:a16="http://schemas.microsoft.com/office/drawing/2014/main" val="10000"/>
                  </a:ext>
                </a:extLst>
              </a:tr>
              <a:tr h="396200">
                <a:tc gridSpan="2" vMerge="1">
                  <a:txBody>
                    <a:bodyPr/>
                    <a:lstStyle/>
                    <a:p>
                      <a:endParaRPr lang="en-US"/>
                    </a:p>
                  </a:txBody>
                  <a:tcPr/>
                </a:tc>
                <a:tc hMerge="1" vMerge="1">
                  <a:txBody>
                    <a:bodyPr/>
                    <a:lstStyle/>
                    <a:p>
                      <a:endParaRPr lang="en-US"/>
                    </a:p>
                  </a:txBody>
                  <a:tcPr/>
                </a:tc>
                <a:tc>
                  <a:txBody>
                    <a:bodyPr/>
                    <a:lstStyle/>
                    <a:p>
                      <a:pPr marL="0" lvl="0" indent="0" algn="ctr"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endParaRPr>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rowSpan="2">
                  <a:txBody>
                    <a:bodyPr/>
                    <a:lstStyle/>
                    <a:p>
                      <a:pPr marL="0" lvl="0" indent="0" algn="ctr" rtl="0">
                        <a:spcBef>
                          <a:spcPts val="0"/>
                        </a:spcBef>
                        <a:spcAft>
                          <a:spcPts val="0"/>
                        </a:spcAft>
                        <a:buNone/>
                      </a:pPr>
                      <a:r>
                        <a:rPr lang="en" b="1">
                          <a:latin typeface="Roboto"/>
                          <a:ea typeface="Roboto"/>
                          <a:cs typeface="Roboto"/>
                          <a:sym typeface="Roboto"/>
                        </a:rPr>
                        <a:t>Actual</a:t>
                      </a:r>
                      <a:endParaRPr b="1">
                        <a:latin typeface="Roboto"/>
                        <a:ea typeface="Roboto"/>
                        <a:cs typeface="Roboto"/>
                        <a:sym typeface="Roboto"/>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Roboto"/>
                          <a:ea typeface="Roboto"/>
                          <a:cs typeface="Roboto"/>
                          <a:sym typeface="Roboto"/>
                        </a:rPr>
                        <a:t>1683</a:t>
                      </a:r>
                      <a:endParaRPr>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Roboto"/>
                          <a:ea typeface="Roboto"/>
                          <a:cs typeface="Roboto"/>
                          <a:sym typeface="Roboto"/>
                        </a:rPr>
                        <a:t>0</a:t>
                      </a:r>
                      <a:endParaRPr>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Roboto"/>
                          <a:ea typeface="Roboto"/>
                          <a:cs typeface="Roboto"/>
                          <a:sym typeface="Roboto"/>
                        </a:rPr>
                        <a:t>1683</a:t>
                      </a:r>
                      <a:endParaRPr b="1">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ctr"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Roboto"/>
                          <a:ea typeface="Roboto"/>
                          <a:cs typeface="Roboto"/>
                          <a:sym typeface="Roboto"/>
                        </a:rPr>
                        <a:t>1564</a:t>
                      </a:r>
                      <a:endParaRPr>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Roboto"/>
                          <a:ea typeface="Roboto"/>
                          <a:cs typeface="Roboto"/>
                          <a:sym typeface="Roboto"/>
                        </a:rPr>
                        <a:t>1566</a:t>
                      </a:r>
                      <a:endParaRPr b="1">
                        <a:latin typeface="Roboto"/>
                        <a:ea typeface="Roboto"/>
                        <a:cs typeface="Roboto"/>
                        <a:sym typeface="Roboto"/>
                      </a:endParaRPr>
                    </a:p>
                  </a:txBody>
                  <a:tcPr marL="91425" marR="91425" marT="91425" marB="91425" anchor="ctr">
                    <a:lnL w="9525" cap="flat" cmpd="sng">
                      <a:solidFill>
                        <a:srgbClr val="B7B7B7"/>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endParaRPr>
                        <a:latin typeface="Roboto"/>
                        <a:ea typeface="Roboto"/>
                        <a:cs typeface="Roboto"/>
                        <a:sym typeface="Roboto"/>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latin typeface="Roboto"/>
                        <a:ea typeface="Roboto"/>
                        <a:cs typeface="Roboto"/>
                        <a:sym typeface="Roboto"/>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Roboto"/>
                          <a:ea typeface="Roboto"/>
                          <a:cs typeface="Roboto"/>
                          <a:sym typeface="Roboto"/>
                        </a:rPr>
                        <a:t>1685</a:t>
                      </a:r>
                      <a:endParaRPr b="1">
                        <a:latin typeface="Roboto"/>
                        <a:ea typeface="Roboto"/>
                        <a:cs typeface="Roboto"/>
                        <a:sym typeface="Roboto"/>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Roboto"/>
                          <a:ea typeface="Roboto"/>
                          <a:cs typeface="Roboto"/>
                          <a:sym typeface="Roboto"/>
                        </a:rPr>
                        <a:t>1564</a:t>
                      </a:r>
                      <a:endParaRPr b="1">
                        <a:latin typeface="Roboto"/>
                        <a:ea typeface="Roboto"/>
                        <a:cs typeface="Roboto"/>
                        <a:sym typeface="Roboto"/>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latin typeface="Roboto"/>
                        <a:ea typeface="Roboto"/>
                        <a:cs typeface="Roboto"/>
                        <a:sym typeface="Roboto"/>
                      </a:endParaRPr>
                    </a:p>
                  </a:txBody>
                  <a:tcPr marL="91425" marR="91425" marT="91425" marB="91425" anchor="ctr">
                    <a:lnL w="9525" cap="flat" cmpd="sng">
                      <a:solidFill>
                        <a:srgbClr val="666666">
                          <a:alpha val="0"/>
                        </a:srgbClr>
                      </a:solidFill>
                      <a:prstDash val="solid"/>
                      <a:round/>
                      <a:headEnd type="none" w="sm" len="sm"/>
                      <a:tailEnd type="none" w="sm" len="sm"/>
                    </a:lnL>
                    <a:lnR w="9525" cap="flat" cmpd="sng">
                      <a:solidFill>
                        <a:srgbClr val="666666">
                          <a:alpha val="0"/>
                        </a:srgbClr>
                      </a:solidFill>
                      <a:prstDash val="solid"/>
                      <a:round/>
                      <a:headEnd type="none" w="sm" len="sm"/>
                      <a:tailEnd type="none" w="sm" len="sm"/>
                    </a:lnR>
                    <a:lnT w="9525" cap="flat" cmpd="sng">
                      <a:solidFill>
                        <a:srgbClr val="666666">
                          <a:alpha val="0"/>
                        </a:srgbClr>
                      </a:solidFill>
                      <a:prstDash val="solid"/>
                      <a:round/>
                      <a:headEnd type="none" w="sm" len="sm"/>
                      <a:tailEnd type="none" w="sm" len="sm"/>
                    </a:lnT>
                    <a:lnB w="9525" cap="flat" cmpd="sng">
                      <a:solidFill>
                        <a:srgbClr val="666666">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Outcome  </a:t>
            </a:r>
            <a:endParaRPr/>
          </a:p>
        </p:txBody>
      </p:sp>
      <p:sp>
        <p:nvSpPr>
          <p:cNvPr id="172" name="Google Shape;172;p27"/>
          <p:cNvSpPr txBox="1">
            <a:spLocks noGrp="1"/>
          </p:cNvSpPr>
          <p:nvPr>
            <p:ph type="body" idx="1"/>
          </p:nvPr>
        </p:nvSpPr>
        <p:spPr>
          <a:xfrm>
            <a:off x="364500" y="1688125"/>
            <a:ext cx="8436900" cy="33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does the decision tree tell us, how do you classify a poisonous mushroom?</a:t>
            </a:r>
            <a:endParaRPr b="1"/>
          </a:p>
          <a:p>
            <a:pPr marL="0" lvl="0" indent="0" algn="l" rtl="0">
              <a:spcBef>
                <a:spcPts val="1600"/>
              </a:spcBef>
              <a:spcAft>
                <a:spcPts val="0"/>
              </a:spcAft>
              <a:buNone/>
            </a:pPr>
            <a:r>
              <a:rPr lang="en"/>
              <a:t>The target variable (poisonous) contains two classes, edible or poisonous. The root of this tree contains 4875 observations.</a:t>
            </a:r>
            <a:endParaRPr/>
          </a:p>
          <a:p>
            <a:pPr marL="0" lvl="0" indent="0" algn="l" rtl="0">
              <a:spcBef>
                <a:spcPts val="1600"/>
              </a:spcBef>
              <a:spcAft>
                <a:spcPts val="0"/>
              </a:spcAft>
              <a:buNone/>
            </a:pPr>
            <a:r>
              <a:rPr lang="en"/>
              <a:t>The Poisonous Confusion Matrix based on the decision tree confirms the model accuracy of 99.94%. </a:t>
            </a:r>
            <a:endParaRPr/>
          </a:p>
          <a:p>
            <a:pPr marL="0" lvl="0" indent="0" algn="l" rtl="0">
              <a:spcBef>
                <a:spcPts val="1600"/>
              </a:spcBef>
              <a:spcAft>
                <a:spcPts val="0"/>
              </a:spcAft>
              <a:buNone/>
            </a:pPr>
            <a:r>
              <a:rPr lang="en"/>
              <a:t>The most influential attribute in classifying a poisonous mushroom is odor, 47% of mushroom can be classified as a poisonous based on the odor. The next attribute is classified based on the spore print colour, if the colour is green, then it is poisonous. Stalk colour below ring can further classify 50% of mushrooms as edible.</a:t>
            </a:r>
            <a:endParaRPr/>
          </a:p>
          <a:p>
            <a:pPr marL="0" lvl="0" indent="0" algn="l" rtl="0">
              <a:spcBef>
                <a:spcPts val="1600"/>
              </a:spcBef>
              <a:spcAft>
                <a:spcPts val="0"/>
              </a:spcAft>
              <a:buNone/>
            </a:pPr>
            <a:r>
              <a:rPr lang="en"/>
              <a:t>Using the model, you can classify a poisonous mushroom based on its odor, spore print colour and stalk colour below ring.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Outcome - cont’d </a:t>
            </a:r>
            <a:endParaRPr/>
          </a:p>
        </p:txBody>
      </p:sp>
      <p:sp>
        <p:nvSpPr>
          <p:cNvPr id="178" name="Google Shape;178;p28"/>
          <p:cNvSpPr txBox="1">
            <a:spLocks noGrp="1"/>
          </p:cNvSpPr>
          <p:nvPr>
            <p:ph type="body" idx="1"/>
          </p:nvPr>
        </p:nvSpPr>
        <p:spPr>
          <a:xfrm>
            <a:off x="364500" y="1688125"/>
            <a:ext cx="8436900" cy="33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does the decision tree tell us, how do you classify a poisonous mushroom?</a:t>
            </a:r>
            <a:endParaRPr b="1"/>
          </a:p>
          <a:p>
            <a:pPr marL="0" lvl="0" indent="0" algn="l" rtl="0">
              <a:spcBef>
                <a:spcPts val="1600"/>
              </a:spcBef>
              <a:spcAft>
                <a:spcPts val="0"/>
              </a:spcAft>
              <a:buNone/>
            </a:pPr>
            <a:r>
              <a:rPr lang="en"/>
              <a:t>Using the model, we can predict 99.8% of the outcome if a mushroom is poisonous. However, if the outcome was false negative, we are hesitant to apply this model to an actual scenario. </a:t>
            </a:r>
            <a:endParaRPr/>
          </a:p>
          <a:p>
            <a:pPr marL="0" lvl="0" indent="0" algn="l" rtl="0">
              <a:spcBef>
                <a:spcPts val="1600"/>
              </a:spcBef>
              <a:spcAft>
                <a:spcPts val="0"/>
              </a:spcAft>
              <a:buNone/>
            </a:pPr>
            <a:r>
              <a:rPr lang="en"/>
              <a:t>Knowing only 20-30% of the world’s mushroom species have been identified, we cannot be certain of the integrity of the model when applied to unknown species, undiscovered species. </a:t>
            </a:r>
            <a:endParaRPr/>
          </a:p>
          <a:p>
            <a:pPr marL="0" lvl="0" indent="0" algn="l" rtl="0">
              <a:spcBef>
                <a:spcPts val="1600"/>
              </a:spcBef>
              <a:spcAft>
                <a:spcPts val="0"/>
              </a:spcAft>
              <a:buNone/>
            </a:pPr>
            <a:r>
              <a:rPr lang="en"/>
              <a:t>The model could be strengthened by training with localized mushroom datasets (species of mushrooms native to a deployment region) to enhance performance and application. While a certain level of uncertainty will remain, the model can serve to help curb the abundance of poisonous mushrooms in the food chain.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Analytical Solution</a:t>
            </a:r>
            <a:endParaRPr/>
          </a:p>
        </p:txBody>
      </p:sp>
      <p:sp>
        <p:nvSpPr>
          <p:cNvPr id="81" name="Google Shape;81;p15"/>
          <p:cNvSpPr txBox="1">
            <a:spLocks noGrp="1"/>
          </p:cNvSpPr>
          <p:nvPr>
            <p:ph type="body" idx="1"/>
          </p:nvPr>
        </p:nvSpPr>
        <p:spPr>
          <a:xfrm>
            <a:off x="78375" y="1731125"/>
            <a:ext cx="8733900" cy="137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Identify physical characteristics of mushrooms that are common amongst poisonous and edible mushrooms and apply machine learning to model which mushrooms are most likely to be poisonous.</a:t>
            </a:r>
            <a:endParaRPr sz="1200"/>
          </a:p>
        </p:txBody>
      </p:sp>
      <p:pic>
        <p:nvPicPr>
          <p:cNvPr id="82" name="Google Shape;82;p15"/>
          <p:cNvPicPr preferRelativeResize="0"/>
          <p:nvPr/>
        </p:nvPicPr>
        <p:blipFill>
          <a:blip r:embed="rId3">
            <a:alphaModFix/>
          </a:blip>
          <a:stretch>
            <a:fillRect/>
          </a:stretch>
        </p:blipFill>
        <p:spPr>
          <a:xfrm>
            <a:off x="1399075" y="2246825"/>
            <a:ext cx="5971926" cy="284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Understanding</a:t>
            </a:r>
            <a:endParaRPr/>
          </a:p>
        </p:txBody>
      </p:sp>
      <p:sp>
        <p:nvSpPr>
          <p:cNvPr id="88" name="Google Shape;88;p16"/>
          <p:cNvSpPr txBox="1">
            <a:spLocks noGrp="1"/>
          </p:cNvSpPr>
          <p:nvPr>
            <p:ph type="body" idx="1"/>
          </p:nvPr>
        </p:nvSpPr>
        <p:spPr>
          <a:xfrm>
            <a:off x="194050" y="2990650"/>
            <a:ext cx="2142600" cy="1994700"/>
          </a:xfrm>
          <a:prstGeom prst="rect">
            <a:avLst/>
          </a:prstGeom>
        </p:spPr>
        <p:txBody>
          <a:bodyPr spcFirstLastPara="1" wrap="square" lIns="91425" tIns="91425" rIns="91425" bIns="0" anchor="t" anchorCtr="0">
            <a:noAutofit/>
          </a:bodyPr>
          <a:lstStyle/>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cap.shape	</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cap.surface</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cap.color</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bruises</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odor</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gill.attachment</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gill.spacing</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gill.size</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gill.color</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stalk.shape</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stalk.root</a:t>
            </a:r>
            <a:endParaRPr sz="1000">
              <a:latin typeface="Roboto Mono"/>
              <a:ea typeface="Roboto Mono"/>
              <a:cs typeface="Roboto Mono"/>
              <a:sym typeface="Roboto Mono"/>
            </a:endParaRPr>
          </a:p>
        </p:txBody>
      </p:sp>
      <p:sp>
        <p:nvSpPr>
          <p:cNvPr id="89" name="Google Shape;89;p16"/>
          <p:cNvSpPr txBox="1">
            <a:spLocks noGrp="1"/>
          </p:cNvSpPr>
          <p:nvPr>
            <p:ph type="body" idx="2"/>
          </p:nvPr>
        </p:nvSpPr>
        <p:spPr>
          <a:xfrm>
            <a:off x="2307825" y="2990650"/>
            <a:ext cx="2606100" cy="199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stalk.surface.above.ring</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stalk.surface.below.ring</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stalk.color.above.ring</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stalk.color.below.ring</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veil.color</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ring.number</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ring.type</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spore.print.color</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population</a:t>
            </a:r>
            <a:endParaRPr sz="1000">
              <a:latin typeface="Roboto Mono"/>
              <a:ea typeface="Roboto Mono"/>
              <a:cs typeface="Roboto Mono"/>
              <a:sym typeface="Roboto Mono"/>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habitat</a:t>
            </a:r>
            <a:endParaRPr sz="1000">
              <a:latin typeface="Roboto Mono"/>
              <a:ea typeface="Roboto Mono"/>
              <a:cs typeface="Roboto Mono"/>
              <a:sym typeface="Roboto Mono"/>
            </a:endParaRPr>
          </a:p>
          <a:p>
            <a:pPr marL="0" lvl="0" indent="0" algn="l" rtl="0">
              <a:spcBef>
                <a:spcPts val="1600"/>
              </a:spcBef>
              <a:spcAft>
                <a:spcPts val="1600"/>
              </a:spcAft>
              <a:buNone/>
            </a:pPr>
            <a:endParaRPr sz="1000">
              <a:latin typeface="Roboto Mono"/>
              <a:ea typeface="Roboto Mono"/>
              <a:cs typeface="Roboto Mono"/>
              <a:sym typeface="Roboto Mono"/>
            </a:endParaRPr>
          </a:p>
        </p:txBody>
      </p:sp>
      <p:sp>
        <p:nvSpPr>
          <p:cNvPr id="90" name="Google Shape;90;p16"/>
          <p:cNvSpPr txBox="1">
            <a:spLocks noGrp="1"/>
          </p:cNvSpPr>
          <p:nvPr>
            <p:ph type="body" idx="1"/>
          </p:nvPr>
        </p:nvSpPr>
        <p:spPr>
          <a:xfrm>
            <a:off x="194050" y="1702625"/>
            <a:ext cx="4719900" cy="1287900"/>
          </a:xfrm>
          <a:prstGeom prst="rect">
            <a:avLst/>
          </a:prstGeom>
        </p:spPr>
        <p:txBody>
          <a:bodyPr spcFirstLastPara="1" wrap="square" lIns="91425" tIns="91425" rIns="91425" bIns="0" anchor="t" anchorCtr="0">
            <a:noAutofit/>
          </a:bodyPr>
          <a:lstStyle/>
          <a:p>
            <a:pPr marL="0" lvl="0" indent="0" algn="l" rtl="0">
              <a:spcBef>
                <a:spcPts val="0"/>
              </a:spcBef>
              <a:spcAft>
                <a:spcPts val="0"/>
              </a:spcAft>
              <a:buNone/>
            </a:pPr>
            <a:r>
              <a:rPr lang="en" sz="1200"/>
              <a:t>In this dataset we have 23 features (22 categorical, 0 numerical), and 1 target variable.</a:t>
            </a:r>
            <a:endParaRPr sz="1200"/>
          </a:p>
          <a:p>
            <a:pPr marL="0" lvl="0" indent="0" algn="l" rtl="0">
              <a:spcBef>
                <a:spcPts val="0"/>
              </a:spcBef>
              <a:spcAft>
                <a:spcPts val="0"/>
              </a:spcAft>
              <a:buNone/>
            </a:pPr>
            <a:r>
              <a:rPr lang="en"/>
              <a:t>Target Variables</a:t>
            </a:r>
            <a:endParaRPr/>
          </a:p>
          <a:p>
            <a:pPr marL="457200" lvl="0" indent="-292100" algn="l" rtl="0">
              <a:spcBef>
                <a:spcPts val="0"/>
              </a:spcBef>
              <a:spcAft>
                <a:spcPts val="0"/>
              </a:spcAft>
              <a:buSzPts val="1000"/>
              <a:buFont typeface="Roboto Mono"/>
              <a:buChar char="●"/>
            </a:pPr>
            <a:r>
              <a:rPr lang="en" sz="1000">
                <a:latin typeface="Roboto Mono"/>
                <a:ea typeface="Roboto Mono"/>
                <a:cs typeface="Roboto Mono"/>
                <a:sym typeface="Roboto Mono"/>
              </a:rPr>
              <a:t>class | poisonous*</a:t>
            </a:r>
            <a:endParaRPr sz="1000">
              <a:latin typeface="Roboto Mono"/>
              <a:ea typeface="Roboto Mono"/>
              <a:cs typeface="Roboto Mono"/>
              <a:sym typeface="Roboto Mono"/>
            </a:endParaRPr>
          </a:p>
          <a:p>
            <a:pPr marL="0" lvl="0" indent="0" algn="l" rtl="0">
              <a:spcBef>
                <a:spcPts val="0"/>
              </a:spcBef>
              <a:spcAft>
                <a:spcPts val="0"/>
              </a:spcAft>
              <a:buNone/>
            </a:pPr>
            <a:r>
              <a:rPr lang="en" sz="1000" baseline="30000">
                <a:latin typeface="Roboto Mono"/>
                <a:ea typeface="Roboto Mono"/>
                <a:cs typeface="Roboto Mono"/>
                <a:sym typeface="Roboto Mono"/>
              </a:rPr>
              <a:t>*classified as poisonous in model</a:t>
            </a:r>
            <a:endParaRPr sz="1000" baseline="30000">
              <a:latin typeface="Roboto Mono"/>
              <a:ea typeface="Roboto Mono"/>
              <a:cs typeface="Roboto Mono"/>
              <a:sym typeface="Roboto Mono"/>
            </a:endParaRPr>
          </a:p>
          <a:p>
            <a:pPr marL="0" lvl="0" indent="0" algn="l" rtl="0">
              <a:spcBef>
                <a:spcPts val="0"/>
              </a:spcBef>
              <a:spcAft>
                <a:spcPts val="0"/>
              </a:spcAft>
              <a:buNone/>
            </a:pPr>
            <a:r>
              <a:rPr lang="en"/>
              <a:t>Categorical Features</a:t>
            </a:r>
            <a:endParaRPr sz="1000" baseline="30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Understanding</a:t>
            </a:r>
            <a:endParaRPr/>
          </a:p>
        </p:txBody>
      </p:sp>
      <p:pic>
        <p:nvPicPr>
          <p:cNvPr id="96" name="Google Shape;96;p17"/>
          <p:cNvPicPr preferRelativeResize="0"/>
          <p:nvPr/>
        </p:nvPicPr>
        <p:blipFill>
          <a:blip r:embed="rId3">
            <a:alphaModFix/>
          </a:blip>
          <a:stretch>
            <a:fillRect/>
          </a:stretch>
        </p:blipFill>
        <p:spPr>
          <a:xfrm>
            <a:off x="677725" y="778575"/>
            <a:ext cx="7667625" cy="412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147375" y="8036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Exploration</a:t>
            </a:r>
            <a:endParaRPr/>
          </a:p>
        </p:txBody>
      </p:sp>
      <p:sp>
        <p:nvSpPr>
          <p:cNvPr id="102" name="Google Shape;102;p18"/>
          <p:cNvSpPr txBox="1">
            <a:spLocks noGrp="1"/>
          </p:cNvSpPr>
          <p:nvPr>
            <p:ph type="body" idx="1"/>
          </p:nvPr>
        </p:nvSpPr>
        <p:spPr>
          <a:xfrm>
            <a:off x="471900" y="1919075"/>
            <a:ext cx="3999900" cy="30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Correlogram</a:t>
            </a:r>
            <a:endParaRPr u="sng"/>
          </a:p>
          <a:p>
            <a:pPr marL="0" lvl="0" indent="0" algn="l" rtl="0">
              <a:spcBef>
                <a:spcPts val="1600"/>
              </a:spcBef>
              <a:spcAft>
                <a:spcPts val="0"/>
              </a:spcAft>
              <a:buNone/>
            </a:pPr>
            <a:r>
              <a:rPr lang="en"/>
              <a:t>The veil.type attribute was causing errors with the correlogram and was removed when creating the correlogram. No significant data was lost as all instances had the same value.</a:t>
            </a:r>
            <a:endParaRPr/>
          </a:p>
          <a:p>
            <a:pPr marL="0" lvl="0" indent="0" algn="l" rtl="0">
              <a:spcBef>
                <a:spcPts val="1600"/>
              </a:spcBef>
              <a:spcAft>
                <a:spcPts val="0"/>
              </a:spcAft>
              <a:buNone/>
            </a:pPr>
            <a:r>
              <a:rPr lang="en" sz="800"/>
              <a:t>#convert factor categories to numeric categories</a:t>
            </a:r>
            <a:br>
              <a:rPr lang="en" sz="800"/>
            </a:br>
            <a:r>
              <a:rPr lang="en" sz="800"/>
              <a:t>mush_matrix=data.matrix(mush)</a:t>
            </a:r>
            <a:br>
              <a:rPr lang="en" sz="800"/>
            </a:br>
            <a:r>
              <a:rPr lang="en" sz="800"/>
              <a:t>str(mush_matrix)</a:t>
            </a:r>
            <a:endParaRPr sz="800"/>
          </a:p>
          <a:p>
            <a:pPr marL="0" lvl="0" indent="0" algn="l" rtl="0">
              <a:spcBef>
                <a:spcPts val="1600"/>
              </a:spcBef>
              <a:spcAft>
                <a:spcPts val="0"/>
              </a:spcAft>
              <a:buNone/>
            </a:pPr>
            <a:r>
              <a:rPr lang="en" sz="800"/>
              <a:t>cor_result=rcorr(mush_matrix)   #Advanced Corr matrix</a:t>
            </a:r>
            <a:br>
              <a:rPr lang="en" sz="800"/>
            </a:br>
            <a:r>
              <a:rPr lang="en" sz="800"/>
              <a:t>cor_result$r   #Extract the correlation coefficients</a:t>
            </a:r>
            <a:br>
              <a:rPr lang="en" sz="800"/>
            </a:br>
            <a:r>
              <a:rPr lang="en" sz="800"/>
              <a:t>corrplot(cor_result$r, type = "upper", order = "hclust", tl.col = "black", tl.srt = 45)</a:t>
            </a:r>
            <a:br>
              <a:rPr lang="en" sz="800"/>
            </a:br>
            <a:endParaRPr sz="800"/>
          </a:p>
          <a:p>
            <a:pPr marL="0" lvl="0" indent="0" algn="l" rtl="0">
              <a:spcBef>
                <a:spcPts val="1600"/>
              </a:spcBef>
              <a:spcAft>
                <a:spcPts val="1600"/>
              </a:spcAft>
              <a:buNone/>
            </a:pPr>
            <a:endParaRPr/>
          </a:p>
        </p:txBody>
      </p:sp>
      <p:pic>
        <p:nvPicPr>
          <p:cNvPr id="103" name="Google Shape;103;p18"/>
          <p:cNvPicPr preferRelativeResize="0"/>
          <p:nvPr/>
        </p:nvPicPr>
        <p:blipFill rotWithShape="1">
          <a:blip r:embed="rId3">
            <a:alphaModFix/>
          </a:blip>
          <a:srcRect b="931"/>
          <a:stretch/>
        </p:blipFill>
        <p:spPr>
          <a:xfrm>
            <a:off x="4624200" y="1218750"/>
            <a:ext cx="4069800" cy="373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Exploration</a:t>
            </a:r>
            <a:endParaRPr/>
          </a:p>
        </p:txBody>
      </p:sp>
      <p:pic>
        <p:nvPicPr>
          <p:cNvPr id="109" name="Google Shape;109;p19"/>
          <p:cNvPicPr preferRelativeResize="0"/>
          <p:nvPr/>
        </p:nvPicPr>
        <p:blipFill>
          <a:blip r:embed="rId3">
            <a:alphaModFix/>
          </a:blip>
          <a:stretch>
            <a:fillRect/>
          </a:stretch>
        </p:blipFill>
        <p:spPr>
          <a:xfrm>
            <a:off x="221650" y="2218625"/>
            <a:ext cx="4174526" cy="2722941"/>
          </a:xfrm>
          <a:prstGeom prst="rect">
            <a:avLst/>
          </a:prstGeom>
          <a:noFill/>
          <a:ln>
            <a:noFill/>
          </a:ln>
        </p:spPr>
      </p:pic>
      <p:pic>
        <p:nvPicPr>
          <p:cNvPr id="110" name="Google Shape;110;p19"/>
          <p:cNvPicPr preferRelativeResize="0"/>
          <p:nvPr/>
        </p:nvPicPr>
        <p:blipFill>
          <a:blip r:embed="rId4">
            <a:alphaModFix/>
          </a:blip>
          <a:stretch>
            <a:fillRect/>
          </a:stretch>
        </p:blipFill>
        <p:spPr>
          <a:xfrm>
            <a:off x="4481826" y="2043500"/>
            <a:ext cx="4443024" cy="2898075"/>
          </a:xfrm>
          <a:prstGeom prst="rect">
            <a:avLst/>
          </a:prstGeom>
          <a:noFill/>
          <a:ln>
            <a:noFill/>
          </a:ln>
        </p:spPr>
      </p:pic>
      <p:sp>
        <p:nvSpPr>
          <p:cNvPr id="111" name="Google Shape;111;p19"/>
          <p:cNvSpPr txBox="1">
            <a:spLocks noGrp="1"/>
          </p:cNvSpPr>
          <p:nvPr>
            <p:ph type="body" idx="4294967295"/>
          </p:nvPr>
        </p:nvSpPr>
        <p:spPr>
          <a:xfrm>
            <a:off x="221650" y="762375"/>
            <a:ext cx="4174500" cy="12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Mono"/>
                <a:ea typeface="Roboto Mono"/>
                <a:cs typeface="Roboto Mono"/>
                <a:sym typeface="Roboto Mono"/>
              </a:rPr>
              <a:t>Distribution of Class</a:t>
            </a:r>
            <a:endParaRPr b="1">
              <a:latin typeface="Roboto Mono"/>
              <a:ea typeface="Roboto Mono"/>
              <a:cs typeface="Roboto Mono"/>
              <a:sym typeface="Roboto Mono"/>
            </a:endParaRPr>
          </a:p>
          <a:p>
            <a:pPr marL="0" lvl="0" indent="0" algn="ctr" rtl="0">
              <a:spcBef>
                <a:spcPts val="1600"/>
              </a:spcBef>
              <a:spcAft>
                <a:spcPts val="1600"/>
              </a:spcAft>
              <a:buNone/>
            </a:pPr>
            <a:r>
              <a:rPr lang="en" sz="1400">
                <a:latin typeface="Roboto Mono"/>
                <a:ea typeface="Roboto Mono"/>
                <a:cs typeface="Roboto Mono"/>
                <a:sym typeface="Roboto Mono"/>
              </a:rPr>
              <a:t>e = edible | p = poisonous</a:t>
            </a:r>
            <a:endParaRPr sz="1400">
              <a:latin typeface="Roboto Mono"/>
              <a:ea typeface="Roboto Mono"/>
              <a:cs typeface="Roboto Mono"/>
              <a:sym typeface="Roboto Mono"/>
            </a:endParaRPr>
          </a:p>
        </p:txBody>
      </p:sp>
      <p:sp>
        <p:nvSpPr>
          <p:cNvPr id="112" name="Google Shape;112;p19"/>
          <p:cNvSpPr txBox="1">
            <a:spLocks noGrp="1"/>
          </p:cNvSpPr>
          <p:nvPr>
            <p:ph type="body" idx="4294967295"/>
          </p:nvPr>
        </p:nvSpPr>
        <p:spPr>
          <a:xfrm>
            <a:off x="4481825" y="762375"/>
            <a:ext cx="4486500" cy="12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a:latin typeface="Roboto Mono"/>
                <a:ea typeface="Roboto Mono"/>
                <a:cs typeface="Roboto Mono"/>
                <a:sym typeface="Roboto Mono"/>
              </a:rPr>
              <a:t>Distribution of Class by Odor</a:t>
            </a:r>
            <a:endParaRPr b="1">
              <a:latin typeface="Roboto Mono"/>
              <a:ea typeface="Roboto Mono"/>
              <a:cs typeface="Roboto Mono"/>
              <a:sym typeface="Roboto Mono"/>
            </a:endParaRPr>
          </a:p>
          <a:p>
            <a:pPr marL="0" lvl="0" indent="0" algn="ctr" rtl="0">
              <a:spcBef>
                <a:spcPts val="1600"/>
              </a:spcBef>
              <a:spcAft>
                <a:spcPts val="0"/>
              </a:spcAft>
              <a:buNone/>
            </a:pPr>
            <a:r>
              <a:rPr lang="en" sz="1400">
                <a:latin typeface="Roboto Mono"/>
                <a:ea typeface="Roboto Mono"/>
                <a:cs typeface="Roboto Mono"/>
                <a:sym typeface="Roboto Mono"/>
              </a:rPr>
              <a:t>e = edible | p = poisonous</a:t>
            </a:r>
            <a:endParaRPr sz="1400">
              <a:latin typeface="Roboto Mono"/>
              <a:ea typeface="Roboto Mono"/>
              <a:cs typeface="Roboto Mono"/>
              <a:sym typeface="Roboto Mono"/>
            </a:endParaRPr>
          </a:p>
          <a:p>
            <a:pPr marL="0" lvl="0" indent="0" algn="ctr" rtl="0">
              <a:spcBef>
                <a:spcPts val="0"/>
              </a:spcBef>
              <a:spcAft>
                <a:spcPts val="0"/>
              </a:spcAft>
              <a:buNone/>
            </a:pPr>
            <a:r>
              <a:rPr lang="en" sz="1100">
                <a:latin typeface="Roboto Mono"/>
                <a:ea typeface="Roboto Mono"/>
                <a:cs typeface="Roboto Mono"/>
                <a:sym typeface="Roboto Mono"/>
              </a:rPr>
              <a:t>a = almond|c = creosote|f = foul|l = anise</a:t>
            </a:r>
            <a:endParaRPr sz="1100">
              <a:latin typeface="Roboto Mono"/>
              <a:ea typeface="Roboto Mono"/>
              <a:cs typeface="Roboto Mono"/>
              <a:sym typeface="Roboto Mono"/>
            </a:endParaRPr>
          </a:p>
          <a:p>
            <a:pPr marL="0" lvl="0" indent="0" algn="ctr" rtl="0">
              <a:spcBef>
                <a:spcPts val="0"/>
              </a:spcBef>
              <a:spcAft>
                <a:spcPts val="0"/>
              </a:spcAft>
              <a:buNone/>
            </a:pPr>
            <a:r>
              <a:rPr lang="en" sz="1100">
                <a:latin typeface="Roboto Mono"/>
                <a:ea typeface="Roboto Mono"/>
                <a:cs typeface="Roboto Mono"/>
                <a:sym typeface="Roboto Mono"/>
              </a:rPr>
              <a:t>m = musty|n = none|p = pungent|s = spicy|y = fishy</a:t>
            </a:r>
            <a:endParaRPr sz="11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Exploration</a:t>
            </a:r>
            <a:endParaRPr/>
          </a:p>
        </p:txBody>
      </p:sp>
      <p:pic>
        <p:nvPicPr>
          <p:cNvPr id="118" name="Google Shape;118;p20"/>
          <p:cNvPicPr preferRelativeResize="0"/>
          <p:nvPr/>
        </p:nvPicPr>
        <p:blipFill>
          <a:blip r:embed="rId3">
            <a:alphaModFix/>
          </a:blip>
          <a:stretch>
            <a:fillRect/>
          </a:stretch>
        </p:blipFill>
        <p:spPr>
          <a:xfrm>
            <a:off x="4635675" y="2275175"/>
            <a:ext cx="4178807" cy="2724913"/>
          </a:xfrm>
          <a:prstGeom prst="rect">
            <a:avLst/>
          </a:prstGeom>
          <a:noFill/>
          <a:ln>
            <a:noFill/>
          </a:ln>
        </p:spPr>
      </p:pic>
      <p:pic>
        <p:nvPicPr>
          <p:cNvPr id="119" name="Google Shape;119;p20"/>
          <p:cNvPicPr preferRelativeResize="0"/>
          <p:nvPr/>
        </p:nvPicPr>
        <p:blipFill>
          <a:blip r:embed="rId4">
            <a:alphaModFix/>
          </a:blip>
          <a:stretch>
            <a:fillRect/>
          </a:stretch>
        </p:blipFill>
        <p:spPr>
          <a:xfrm>
            <a:off x="219500" y="2239575"/>
            <a:ext cx="4178807" cy="2724913"/>
          </a:xfrm>
          <a:prstGeom prst="rect">
            <a:avLst/>
          </a:prstGeom>
          <a:noFill/>
          <a:ln>
            <a:noFill/>
          </a:ln>
        </p:spPr>
      </p:pic>
      <p:sp>
        <p:nvSpPr>
          <p:cNvPr id="120" name="Google Shape;120;p20"/>
          <p:cNvSpPr txBox="1">
            <a:spLocks noGrp="1"/>
          </p:cNvSpPr>
          <p:nvPr>
            <p:ph type="body" idx="4294967295"/>
          </p:nvPr>
        </p:nvSpPr>
        <p:spPr>
          <a:xfrm>
            <a:off x="221650" y="762375"/>
            <a:ext cx="4174500" cy="128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Mono"/>
                <a:ea typeface="Roboto Mono"/>
                <a:cs typeface="Roboto Mono"/>
                <a:sym typeface="Roboto Mono"/>
              </a:rPr>
              <a:t>Distribution of Class by Spore.Print.Color</a:t>
            </a:r>
            <a:endParaRPr b="1">
              <a:latin typeface="Roboto Mono"/>
              <a:ea typeface="Roboto Mono"/>
              <a:cs typeface="Roboto Mono"/>
              <a:sym typeface="Roboto Mono"/>
            </a:endParaRPr>
          </a:p>
          <a:p>
            <a:pPr marL="0" lvl="0" indent="0" algn="ctr" rtl="0">
              <a:spcBef>
                <a:spcPts val="0"/>
              </a:spcBef>
              <a:spcAft>
                <a:spcPts val="0"/>
              </a:spcAft>
              <a:buNone/>
            </a:pPr>
            <a:r>
              <a:rPr lang="en" sz="1400">
                <a:latin typeface="Roboto Mono"/>
                <a:ea typeface="Roboto Mono"/>
                <a:cs typeface="Roboto Mono"/>
                <a:sym typeface="Roboto Mono"/>
              </a:rPr>
              <a:t>e = edible | p = poisonous</a:t>
            </a:r>
            <a:endParaRPr sz="1400">
              <a:latin typeface="Roboto Mono"/>
              <a:ea typeface="Roboto Mono"/>
              <a:cs typeface="Roboto Mono"/>
              <a:sym typeface="Roboto Mono"/>
            </a:endParaRPr>
          </a:p>
          <a:p>
            <a:pPr marL="0" lvl="0" indent="0" algn="ctr" rtl="0">
              <a:spcBef>
                <a:spcPts val="0"/>
              </a:spcBef>
              <a:spcAft>
                <a:spcPts val="0"/>
              </a:spcAft>
              <a:buNone/>
            </a:pPr>
            <a:r>
              <a:rPr lang="en" sz="1000">
                <a:latin typeface="Roboto Mono"/>
                <a:ea typeface="Roboto Mono"/>
                <a:cs typeface="Roboto Mono"/>
                <a:sym typeface="Roboto Mono"/>
              </a:rPr>
              <a:t>b = buff|h = chocolate|k = black|n = brown</a:t>
            </a:r>
            <a:endParaRPr sz="1000">
              <a:latin typeface="Roboto Mono"/>
              <a:ea typeface="Roboto Mono"/>
              <a:cs typeface="Roboto Mono"/>
              <a:sym typeface="Roboto Mono"/>
            </a:endParaRPr>
          </a:p>
          <a:p>
            <a:pPr marL="0" lvl="0" indent="0" algn="ctr" rtl="0">
              <a:spcBef>
                <a:spcPts val="0"/>
              </a:spcBef>
              <a:spcAft>
                <a:spcPts val="1600"/>
              </a:spcAft>
              <a:buNone/>
            </a:pPr>
            <a:r>
              <a:rPr lang="en" sz="1000">
                <a:latin typeface="Roboto Mono"/>
                <a:ea typeface="Roboto Mono"/>
                <a:cs typeface="Roboto Mono"/>
                <a:sym typeface="Roboto Mono"/>
              </a:rPr>
              <a:t>o = orange|r = green|u = purple|w = white|y = yellow</a:t>
            </a:r>
            <a:endParaRPr sz="1000">
              <a:latin typeface="Roboto Mono"/>
              <a:ea typeface="Roboto Mono"/>
              <a:cs typeface="Roboto Mono"/>
              <a:sym typeface="Roboto Mono"/>
            </a:endParaRPr>
          </a:p>
        </p:txBody>
      </p:sp>
      <p:sp>
        <p:nvSpPr>
          <p:cNvPr id="121" name="Google Shape;121;p20"/>
          <p:cNvSpPr txBox="1">
            <a:spLocks noGrp="1"/>
          </p:cNvSpPr>
          <p:nvPr>
            <p:ph type="body" idx="4294967295"/>
          </p:nvPr>
        </p:nvSpPr>
        <p:spPr>
          <a:xfrm>
            <a:off x="4481825" y="762375"/>
            <a:ext cx="4486500" cy="12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a:latin typeface="Roboto Mono"/>
                <a:ea typeface="Roboto Mono"/>
                <a:cs typeface="Roboto Mono"/>
                <a:sym typeface="Roboto Mono"/>
              </a:rPr>
              <a:t>Class based on Odor and Habitat</a:t>
            </a:r>
            <a:endParaRPr b="1">
              <a:latin typeface="Roboto Mono"/>
              <a:ea typeface="Roboto Mono"/>
              <a:cs typeface="Roboto Mono"/>
              <a:sym typeface="Roboto Mono"/>
            </a:endParaRPr>
          </a:p>
          <a:p>
            <a:pPr marL="0" lvl="0" indent="0" algn="ctr" rtl="0">
              <a:spcBef>
                <a:spcPts val="0"/>
              </a:spcBef>
              <a:spcAft>
                <a:spcPts val="0"/>
              </a:spcAft>
              <a:buNone/>
            </a:pPr>
            <a:r>
              <a:rPr lang="en" sz="1400">
                <a:latin typeface="Roboto Mono"/>
                <a:ea typeface="Roboto Mono"/>
                <a:cs typeface="Roboto Mono"/>
                <a:sym typeface="Roboto Mono"/>
              </a:rPr>
              <a:t>e = edible | p = poisonous</a:t>
            </a:r>
            <a:endParaRPr sz="1400">
              <a:latin typeface="Roboto Mono"/>
              <a:ea typeface="Roboto Mono"/>
              <a:cs typeface="Roboto Mono"/>
              <a:sym typeface="Roboto Mono"/>
            </a:endParaRPr>
          </a:p>
          <a:p>
            <a:pPr marL="0" lvl="0" indent="0" algn="ctr" rtl="0">
              <a:spcBef>
                <a:spcPts val="0"/>
              </a:spcBef>
              <a:spcAft>
                <a:spcPts val="0"/>
              </a:spcAft>
              <a:buNone/>
            </a:pPr>
            <a:r>
              <a:rPr lang="en" sz="1000">
                <a:latin typeface="Roboto Mono"/>
                <a:ea typeface="Roboto Mono"/>
                <a:cs typeface="Roboto Mono"/>
                <a:sym typeface="Roboto Mono"/>
              </a:rPr>
              <a:t>d = woods|g = grasses|l = leaves|m = meadows</a:t>
            </a:r>
            <a:endParaRPr sz="1000">
              <a:latin typeface="Roboto Mono"/>
              <a:ea typeface="Roboto Mono"/>
              <a:cs typeface="Roboto Mono"/>
              <a:sym typeface="Roboto Mono"/>
            </a:endParaRPr>
          </a:p>
          <a:p>
            <a:pPr marL="0" lvl="0" indent="0" algn="ctr" rtl="0">
              <a:spcBef>
                <a:spcPts val="0"/>
              </a:spcBef>
              <a:spcAft>
                <a:spcPts val="0"/>
              </a:spcAft>
              <a:buNone/>
            </a:pPr>
            <a:r>
              <a:rPr lang="en" sz="1000">
                <a:latin typeface="Roboto Mono"/>
                <a:ea typeface="Roboto Mono"/>
                <a:cs typeface="Roboto Mono"/>
                <a:sym typeface="Roboto Mono"/>
              </a:rPr>
              <a:t>p = paths|u = urban|w = waste</a:t>
            </a:r>
            <a:endParaRPr sz="1000">
              <a:latin typeface="Roboto Mono"/>
              <a:ea typeface="Roboto Mono"/>
              <a:cs typeface="Roboto Mono"/>
              <a:sym typeface="Roboto Mono"/>
            </a:endParaRPr>
          </a:p>
        </p:txBody>
      </p:sp>
      <p:sp>
        <p:nvSpPr>
          <p:cNvPr id="122" name="Google Shape;122;p20"/>
          <p:cNvSpPr txBox="1"/>
          <p:nvPr/>
        </p:nvSpPr>
        <p:spPr>
          <a:xfrm>
            <a:off x="4504175" y="1721463"/>
            <a:ext cx="4441800" cy="518100"/>
          </a:xfrm>
          <a:prstGeom prst="rect">
            <a:avLst/>
          </a:prstGeom>
          <a:solidFill>
            <a:srgbClr val="CCCCCC"/>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chemeClr val="lt2"/>
                </a:solidFill>
                <a:latin typeface="Roboto Mono"/>
                <a:ea typeface="Roboto Mono"/>
                <a:cs typeface="Roboto Mono"/>
                <a:sym typeface="Roboto Mono"/>
              </a:rPr>
              <a:t>a = almond|c = creosote|f = foul|l = anise</a:t>
            </a:r>
            <a:endParaRPr sz="1000">
              <a:solidFill>
                <a:schemeClr val="lt2"/>
              </a:solidFill>
              <a:latin typeface="Roboto Mono"/>
              <a:ea typeface="Roboto Mono"/>
              <a:cs typeface="Roboto Mono"/>
              <a:sym typeface="Roboto Mono"/>
            </a:endParaRPr>
          </a:p>
          <a:p>
            <a:pPr marL="0" lvl="0" indent="0" algn="ctr" rtl="0">
              <a:lnSpc>
                <a:spcPct val="115000"/>
              </a:lnSpc>
              <a:spcBef>
                <a:spcPts val="0"/>
              </a:spcBef>
              <a:spcAft>
                <a:spcPts val="0"/>
              </a:spcAft>
              <a:buNone/>
            </a:pPr>
            <a:r>
              <a:rPr lang="en" sz="1000">
                <a:solidFill>
                  <a:schemeClr val="lt2"/>
                </a:solidFill>
                <a:latin typeface="Roboto Mono"/>
                <a:ea typeface="Roboto Mono"/>
                <a:cs typeface="Roboto Mono"/>
                <a:sym typeface="Roboto Mono"/>
              </a:rPr>
              <a:t>m = musty|n = none|p = pungent|s = spicy|y = fishy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Preparation</a:t>
            </a:r>
            <a:endParaRPr/>
          </a:p>
        </p:txBody>
      </p:sp>
      <p:sp>
        <p:nvSpPr>
          <p:cNvPr id="128" name="Google Shape;128;p21"/>
          <p:cNvSpPr txBox="1">
            <a:spLocks noGrp="1"/>
          </p:cNvSpPr>
          <p:nvPr>
            <p:ph type="body" idx="1"/>
          </p:nvPr>
        </p:nvSpPr>
        <p:spPr>
          <a:xfrm>
            <a:off x="471900" y="1919075"/>
            <a:ext cx="3999900" cy="305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Only the stalk.root attribute contained missing values (2480 missing entries), missing values are detonated by “?” in the dataset.</a:t>
            </a:r>
            <a:endParaRPr/>
          </a:p>
          <a:p>
            <a:pPr marL="0" lvl="0" indent="0" algn="l" rtl="0">
              <a:spcBef>
                <a:spcPts val="1600"/>
              </a:spcBef>
              <a:spcAft>
                <a:spcPts val="0"/>
              </a:spcAft>
              <a:buNone/>
            </a:pPr>
            <a:r>
              <a:rPr lang="en"/>
              <a:t>Using the correlogram, we can pinpoint variables that have a correlation to stalk.root</a:t>
            </a:r>
            <a:endParaRPr/>
          </a:p>
          <a:p>
            <a:pPr marL="457200" lvl="0" indent="-317500" algn="l" rtl="0">
              <a:spcBef>
                <a:spcPts val="1600"/>
              </a:spcBef>
              <a:spcAft>
                <a:spcPts val="0"/>
              </a:spcAft>
              <a:buSzPts val="1400"/>
              <a:buChar char="●"/>
            </a:pPr>
            <a:r>
              <a:rPr lang="en"/>
              <a:t>stalk.color.above.ring</a:t>
            </a:r>
            <a:endParaRPr/>
          </a:p>
          <a:p>
            <a:pPr marL="457200" lvl="0" indent="-317500" algn="l" rtl="0">
              <a:spcBef>
                <a:spcPts val="0"/>
              </a:spcBef>
              <a:spcAft>
                <a:spcPts val="0"/>
              </a:spcAft>
              <a:buSzPts val="1400"/>
              <a:buChar char="●"/>
            </a:pPr>
            <a:r>
              <a:rPr lang="en"/>
              <a:t>stalk.color.below.ring</a:t>
            </a:r>
            <a:endParaRPr/>
          </a:p>
          <a:p>
            <a:pPr marL="457200" lvl="0" indent="-317500" algn="l" rtl="0">
              <a:spcBef>
                <a:spcPts val="0"/>
              </a:spcBef>
              <a:spcAft>
                <a:spcPts val="0"/>
              </a:spcAft>
              <a:buSzPts val="1400"/>
              <a:buChar char="●"/>
            </a:pPr>
            <a:r>
              <a:rPr lang="en"/>
              <a:t>cap.surface</a:t>
            </a:r>
            <a:endParaRPr/>
          </a:p>
          <a:p>
            <a:pPr marL="457200" lvl="0" indent="-317500" algn="l" rtl="0">
              <a:spcBef>
                <a:spcPts val="0"/>
              </a:spcBef>
              <a:spcAft>
                <a:spcPts val="0"/>
              </a:spcAft>
              <a:buSzPts val="1400"/>
              <a:buChar char="●"/>
            </a:pPr>
            <a:r>
              <a:rPr lang="en"/>
              <a:t>gill.size</a:t>
            </a:r>
            <a:endParaRPr/>
          </a:p>
          <a:p>
            <a:pPr marL="457200" lvl="0" indent="-317500" algn="l" rtl="0">
              <a:spcBef>
                <a:spcPts val="0"/>
              </a:spcBef>
              <a:spcAft>
                <a:spcPts val="0"/>
              </a:spcAft>
              <a:buSzPts val="1400"/>
              <a:buChar char="●"/>
            </a:pPr>
            <a:r>
              <a:rPr lang="en"/>
              <a:t>gill.spacing</a:t>
            </a:r>
            <a:endParaRPr/>
          </a:p>
          <a:p>
            <a:pPr marL="0" lvl="0" indent="0" algn="l" rtl="0">
              <a:spcBef>
                <a:spcPts val="1600"/>
              </a:spcBef>
              <a:spcAft>
                <a:spcPts val="1600"/>
              </a:spcAft>
              <a:buNone/>
            </a:pPr>
            <a:endParaRPr/>
          </a:p>
        </p:txBody>
      </p:sp>
      <p:sp>
        <p:nvSpPr>
          <p:cNvPr id="129" name="Google Shape;129;p21"/>
          <p:cNvSpPr txBox="1">
            <a:spLocks noGrp="1"/>
          </p:cNvSpPr>
          <p:nvPr>
            <p:ph type="body" idx="2"/>
          </p:nvPr>
        </p:nvSpPr>
        <p:spPr>
          <a:xfrm>
            <a:off x="4694250" y="1919075"/>
            <a:ext cx="3999900" cy="305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KNN imputation on the isolated dataframe with the selected attributes, approximated values were generated then merged with our original dataset. </a:t>
            </a:r>
            <a:endParaRPr/>
          </a:p>
          <a:p>
            <a:pPr marL="0" lvl="0" indent="0" algn="l" rtl="0">
              <a:spcBef>
                <a:spcPts val="1600"/>
              </a:spcBef>
              <a:spcAft>
                <a:spcPts val="1600"/>
              </a:spcAft>
              <a:buNone/>
            </a:pPr>
            <a:r>
              <a:rPr lang="en" sz="900" u="sng"/>
              <a:t>#separate mush data into mush_select </a:t>
            </a:r>
            <a:r>
              <a:rPr lang="en" sz="900"/>
              <a:t>mush_select=mush[,c("stalk.color.above.ring","stalk.color.below.ring","cap.surface","gill.size","gill.spacing","stalk.root")]</a:t>
            </a:r>
            <a:br>
              <a:rPr lang="en" sz="900"/>
            </a:br>
            <a:r>
              <a:rPr lang="en" sz="900"/>
              <a:t>mush_other = mush[,-which(names(mush)%in% names(mush_select))]</a:t>
            </a:r>
            <a:br>
              <a:rPr lang="en" sz="900"/>
            </a:br>
            <a:br>
              <a:rPr lang="en" sz="900"/>
            </a:br>
            <a:r>
              <a:rPr lang="en" sz="900" u="sng"/>
              <a:t>#KNN Imputation on mush_select</a:t>
            </a:r>
            <a:br>
              <a:rPr lang="en" sz="900"/>
            </a:br>
            <a:r>
              <a:rPr lang="en" sz="900"/>
              <a:t>library(VIM)</a:t>
            </a:r>
            <a:br>
              <a:rPr lang="en" sz="900"/>
            </a:br>
            <a:r>
              <a:rPr lang="en" sz="900"/>
              <a:t>knnoutput = kNN(mush_select, k = 5)</a:t>
            </a:r>
            <a:br>
              <a:rPr lang="en" sz="900"/>
            </a:br>
            <a:r>
              <a:rPr lang="en" sz="900"/>
              <a:t>summary (knnoutput)</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Preparation</a:t>
            </a:r>
            <a:endParaRPr/>
          </a:p>
        </p:txBody>
      </p:sp>
      <p:sp>
        <p:nvSpPr>
          <p:cNvPr id="135" name="Google Shape;135;p22"/>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Outliers</a:t>
            </a:r>
            <a:r>
              <a:rPr lang="en"/>
              <a:t> - As our data is mainly categorical and size of our dataset the influence of outliers is considered insignificant to our model.</a:t>
            </a:r>
            <a:endParaRPr>
              <a:solidFill>
                <a:schemeClr val="dk1"/>
              </a:solidFill>
            </a:endParaRPr>
          </a:p>
          <a:p>
            <a:pPr marL="0" lvl="0" indent="0" algn="l" rtl="0">
              <a:spcBef>
                <a:spcPts val="1600"/>
              </a:spcBef>
              <a:spcAft>
                <a:spcPts val="1600"/>
              </a:spcAft>
              <a:buNone/>
            </a:pPr>
            <a:r>
              <a:rPr lang="en" b="1" u="sng"/>
              <a:t>Categorical Features</a:t>
            </a:r>
            <a:r>
              <a:rPr lang="en"/>
              <a:t> - as we are using a decision tree model, there is no need to encode categorical features.</a:t>
            </a:r>
            <a:endParaRPr/>
          </a:p>
        </p:txBody>
      </p:sp>
      <p:sp>
        <p:nvSpPr>
          <p:cNvPr id="136" name="Google Shape;136;p22"/>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Other Transformations</a:t>
            </a:r>
            <a:r>
              <a:rPr lang="en"/>
              <a:t> - veil.type attribute was removed as it was causing issues with the decision tree model.</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1417</Words>
  <Application>Microsoft Office PowerPoint</Application>
  <PresentationFormat>On-screen Show (16:9)</PresentationFormat>
  <Paragraphs>159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 Mono</vt:lpstr>
      <vt:lpstr>Roboto</vt:lpstr>
      <vt:lpstr>Arial</vt:lpstr>
      <vt:lpstr>Material</vt:lpstr>
      <vt:lpstr>Background &amp; Context</vt:lpstr>
      <vt:lpstr>Analytical Solution</vt:lpstr>
      <vt:lpstr>Data Understanding</vt:lpstr>
      <vt:lpstr>Data Understanding</vt:lpstr>
      <vt:lpstr>Data Exploration</vt:lpstr>
      <vt:lpstr>Data Exploration</vt:lpstr>
      <vt:lpstr>Data Exploration</vt:lpstr>
      <vt:lpstr>Data Preparation</vt:lpstr>
      <vt:lpstr>Data Preparation</vt:lpstr>
      <vt:lpstr>Model Development</vt:lpstr>
      <vt:lpstr>Model Development</vt:lpstr>
      <vt:lpstr>Model Development</vt:lpstr>
      <vt:lpstr>Outcome </vt:lpstr>
      <vt:lpstr>Outcome  </vt:lpstr>
      <vt:lpstr>Outcome - cont’d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&amp; Context</dc:title>
  <cp:lastModifiedBy>Jessee</cp:lastModifiedBy>
  <cp:revision>1</cp:revision>
  <dcterms:modified xsi:type="dcterms:W3CDTF">2019-06-12T03:22:49Z</dcterms:modified>
</cp:coreProperties>
</file>