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Lst>
  <p:sldSz cx="9144000" cy="5143500" type="screen16x9"/>
  <p:notesSz cx="6858000" cy="9144000"/>
  <p:embeddedFontLst>
    <p:embeddedFont>
      <p:font typeface="Lato" panose="020B0604020202020204" charset="0"/>
      <p:regular r:id="rId18"/>
      <p:bold r:id="rId19"/>
      <p:italic r:id="rId20"/>
      <p:boldItalic r:id="rId21"/>
    </p:embeddedFont>
    <p:embeddedFont>
      <p:font typeface="Playfair Display" panose="020B0604020202020204" charset="0"/>
      <p:regular r:id="rId22"/>
      <p:bold r:id="rId23"/>
      <p:italic r:id="rId24"/>
      <p:boldItalic r:id="rId25"/>
    </p:embeddedFont>
    <p:embeddedFont>
      <p:font typeface="Roboto" panose="020B0604020202020204" charset="0"/>
      <p:regular r:id="rId26"/>
      <p:bold r:id="rId27"/>
      <p:italic r:id="rId28"/>
      <p:boldItalic r:id="rId29"/>
    </p:embeddedFont>
    <p:embeddedFont>
      <p:font typeface="Roboto Mono"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828"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e82cecb4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e82cecb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deb46d3c3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deb46d3c3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f89a1f1c5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f89a1f1c5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Evaluated collinearity, homoscedasticity, and autocorrelated errors.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4022fe3179_3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4022fe3179_3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f89a1f1c5_5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f89a1f1c5_5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f89a1f1c5_5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f89a1f1c5_5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deb46d3c3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deb46d3c3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c6f83aa91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c6f83aa9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deb46d3c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deb46d3c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c6f83aa91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c6f83aa91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deb46d3c3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deb46d3c3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4022fe3179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4022fe317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01b25c6b9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401b25c6b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01b25c6b9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401b25c6b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4022fe3179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4022fe3179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hyperlink" Target="http://www.vinhoverde.pt/en/file/517"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262975" y="338475"/>
            <a:ext cx="46116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Background &amp; Context</a:t>
            </a:r>
            <a:endParaRPr sz="3000"/>
          </a:p>
        </p:txBody>
      </p:sp>
      <p:sp>
        <p:nvSpPr>
          <p:cNvPr id="73" name="Google Shape;73;p15"/>
          <p:cNvSpPr txBox="1">
            <a:spLocks noGrp="1"/>
          </p:cNvSpPr>
          <p:nvPr>
            <p:ph type="body" idx="1"/>
          </p:nvPr>
        </p:nvSpPr>
        <p:spPr>
          <a:xfrm>
            <a:off x="262975" y="1142800"/>
            <a:ext cx="4518000" cy="373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5E696C"/>
                </a:solidFill>
              </a:rPr>
              <a:t>Wine is an alcoholic beverage made from grapes fermented without the addition of sugars, acids, enzymes, water, or other nutrients. Yeast consumes the sugar in the grapes and converts it to ethanol and carbon dioxide. Different varieties of grapes and strains of yeasts produce different styles of wine.</a:t>
            </a:r>
            <a:endParaRPr sz="1100">
              <a:solidFill>
                <a:srgbClr val="5E696C"/>
              </a:solidFill>
            </a:endParaRPr>
          </a:p>
          <a:p>
            <a:pPr marL="0" lvl="0" indent="0" algn="l" rtl="0">
              <a:spcBef>
                <a:spcPts val="1600"/>
              </a:spcBef>
              <a:spcAft>
                <a:spcPts val="0"/>
              </a:spcAft>
              <a:buNone/>
            </a:pPr>
            <a:r>
              <a:rPr lang="en" sz="1100">
                <a:solidFill>
                  <a:srgbClr val="5E696C"/>
                </a:solidFill>
              </a:rPr>
              <a:t>These variations result from the complex interactions between the biochemical development of the grape, the reactions involved in fermentation, the terroir, and the production process. </a:t>
            </a:r>
            <a:endParaRPr sz="1100">
              <a:solidFill>
                <a:srgbClr val="5E696C"/>
              </a:solidFill>
            </a:endParaRPr>
          </a:p>
          <a:p>
            <a:pPr marL="0" lvl="0" indent="0" algn="l" rtl="0">
              <a:spcBef>
                <a:spcPts val="1600"/>
              </a:spcBef>
              <a:spcAft>
                <a:spcPts val="0"/>
              </a:spcAft>
              <a:buNone/>
            </a:pPr>
            <a:r>
              <a:rPr lang="en" sz="1100">
                <a:solidFill>
                  <a:srgbClr val="5E696C"/>
                </a:solidFill>
              </a:rPr>
              <a:t>Many countries enact legal appellations intended to define styles and qualities of wine. “Vinho Verde” is a unique product from North Portugal governed by The Vinho Verde Region Viticulture Commission.  </a:t>
            </a:r>
            <a:endParaRPr sz="1100">
              <a:solidFill>
                <a:srgbClr val="5E696C"/>
              </a:solidFill>
            </a:endParaRPr>
          </a:p>
          <a:p>
            <a:pPr marL="0" lvl="0" indent="0" algn="l" rtl="0">
              <a:spcBef>
                <a:spcPts val="1600"/>
              </a:spcBef>
              <a:spcAft>
                <a:spcPts val="0"/>
              </a:spcAft>
              <a:buNone/>
            </a:pPr>
            <a:r>
              <a:rPr lang="en" sz="1100">
                <a:solidFill>
                  <a:srgbClr val="5E696C"/>
                </a:solidFill>
              </a:rPr>
              <a:t>One of the requirements necessary for certification with the “Vinho Verde” DO is the physical, chemical and sensorial characteristics. Vinho Verde has a number of different chemical profiles distinguished by grape variety, indication of the subregion and quality labels.</a:t>
            </a:r>
            <a:endParaRPr sz="1100">
              <a:solidFill>
                <a:srgbClr val="5E696C"/>
              </a:solidFill>
            </a:endParaRPr>
          </a:p>
          <a:p>
            <a:pPr marL="0" lvl="0" indent="0" algn="l" rtl="0">
              <a:spcBef>
                <a:spcPts val="1600"/>
              </a:spcBef>
              <a:spcAft>
                <a:spcPts val="1600"/>
              </a:spcAft>
              <a:buNone/>
            </a:pPr>
            <a:endParaRPr sz="1100">
              <a:solidFill>
                <a:srgbClr val="5E696C"/>
              </a:solidFill>
            </a:endParaRPr>
          </a:p>
        </p:txBody>
      </p:sp>
      <p:pic>
        <p:nvPicPr>
          <p:cNvPr id="74" name="Google Shape;74;p15"/>
          <p:cNvPicPr preferRelativeResize="0"/>
          <p:nvPr/>
        </p:nvPicPr>
        <p:blipFill>
          <a:blip r:embed="rId3">
            <a:alphaModFix/>
          </a:blip>
          <a:stretch>
            <a:fillRect/>
          </a:stretch>
        </p:blipFill>
        <p:spPr>
          <a:xfrm>
            <a:off x="4866025" y="1066588"/>
            <a:ext cx="4143498" cy="2024575"/>
          </a:xfrm>
          <a:prstGeom prst="rect">
            <a:avLst/>
          </a:prstGeom>
          <a:noFill/>
          <a:ln>
            <a:noFill/>
          </a:ln>
        </p:spPr>
      </p:pic>
      <p:sp>
        <p:nvSpPr>
          <p:cNvPr id="75" name="Google Shape;75;p15"/>
          <p:cNvSpPr txBox="1"/>
          <p:nvPr/>
        </p:nvSpPr>
        <p:spPr>
          <a:xfrm>
            <a:off x="4780875" y="637300"/>
            <a:ext cx="4120200" cy="24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Playfair Display"/>
                <a:ea typeface="Playfair Display"/>
                <a:cs typeface="Playfair Display"/>
                <a:sym typeface="Playfair Display"/>
              </a:rPr>
              <a:t>Chemical Profile</a:t>
            </a:r>
            <a:endParaRPr sz="1800">
              <a:solidFill>
                <a:schemeClr val="dk1"/>
              </a:solidFill>
              <a:latin typeface="Playfair Display"/>
              <a:ea typeface="Playfair Display"/>
              <a:cs typeface="Playfair Display"/>
              <a:sym typeface="Playfair Display"/>
            </a:endParaRPr>
          </a:p>
        </p:txBody>
      </p:sp>
      <p:sp>
        <p:nvSpPr>
          <p:cNvPr id="76" name="Google Shape;76;p15"/>
          <p:cNvSpPr txBox="1"/>
          <p:nvPr/>
        </p:nvSpPr>
        <p:spPr>
          <a:xfrm>
            <a:off x="4810000" y="3279388"/>
            <a:ext cx="41202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Playfair Display"/>
                <a:ea typeface="Playfair Display"/>
                <a:cs typeface="Playfair Display"/>
                <a:sym typeface="Playfair Display"/>
              </a:rPr>
              <a:t>Sensory Profile</a:t>
            </a:r>
            <a:endParaRPr sz="1800">
              <a:solidFill>
                <a:schemeClr val="dk1"/>
              </a:solidFill>
              <a:latin typeface="Playfair Display"/>
              <a:ea typeface="Playfair Display"/>
              <a:cs typeface="Playfair Display"/>
              <a:sym typeface="Playfair Display"/>
            </a:endParaRPr>
          </a:p>
        </p:txBody>
      </p:sp>
      <p:pic>
        <p:nvPicPr>
          <p:cNvPr id="77" name="Google Shape;77;p15"/>
          <p:cNvPicPr preferRelativeResize="0"/>
          <p:nvPr/>
        </p:nvPicPr>
        <p:blipFill>
          <a:blip r:embed="rId4">
            <a:alphaModFix/>
          </a:blip>
          <a:stretch>
            <a:fillRect/>
          </a:stretch>
        </p:blipFill>
        <p:spPr>
          <a:xfrm>
            <a:off x="4874550" y="3689150"/>
            <a:ext cx="4143501" cy="626584"/>
          </a:xfrm>
          <a:prstGeom prst="rect">
            <a:avLst/>
          </a:prstGeom>
          <a:noFill/>
          <a:ln>
            <a:noFill/>
          </a:ln>
        </p:spPr>
      </p:pic>
      <p:sp>
        <p:nvSpPr>
          <p:cNvPr id="78" name="Google Shape;78;p15"/>
          <p:cNvSpPr txBox="1"/>
          <p:nvPr/>
        </p:nvSpPr>
        <p:spPr>
          <a:xfrm>
            <a:off x="4789825" y="4411750"/>
            <a:ext cx="2992800" cy="39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800" u="sng">
                <a:solidFill>
                  <a:schemeClr val="hlink"/>
                </a:solidFill>
                <a:latin typeface="Lato"/>
                <a:ea typeface="Lato"/>
                <a:cs typeface="Lato"/>
                <a:sym typeface="Lato"/>
                <a:hlinkClick r:id="rId5"/>
              </a:rPr>
              <a:t>http://www.vinhoverde.pt/en/file/517</a:t>
            </a:r>
            <a:endParaRPr sz="800">
              <a:solidFill>
                <a:schemeClr val="dk2"/>
              </a:solidFill>
              <a:latin typeface="Lato"/>
              <a:ea typeface="Lato"/>
              <a:cs typeface="Lato"/>
              <a:sym typeface="Lato"/>
            </a:endParaRPr>
          </a:p>
          <a:p>
            <a:pPr marL="0" lvl="0" indent="0" algn="l" rtl="0">
              <a:lnSpc>
                <a:spcPct val="100000"/>
              </a:lnSpc>
              <a:spcBef>
                <a:spcPts val="0"/>
              </a:spcBef>
              <a:spcAft>
                <a:spcPts val="0"/>
              </a:spcAft>
              <a:buNone/>
            </a:pPr>
            <a:r>
              <a:rPr lang="en" sz="800">
                <a:solidFill>
                  <a:schemeClr val="dk2"/>
                </a:solidFill>
                <a:latin typeface="Lato"/>
                <a:ea typeface="Lato"/>
                <a:cs typeface="Lato"/>
                <a:sym typeface="Lato"/>
              </a:rPr>
              <a:t>https://en.wikipedia.org/wiki/Wine</a:t>
            </a:r>
            <a:endParaRPr sz="800">
              <a:solidFill>
                <a:schemeClr val="dk2"/>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4"/>
          <p:cNvSpPr txBox="1">
            <a:spLocks noGrp="1"/>
          </p:cNvSpPr>
          <p:nvPr>
            <p:ph type="title"/>
          </p:nvPr>
        </p:nvSpPr>
        <p:spPr>
          <a:xfrm>
            <a:off x="311700" y="2389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Development</a:t>
            </a:r>
            <a:endParaRPr/>
          </a:p>
        </p:txBody>
      </p:sp>
      <p:sp>
        <p:nvSpPr>
          <p:cNvPr id="178" name="Google Shape;178;p24"/>
          <p:cNvSpPr txBox="1">
            <a:spLocks noGrp="1"/>
          </p:cNvSpPr>
          <p:nvPr>
            <p:ph type="body" idx="1"/>
          </p:nvPr>
        </p:nvSpPr>
        <p:spPr>
          <a:xfrm>
            <a:off x="311700" y="909550"/>
            <a:ext cx="8220900" cy="3977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t>Several models are created with different combinations.</a:t>
            </a:r>
            <a:endParaRPr sz="1400" b="1"/>
          </a:p>
          <a:p>
            <a:pPr marL="0" lvl="0" indent="0" algn="l" rtl="0">
              <a:lnSpc>
                <a:spcPct val="100000"/>
              </a:lnSpc>
              <a:spcBef>
                <a:spcPts val="0"/>
              </a:spcBef>
              <a:spcAft>
                <a:spcPts val="0"/>
              </a:spcAft>
              <a:buNone/>
            </a:pPr>
            <a:r>
              <a:rPr lang="en" sz="1400" b="1" u="sng"/>
              <a:t>Here are examples</a:t>
            </a:r>
            <a:r>
              <a:rPr lang="en" sz="1400" b="1"/>
              <a:t>:</a:t>
            </a:r>
            <a:endParaRPr sz="1400" b="1">
              <a:solidFill>
                <a:srgbClr val="000000"/>
              </a:solidFill>
            </a:endParaRPr>
          </a:p>
          <a:p>
            <a:pPr marL="0" lvl="0" indent="0" algn="l" rtl="0">
              <a:lnSpc>
                <a:spcPct val="100000"/>
              </a:lnSpc>
              <a:spcBef>
                <a:spcPts val="0"/>
              </a:spcBef>
              <a:spcAft>
                <a:spcPts val="0"/>
              </a:spcAft>
              <a:buNone/>
            </a:pPr>
            <a:endParaRPr sz="1400" b="1">
              <a:solidFill>
                <a:srgbClr val="000000"/>
              </a:solidFill>
            </a:endParaRPr>
          </a:p>
          <a:p>
            <a:pPr marL="0" lvl="0" indent="0" algn="l" rtl="0">
              <a:lnSpc>
                <a:spcPct val="100000"/>
              </a:lnSpc>
              <a:spcBef>
                <a:spcPts val="0"/>
              </a:spcBef>
              <a:spcAft>
                <a:spcPts val="0"/>
              </a:spcAft>
              <a:buNone/>
            </a:pPr>
            <a:r>
              <a:rPr lang="en" sz="1400" b="1">
                <a:solidFill>
                  <a:srgbClr val="000000"/>
                </a:solidFill>
              </a:rPr>
              <a:t>Model 1 </a:t>
            </a:r>
            <a:r>
              <a:rPr lang="en" sz="1200">
                <a:solidFill>
                  <a:srgbClr val="0000FF"/>
                </a:solidFill>
                <a:latin typeface="Droid Sans Mono"/>
                <a:ea typeface="Droid Sans Mono"/>
                <a:cs typeface="Droid Sans Mono"/>
                <a:sym typeface="Droid Sans Mono"/>
              </a:rPr>
              <a:t>: White_lm_full=lm(formula = trans.quality ~ . - trans.quality, data = datawhite_normalized, na.action = na.omit)</a:t>
            </a:r>
            <a:endParaRPr sz="1400" b="1">
              <a:solidFill>
                <a:srgbClr val="000000"/>
              </a:solidFill>
            </a:endParaRPr>
          </a:p>
          <a:p>
            <a:pPr marL="457200" lvl="0" indent="0" algn="l" rtl="0">
              <a:lnSpc>
                <a:spcPct val="100000"/>
              </a:lnSpc>
              <a:spcBef>
                <a:spcPts val="0"/>
              </a:spcBef>
              <a:spcAft>
                <a:spcPts val="0"/>
              </a:spcAft>
              <a:buNone/>
            </a:pPr>
            <a:r>
              <a:rPr lang="en" sz="1400">
                <a:solidFill>
                  <a:srgbClr val="000000"/>
                </a:solidFill>
              </a:rPr>
              <a:t>Coefficients:</a:t>
            </a:r>
            <a:endParaRPr sz="1200">
              <a:solidFill>
                <a:schemeClr val="dk1"/>
              </a:solidFill>
              <a:latin typeface="Playfair Display"/>
              <a:ea typeface="Playfair Display"/>
              <a:cs typeface="Playfair Display"/>
              <a:sym typeface="Playfair Display"/>
            </a:endParaRPr>
          </a:p>
          <a:p>
            <a:pPr marL="457200" lvl="0" indent="0" algn="l" rtl="0">
              <a:lnSpc>
                <a:spcPct val="100000"/>
              </a:lnSpc>
              <a:spcBef>
                <a:spcPts val="0"/>
              </a:spcBef>
              <a:spcAft>
                <a:spcPts val="0"/>
              </a:spcAft>
              <a:buNone/>
            </a:pPr>
            <a:r>
              <a:rPr lang="en" sz="1000">
                <a:solidFill>
                  <a:srgbClr val="000000"/>
                </a:solidFill>
                <a:latin typeface="Droid Sans Mono"/>
                <a:ea typeface="Droid Sans Mono"/>
                <a:cs typeface="Droid Sans Mono"/>
                <a:sym typeface="Droid Sans Mono"/>
              </a:rPr>
              <a:t>                           Estimate Std. Error t value Pr(&gt;|t|)    </a:t>
            </a:r>
            <a:br>
              <a:rPr lang="en" sz="1000">
                <a:solidFill>
                  <a:srgbClr val="000000"/>
                </a:solidFill>
                <a:latin typeface="Droid Sans Mono"/>
                <a:ea typeface="Droid Sans Mono"/>
                <a:cs typeface="Droid Sans Mono"/>
                <a:sym typeface="Droid Sans Mono"/>
              </a:rPr>
            </a:br>
            <a:r>
              <a:rPr lang="en" sz="1000">
                <a:solidFill>
                  <a:srgbClr val="000000"/>
                </a:solidFill>
                <a:latin typeface="Droid Sans Mono"/>
                <a:ea typeface="Droid Sans Mono"/>
                <a:cs typeface="Droid Sans Mono"/>
                <a:sym typeface="Droid Sans Mono"/>
              </a:rPr>
              <a:t>(Intercept)                 5.877909   0.010756 546.470  &lt; 2e-16 ***</a:t>
            </a:r>
            <a:br>
              <a:rPr lang="en" sz="1000">
                <a:solidFill>
                  <a:srgbClr val="000000"/>
                </a:solidFill>
                <a:latin typeface="Droid Sans Mono"/>
                <a:ea typeface="Droid Sans Mono"/>
                <a:cs typeface="Droid Sans Mono"/>
                <a:sym typeface="Droid Sans Mono"/>
              </a:rPr>
            </a:br>
            <a:r>
              <a:rPr lang="en" sz="1000">
                <a:solidFill>
                  <a:srgbClr val="000000"/>
                </a:solidFill>
                <a:latin typeface="Droid Sans Mono"/>
                <a:ea typeface="Droid Sans Mono"/>
                <a:cs typeface="Droid Sans Mono"/>
                <a:sym typeface="Droid Sans Mono"/>
              </a:rPr>
              <a:t>trans.fixed.acidity         0.009129   0.014889   0.613 0.539831    </a:t>
            </a:r>
            <a:br>
              <a:rPr lang="en" sz="1000">
                <a:solidFill>
                  <a:srgbClr val="000000"/>
                </a:solidFill>
                <a:latin typeface="Droid Sans Mono"/>
                <a:ea typeface="Droid Sans Mono"/>
                <a:cs typeface="Droid Sans Mono"/>
                <a:sym typeface="Droid Sans Mono"/>
              </a:rPr>
            </a:br>
            <a:r>
              <a:rPr lang="en" sz="1000">
                <a:solidFill>
                  <a:srgbClr val="000000"/>
                </a:solidFill>
                <a:latin typeface="Droid Sans Mono"/>
                <a:ea typeface="Droid Sans Mono"/>
                <a:cs typeface="Droid Sans Mono"/>
                <a:sym typeface="Droid Sans Mono"/>
              </a:rPr>
              <a:t>trans.volatile.acidity     -0.186517   0.011439 -16.306  &lt; 2e-16 ***</a:t>
            </a:r>
            <a:br>
              <a:rPr lang="en" sz="1000">
                <a:solidFill>
                  <a:srgbClr val="000000"/>
                </a:solidFill>
                <a:latin typeface="Droid Sans Mono"/>
                <a:ea typeface="Droid Sans Mono"/>
                <a:cs typeface="Droid Sans Mono"/>
                <a:sym typeface="Droid Sans Mono"/>
              </a:rPr>
            </a:br>
            <a:r>
              <a:rPr lang="en" sz="1000">
                <a:solidFill>
                  <a:srgbClr val="000000"/>
                </a:solidFill>
                <a:latin typeface="Droid Sans Mono"/>
                <a:ea typeface="Droid Sans Mono"/>
                <a:cs typeface="Droid Sans Mono"/>
                <a:sym typeface="Droid Sans Mono"/>
              </a:rPr>
              <a:t>trans.citric.acid           0.010611   0.011511   0.922 0.356641    </a:t>
            </a:r>
            <a:br>
              <a:rPr lang="en" sz="1000">
                <a:solidFill>
                  <a:srgbClr val="000000"/>
                </a:solidFill>
                <a:latin typeface="Droid Sans Mono"/>
                <a:ea typeface="Droid Sans Mono"/>
                <a:cs typeface="Droid Sans Mono"/>
                <a:sym typeface="Droid Sans Mono"/>
              </a:rPr>
            </a:br>
            <a:r>
              <a:rPr lang="en" sz="1000">
                <a:solidFill>
                  <a:srgbClr val="000000"/>
                </a:solidFill>
                <a:latin typeface="Droid Sans Mono"/>
                <a:ea typeface="Droid Sans Mono"/>
                <a:cs typeface="Droid Sans Mono"/>
                <a:sym typeface="Droid Sans Mono"/>
              </a:rPr>
              <a:t>trans.residual.sugar        0.262295   0.022667  11.572  &lt; 2e-16 ***</a:t>
            </a:r>
            <a:br>
              <a:rPr lang="en" sz="1000">
                <a:solidFill>
                  <a:srgbClr val="000000"/>
                </a:solidFill>
                <a:latin typeface="Droid Sans Mono"/>
                <a:ea typeface="Droid Sans Mono"/>
                <a:cs typeface="Droid Sans Mono"/>
                <a:sym typeface="Droid Sans Mono"/>
              </a:rPr>
            </a:br>
            <a:r>
              <a:rPr lang="en" sz="1000">
                <a:solidFill>
                  <a:srgbClr val="000000"/>
                </a:solidFill>
                <a:latin typeface="Droid Sans Mono"/>
                <a:ea typeface="Droid Sans Mono"/>
                <a:cs typeface="Droid Sans Mono"/>
                <a:sym typeface="Droid Sans Mono"/>
              </a:rPr>
              <a:t>trans.chlorides            -0.045495   0.012926  -3.520 0.000436 ***</a:t>
            </a:r>
            <a:br>
              <a:rPr lang="en" sz="1000">
                <a:solidFill>
                  <a:srgbClr val="000000"/>
                </a:solidFill>
                <a:latin typeface="Droid Sans Mono"/>
                <a:ea typeface="Droid Sans Mono"/>
                <a:cs typeface="Droid Sans Mono"/>
                <a:sym typeface="Droid Sans Mono"/>
              </a:rPr>
            </a:br>
            <a:r>
              <a:rPr lang="en" sz="1000">
                <a:solidFill>
                  <a:srgbClr val="000000"/>
                </a:solidFill>
                <a:latin typeface="Droid Sans Mono"/>
                <a:ea typeface="Droid Sans Mono"/>
                <a:cs typeface="Droid Sans Mono"/>
                <a:sym typeface="Droid Sans Mono"/>
              </a:rPr>
              <a:t>trans.free.sulfur.dioxide   0.122317   0.014551   8.406  &lt; 2e-16 ***</a:t>
            </a:r>
            <a:br>
              <a:rPr lang="en" sz="1000">
                <a:solidFill>
                  <a:srgbClr val="000000"/>
                </a:solidFill>
                <a:latin typeface="Droid Sans Mono"/>
                <a:ea typeface="Droid Sans Mono"/>
                <a:cs typeface="Droid Sans Mono"/>
                <a:sym typeface="Droid Sans Mono"/>
              </a:rPr>
            </a:br>
            <a:r>
              <a:rPr lang="en" sz="1000">
                <a:solidFill>
                  <a:srgbClr val="000000"/>
                </a:solidFill>
                <a:latin typeface="Droid Sans Mono"/>
                <a:ea typeface="Droid Sans Mono"/>
                <a:cs typeface="Droid Sans Mono"/>
                <a:sym typeface="Droid Sans Mono"/>
              </a:rPr>
              <a:t>trans.total.sulfur.dioxide -0.051932   0.016371  -3.172 0.001522 ** </a:t>
            </a:r>
            <a:br>
              <a:rPr lang="en" sz="1000">
                <a:solidFill>
                  <a:srgbClr val="000000"/>
                </a:solidFill>
                <a:latin typeface="Droid Sans Mono"/>
                <a:ea typeface="Droid Sans Mono"/>
                <a:cs typeface="Droid Sans Mono"/>
                <a:sym typeface="Droid Sans Mono"/>
              </a:rPr>
            </a:br>
            <a:r>
              <a:rPr lang="en" sz="1000">
                <a:solidFill>
                  <a:srgbClr val="000000"/>
                </a:solidFill>
                <a:latin typeface="Droid Sans Mono"/>
                <a:ea typeface="Droid Sans Mono"/>
                <a:cs typeface="Droid Sans Mono"/>
                <a:sym typeface="Droid Sans Mono"/>
              </a:rPr>
              <a:t>trans.density              -0.234774   0.035095  -6.690 2.49e-11 ***</a:t>
            </a:r>
            <a:br>
              <a:rPr lang="en" sz="1000">
                <a:solidFill>
                  <a:srgbClr val="000000"/>
                </a:solidFill>
                <a:latin typeface="Droid Sans Mono"/>
                <a:ea typeface="Droid Sans Mono"/>
                <a:cs typeface="Droid Sans Mono"/>
                <a:sym typeface="Droid Sans Mono"/>
              </a:rPr>
            </a:br>
            <a:r>
              <a:rPr lang="en" sz="1000">
                <a:solidFill>
                  <a:srgbClr val="000000"/>
                </a:solidFill>
                <a:latin typeface="Droid Sans Mono"/>
                <a:ea typeface="Droid Sans Mono"/>
                <a:cs typeface="Droid Sans Mono"/>
                <a:sym typeface="Droid Sans Mono"/>
              </a:rPr>
              <a:t>trans.pH                    0.053335   0.013775   3.872 0.000109 ***</a:t>
            </a:r>
            <a:br>
              <a:rPr lang="en" sz="1000">
                <a:solidFill>
                  <a:srgbClr val="000000"/>
                </a:solidFill>
                <a:latin typeface="Droid Sans Mono"/>
                <a:ea typeface="Droid Sans Mono"/>
                <a:cs typeface="Droid Sans Mono"/>
                <a:sym typeface="Droid Sans Mono"/>
              </a:rPr>
            </a:br>
            <a:r>
              <a:rPr lang="en" sz="1000">
                <a:solidFill>
                  <a:srgbClr val="000000"/>
                </a:solidFill>
                <a:latin typeface="Droid Sans Mono"/>
                <a:ea typeface="Droid Sans Mono"/>
                <a:cs typeface="Droid Sans Mono"/>
                <a:sym typeface="Droid Sans Mono"/>
              </a:rPr>
              <a:t>trans.sulphates             0.060913   0.011307   5.387 7.49e-08 ***</a:t>
            </a:r>
            <a:br>
              <a:rPr lang="en" sz="1000">
                <a:solidFill>
                  <a:srgbClr val="000000"/>
                </a:solidFill>
                <a:latin typeface="Droid Sans Mono"/>
                <a:ea typeface="Droid Sans Mono"/>
                <a:cs typeface="Droid Sans Mono"/>
                <a:sym typeface="Droid Sans Mono"/>
              </a:rPr>
            </a:br>
            <a:r>
              <a:rPr lang="en" sz="1000">
                <a:solidFill>
                  <a:srgbClr val="000000"/>
                </a:solidFill>
                <a:latin typeface="Droid Sans Mono"/>
                <a:ea typeface="Droid Sans Mono"/>
                <a:cs typeface="Droid Sans Mono"/>
                <a:sym typeface="Droid Sans Mono"/>
              </a:rPr>
              <a:t>trans.alcohol               0.286633   0.023541  12.176  &lt; 2e-16 *** </a:t>
            </a:r>
            <a:endParaRPr sz="1000">
              <a:solidFill>
                <a:srgbClr val="000000"/>
              </a:solidFill>
              <a:latin typeface="Droid Sans Mono"/>
              <a:ea typeface="Droid Sans Mono"/>
              <a:cs typeface="Droid Sans Mono"/>
              <a:sym typeface="Droid Sans Mono"/>
            </a:endParaRPr>
          </a:p>
          <a:p>
            <a:pPr marL="457200" lvl="0" indent="0" algn="l" rtl="0">
              <a:lnSpc>
                <a:spcPct val="100000"/>
              </a:lnSpc>
              <a:spcBef>
                <a:spcPts val="0"/>
              </a:spcBef>
              <a:spcAft>
                <a:spcPts val="0"/>
              </a:spcAft>
              <a:buNone/>
            </a:pPr>
            <a:endParaRPr sz="1000">
              <a:solidFill>
                <a:srgbClr val="000000"/>
              </a:solidFill>
              <a:latin typeface="Droid Sans Mono"/>
              <a:ea typeface="Droid Sans Mono"/>
              <a:cs typeface="Droid Sans Mono"/>
              <a:sym typeface="Droid Sans Mono"/>
            </a:endParaRPr>
          </a:p>
          <a:p>
            <a:pPr marL="457200" lvl="0" indent="0" algn="l" rtl="0">
              <a:lnSpc>
                <a:spcPct val="100000"/>
              </a:lnSpc>
              <a:spcBef>
                <a:spcPts val="0"/>
              </a:spcBef>
              <a:spcAft>
                <a:spcPts val="0"/>
              </a:spcAft>
              <a:buNone/>
            </a:pPr>
            <a:r>
              <a:rPr lang="en" sz="1000">
                <a:solidFill>
                  <a:srgbClr val="000000"/>
                </a:solidFill>
                <a:latin typeface="Droid Sans Mono"/>
                <a:ea typeface="Droid Sans Mono"/>
                <a:cs typeface="Droid Sans Mono"/>
                <a:sym typeface="Droid Sans Mono"/>
              </a:rPr>
              <a:t>Residual standard error: 0.7528 on 4886 degrees of freedom</a:t>
            </a:r>
            <a:br>
              <a:rPr lang="en" sz="1000">
                <a:solidFill>
                  <a:srgbClr val="000000"/>
                </a:solidFill>
                <a:latin typeface="Droid Sans Mono"/>
                <a:ea typeface="Droid Sans Mono"/>
                <a:cs typeface="Droid Sans Mono"/>
                <a:sym typeface="Droid Sans Mono"/>
              </a:rPr>
            </a:br>
            <a:r>
              <a:rPr lang="en" sz="1000">
                <a:solidFill>
                  <a:srgbClr val="000000"/>
                </a:solidFill>
                <a:latin typeface="Droid Sans Mono"/>
                <a:ea typeface="Droid Sans Mono"/>
                <a:cs typeface="Droid Sans Mono"/>
                <a:sym typeface="Droid Sans Mono"/>
              </a:rPr>
              <a:t>Multiple R-squared:  0.2792,	Adjusted R-squared:  0.2775 </a:t>
            </a:r>
            <a:br>
              <a:rPr lang="en" sz="1000">
                <a:solidFill>
                  <a:srgbClr val="000000"/>
                </a:solidFill>
                <a:latin typeface="Droid Sans Mono"/>
                <a:ea typeface="Droid Sans Mono"/>
                <a:cs typeface="Droid Sans Mono"/>
                <a:sym typeface="Droid Sans Mono"/>
              </a:rPr>
            </a:br>
            <a:r>
              <a:rPr lang="en" sz="1000">
                <a:solidFill>
                  <a:srgbClr val="000000"/>
                </a:solidFill>
                <a:latin typeface="Droid Sans Mono"/>
                <a:ea typeface="Droid Sans Mono"/>
                <a:cs typeface="Droid Sans Mono"/>
                <a:sym typeface="Droid Sans Mono"/>
              </a:rPr>
              <a:t>F-statistic:   172 on 11 and 4886 DF,  p-value: &lt; 2.2e-16</a:t>
            </a:r>
            <a:endParaRPr sz="1000">
              <a:solidFill>
                <a:srgbClr val="000000"/>
              </a:solidFill>
              <a:latin typeface="Droid Sans Mono"/>
              <a:ea typeface="Droid Sans Mono"/>
              <a:cs typeface="Droid Sans Mono"/>
              <a:sym typeface="Droid Sans Mono"/>
            </a:endParaRPr>
          </a:p>
          <a:p>
            <a:pPr marL="0" lvl="0" indent="0" algn="l" rtl="0">
              <a:lnSpc>
                <a:spcPct val="100000"/>
              </a:lnSpc>
              <a:spcBef>
                <a:spcPts val="0"/>
              </a:spcBef>
              <a:spcAft>
                <a:spcPts val="0"/>
              </a:spcAft>
              <a:buNone/>
            </a:pPr>
            <a:endParaRPr sz="1000">
              <a:solidFill>
                <a:srgbClr val="000000"/>
              </a:solidFill>
              <a:latin typeface="Droid Sans Mono"/>
              <a:ea typeface="Droid Sans Mono"/>
              <a:cs typeface="Droid Sans Mono"/>
              <a:sym typeface="Droid Sans Mono"/>
            </a:endParaRPr>
          </a:p>
          <a:p>
            <a:pPr marL="0" lvl="0" indent="0" algn="l" rtl="0">
              <a:lnSpc>
                <a:spcPct val="100000"/>
              </a:lnSpc>
              <a:spcBef>
                <a:spcPts val="0"/>
              </a:spcBef>
              <a:spcAft>
                <a:spcPts val="0"/>
              </a:spcAft>
              <a:buNone/>
            </a:pPr>
            <a:endParaRPr sz="1000">
              <a:solidFill>
                <a:srgbClr val="000000"/>
              </a:solidFill>
              <a:latin typeface="Droid Sans Mono"/>
              <a:ea typeface="Droid Sans Mono"/>
              <a:cs typeface="Droid Sans Mono"/>
              <a:sym typeface="Droid Sans Mono"/>
            </a:endParaRPr>
          </a:p>
          <a:p>
            <a:pPr marL="0" lvl="0" indent="0" algn="l" rtl="0">
              <a:lnSpc>
                <a:spcPct val="100000"/>
              </a:lnSpc>
              <a:spcBef>
                <a:spcPts val="0"/>
              </a:spcBef>
              <a:spcAft>
                <a:spcPts val="0"/>
              </a:spcAft>
              <a:buNone/>
            </a:pPr>
            <a:endParaRPr sz="1000">
              <a:solidFill>
                <a:srgbClr val="000000"/>
              </a:solidFill>
              <a:latin typeface="Droid Sans Mono"/>
              <a:ea typeface="Droid Sans Mono"/>
              <a:cs typeface="Droid Sans Mono"/>
              <a:sym typeface="Droid Sans Mono"/>
            </a:endParaRPr>
          </a:p>
          <a:p>
            <a:pPr marL="0" lvl="0" indent="0" algn="l" rtl="0">
              <a:lnSpc>
                <a:spcPct val="100000"/>
              </a:lnSpc>
              <a:spcBef>
                <a:spcPts val="0"/>
              </a:spcBef>
              <a:spcAft>
                <a:spcPts val="0"/>
              </a:spcAft>
              <a:buNone/>
            </a:pPr>
            <a:endParaRPr sz="1500"/>
          </a:p>
          <a:p>
            <a:pPr marL="0" lvl="0" indent="0" algn="l" rtl="0">
              <a:lnSpc>
                <a:spcPct val="100000"/>
              </a:lnSpc>
              <a:spcBef>
                <a:spcPts val="0"/>
              </a:spcBef>
              <a:spcAft>
                <a:spcPts val="0"/>
              </a:spcAft>
              <a:buNone/>
            </a:pP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5"/>
          <p:cNvSpPr txBox="1">
            <a:spLocks noGrp="1"/>
          </p:cNvSpPr>
          <p:nvPr>
            <p:ph type="title"/>
          </p:nvPr>
        </p:nvSpPr>
        <p:spPr>
          <a:xfrm>
            <a:off x="311700" y="2389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Evaluation</a:t>
            </a:r>
            <a:endParaRPr/>
          </a:p>
        </p:txBody>
      </p:sp>
      <p:sp>
        <p:nvSpPr>
          <p:cNvPr id="184" name="Google Shape;184;p25"/>
          <p:cNvSpPr txBox="1">
            <a:spLocks noGrp="1"/>
          </p:cNvSpPr>
          <p:nvPr>
            <p:ph type="body" idx="1"/>
          </p:nvPr>
        </p:nvSpPr>
        <p:spPr>
          <a:xfrm>
            <a:off x="311700" y="941250"/>
            <a:ext cx="8520600" cy="2823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solidFill>
                  <a:srgbClr val="000000"/>
                </a:solidFill>
              </a:rPr>
              <a:t>Model 1 Test:</a:t>
            </a:r>
            <a:endParaRPr sz="1400" b="1">
              <a:solidFill>
                <a:srgbClr val="000000"/>
              </a:solidFill>
            </a:endParaRPr>
          </a:p>
          <a:p>
            <a:pPr marL="0" lvl="0" indent="0" algn="l" rtl="0">
              <a:lnSpc>
                <a:spcPct val="100000"/>
              </a:lnSpc>
              <a:spcBef>
                <a:spcPts val="1600"/>
              </a:spcBef>
              <a:spcAft>
                <a:spcPts val="0"/>
              </a:spcAft>
              <a:buNone/>
            </a:pPr>
            <a:r>
              <a:rPr lang="en" sz="1000">
                <a:solidFill>
                  <a:srgbClr val="0000FF"/>
                </a:solidFill>
                <a:latin typeface="Droid Sans Mono"/>
                <a:ea typeface="Droid Sans Mono"/>
                <a:cs typeface="Droid Sans Mono"/>
                <a:sym typeface="Droid Sans Mono"/>
              </a:rPr>
              <a:t>sqrt(vif(White_lm_full)) #Evaluate Collinearity</a:t>
            </a:r>
            <a:r>
              <a:rPr lang="en" sz="1000">
                <a:solidFill>
                  <a:srgbClr val="000000"/>
                </a:solidFill>
                <a:latin typeface="Droid Sans Mono"/>
                <a:ea typeface="Droid Sans Mono"/>
                <a:cs typeface="Droid Sans Mono"/>
                <a:sym typeface="Droid Sans Mono"/>
              </a:rPr>
              <a:t>       </a:t>
            </a:r>
            <a:endParaRPr sz="1000">
              <a:solidFill>
                <a:srgbClr val="000000"/>
              </a:solidFill>
              <a:latin typeface="Droid Sans Mono"/>
              <a:ea typeface="Droid Sans Mono"/>
              <a:cs typeface="Droid Sans Mono"/>
              <a:sym typeface="Droid Sans Mono"/>
            </a:endParaRPr>
          </a:p>
          <a:p>
            <a:pPr marL="0" lvl="0" indent="0" algn="l" rtl="0">
              <a:lnSpc>
                <a:spcPct val="100000"/>
              </a:lnSpc>
              <a:spcBef>
                <a:spcPts val="0"/>
              </a:spcBef>
              <a:spcAft>
                <a:spcPts val="0"/>
              </a:spcAft>
              <a:buNone/>
            </a:pPr>
            <a:r>
              <a:rPr lang="en" sz="1000" b="1">
                <a:solidFill>
                  <a:srgbClr val="000000"/>
                </a:solidFill>
                <a:latin typeface="Droid Sans Mono"/>
                <a:ea typeface="Droid Sans Mono"/>
                <a:cs typeface="Droid Sans Mono"/>
                <a:sym typeface="Droid Sans Mono"/>
              </a:rPr>
              <a:t>fixed.acidity     volatile.acidity          citric.acid       residual.sugar   alcohol     sulphates</a:t>
            </a:r>
            <a:br>
              <a:rPr lang="en" sz="1000" b="1">
                <a:solidFill>
                  <a:srgbClr val="000000"/>
                </a:solidFill>
                <a:latin typeface="Droid Sans Mono"/>
                <a:ea typeface="Droid Sans Mono"/>
                <a:cs typeface="Droid Sans Mono"/>
                <a:sym typeface="Droid Sans Mono"/>
              </a:rPr>
            </a:br>
            <a:r>
              <a:rPr lang="en" sz="1000" b="1">
                <a:solidFill>
                  <a:srgbClr val="000000"/>
                </a:solidFill>
                <a:latin typeface="Droid Sans Mono"/>
                <a:ea typeface="Droid Sans Mono"/>
                <a:cs typeface="Droid Sans Mono"/>
                <a:sym typeface="Droid Sans Mono"/>
              </a:rPr>
              <a:t>  </a:t>
            </a:r>
            <a:r>
              <a:rPr lang="en" sz="1000">
                <a:solidFill>
                  <a:srgbClr val="000000"/>
                </a:solidFill>
                <a:latin typeface="Droid Sans Mono"/>
                <a:ea typeface="Droid Sans Mono"/>
                <a:cs typeface="Droid Sans Mono"/>
                <a:sym typeface="Droid Sans Mono"/>
              </a:rPr>
              <a:t>1.384109             1.063337             1.070039             2.107153 	 2.188426	 1.051098</a:t>
            </a:r>
            <a:br>
              <a:rPr lang="en" sz="1000" b="1">
                <a:solidFill>
                  <a:srgbClr val="000000"/>
                </a:solidFill>
                <a:latin typeface="Droid Sans Mono"/>
                <a:ea typeface="Droid Sans Mono"/>
                <a:cs typeface="Droid Sans Mono"/>
                <a:sym typeface="Droid Sans Mono"/>
              </a:rPr>
            </a:br>
            <a:r>
              <a:rPr lang="en" sz="1000" b="1">
                <a:solidFill>
                  <a:srgbClr val="000000"/>
                </a:solidFill>
                <a:latin typeface="Droid Sans Mono"/>
                <a:ea typeface="Droid Sans Mono"/>
                <a:cs typeface="Droid Sans Mono"/>
                <a:sym typeface="Droid Sans Mono"/>
              </a:rPr>
              <a:t>chlorides      free.sulfur.dioxide      total.sulfur.dioxide    density 	          pH</a:t>
            </a:r>
            <a:br>
              <a:rPr lang="en" sz="1000" b="1">
                <a:solidFill>
                  <a:srgbClr val="000000"/>
                </a:solidFill>
                <a:latin typeface="Droid Sans Mono"/>
                <a:ea typeface="Droid Sans Mono"/>
                <a:cs typeface="Droid Sans Mono"/>
                <a:sym typeface="Droid Sans Mono"/>
              </a:rPr>
            </a:br>
            <a:r>
              <a:rPr lang="en" sz="1000" b="1">
                <a:solidFill>
                  <a:srgbClr val="000000"/>
                </a:solidFill>
                <a:latin typeface="Droid Sans Mono"/>
                <a:ea typeface="Droid Sans Mono"/>
                <a:cs typeface="Droid Sans Mono"/>
                <a:sym typeface="Droid Sans Mono"/>
              </a:rPr>
              <a:t>  </a:t>
            </a:r>
            <a:r>
              <a:rPr lang="en" sz="1000">
                <a:solidFill>
                  <a:srgbClr val="000000"/>
                </a:solidFill>
                <a:latin typeface="Droid Sans Mono"/>
                <a:ea typeface="Droid Sans Mono"/>
                <a:cs typeface="Droid Sans Mono"/>
                <a:sym typeface="Droid Sans Mono"/>
              </a:rPr>
              <a:t>1.201631             1.352708              1.521829            3.262486 	 1.280551  </a:t>
            </a:r>
            <a:br>
              <a:rPr lang="en" sz="1000" b="1">
                <a:solidFill>
                  <a:srgbClr val="000000"/>
                </a:solidFill>
                <a:latin typeface="Droid Sans Mono"/>
                <a:ea typeface="Droid Sans Mono"/>
                <a:cs typeface="Droid Sans Mono"/>
                <a:sym typeface="Droid Sans Mono"/>
              </a:rPr>
            </a:br>
            <a:r>
              <a:rPr lang="en" sz="1000" b="1">
                <a:solidFill>
                  <a:srgbClr val="000000"/>
                </a:solidFill>
                <a:latin typeface="Droid Sans Mono"/>
                <a:ea typeface="Droid Sans Mono"/>
                <a:cs typeface="Droid Sans Mono"/>
                <a:sym typeface="Droid Sans Mono"/>
              </a:rPr>
              <a:t>                                </a:t>
            </a:r>
            <a:endParaRPr sz="1000">
              <a:solidFill>
                <a:srgbClr val="0000FF"/>
              </a:solidFill>
              <a:latin typeface="Droid Sans Mono"/>
              <a:ea typeface="Droid Sans Mono"/>
              <a:cs typeface="Droid Sans Mono"/>
              <a:sym typeface="Droid Sans Mono"/>
            </a:endParaRPr>
          </a:p>
          <a:p>
            <a:pPr marL="0" lvl="0" indent="0" algn="l" rtl="0">
              <a:lnSpc>
                <a:spcPct val="100000"/>
              </a:lnSpc>
              <a:spcBef>
                <a:spcPts val="0"/>
              </a:spcBef>
              <a:spcAft>
                <a:spcPts val="0"/>
              </a:spcAft>
              <a:buNone/>
            </a:pPr>
            <a:r>
              <a:rPr lang="en" sz="1000">
                <a:solidFill>
                  <a:srgbClr val="0000FF"/>
                </a:solidFill>
                <a:latin typeface="Droid Sans Mono"/>
                <a:ea typeface="Droid Sans Mono"/>
                <a:cs typeface="Droid Sans Mono"/>
                <a:sym typeface="Droid Sans Mono"/>
              </a:rPr>
              <a:t>ncvTest(White_lm_full) #Evaluate homoscedasticity</a:t>
            </a:r>
            <a:endParaRPr sz="1000">
              <a:solidFill>
                <a:srgbClr val="0000FF"/>
              </a:solidFill>
              <a:latin typeface="Droid Sans Mono"/>
              <a:ea typeface="Droid Sans Mono"/>
              <a:cs typeface="Droid Sans Mono"/>
              <a:sym typeface="Droid Sans Mono"/>
            </a:endParaRPr>
          </a:p>
          <a:p>
            <a:pPr marL="0" lvl="0" indent="0" algn="l" rtl="0">
              <a:lnSpc>
                <a:spcPct val="100000"/>
              </a:lnSpc>
              <a:spcBef>
                <a:spcPts val="0"/>
              </a:spcBef>
              <a:spcAft>
                <a:spcPts val="0"/>
              </a:spcAft>
              <a:buNone/>
            </a:pPr>
            <a:r>
              <a:rPr lang="en" sz="1000">
                <a:solidFill>
                  <a:srgbClr val="000000"/>
                </a:solidFill>
                <a:latin typeface="Droid Sans Mono"/>
                <a:ea typeface="Droid Sans Mono"/>
                <a:cs typeface="Droid Sans Mono"/>
                <a:sym typeface="Droid Sans Mono"/>
              </a:rPr>
              <a:t>Non-constant Variance Score Test </a:t>
            </a:r>
            <a:br>
              <a:rPr lang="en" sz="1000">
                <a:solidFill>
                  <a:srgbClr val="000000"/>
                </a:solidFill>
                <a:latin typeface="Droid Sans Mono"/>
                <a:ea typeface="Droid Sans Mono"/>
                <a:cs typeface="Droid Sans Mono"/>
                <a:sym typeface="Droid Sans Mono"/>
              </a:rPr>
            </a:br>
            <a:r>
              <a:rPr lang="en" sz="1000">
                <a:solidFill>
                  <a:srgbClr val="000000"/>
                </a:solidFill>
                <a:latin typeface="Droid Sans Mono"/>
                <a:ea typeface="Droid Sans Mono"/>
                <a:cs typeface="Droid Sans Mono"/>
                <a:sym typeface="Droid Sans Mono"/>
              </a:rPr>
              <a:t>Variance formula: ~ fitted.values </a:t>
            </a:r>
            <a:br>
              <a:rPr lang="en" sz="1000">
                <a:solidFill>
                  <a:srgbClr val="000000"/>
                </a:solidFill>
                <a:latin typeface="Droid Sans Mono"/>
                <a:ea typeface="Droid Sans Mono"/>
                <a:cs typeface="Droid Sans Mono"/>
                <a:sym typeface="Droid Sans Mono"/>
              </a:rPr>
            </a:br>
            <a:r>
              <a:rPr lang="en" sz="1000">
                <a:solidFill>
                  <a:srgbClr val="000000"/>
                </a:solidFill>
                <a:latin typeface="Droid Sans Mono"/>
                <a:ea typeface="Droid Sans Mono"/>
                <a:cs typeface="Droid Sans Mono"/>
                <a:sym typeface="Droid Sans Mono"/>
              </a:rPr>
              <a:t>Chisquare = 2.388269    Df = 1     p = 0.1222489</a:t>
            </a:r>
            <a:endParaRPr sz="1000">
              <a:solidFill>
                <a:srgbClr val="000000"/>
              </a:solidFill>
              <a:latin typeface="Droid Sans Mono"/>
              <a:ea typeface="Droid Sans Mono"/>
              <a:cs typeface="Droid Sans Mono"/>
              <a:sym typeface="Droid Sans Mono"/>
            </a:endParaRPr>
          </a:p>
          <a:p>
            <a:pPr marL="0" lvl="0" indent="0" algn="l" rtl="0">
              <a:lnSpc>
                <a:spcPct val="100000"/>
              </a:lnSpc>
              <a:spcBef>
                <a:spcPts val="0"/>
              </a:spcBef>
              <a:spcAft>
                <a:spcPts val="0"/>
              </a:spcAft>
              <a:buNone/>
            </a:pPr>
            <a:endParaRPr sz="1000">
              <a:solidFill>
                <a:srgbClr val="000000"/>
              </a:solidFill>
              <a:latin typeface="Droid Sans Mono"/>
              <a:ea typeface="Droid Sans Mono"/>
              <a:cs typeface="Droid Sans Mono"/>
              <a:sym typeface="Droid Sans Mono"/>
            </a:endParaRPr>
          </a:p>
          <a:p>
            <a:pPr marL="0" lvl="0" indent="0" algn="l" rtl="0">
              <a:lnSpc>
                <a:spcPct val="100000"/>
              </a:lnSpc>
              <a:spcBef>
                <a:spcPts val="0"/>
              </a:spcBef>
              <a:spcAft>
                <a:spcPts val="0"/>
              </a:spcAft>
              <a:buNone/>
            </a:pPr>
            <a:r>
              <a:rPr lang="en" sz="1000">
                <a:solidFill>
                  <a:srgbClr val="0000FF"/>
                </a:solidFill>
                <a:latin typeface="Droid Sans Mono"/>
                <a:ea typeface="Droid Sans Mono"/>
                <a:cs typeface="Droid Sans Mono"/>
                <a:sym typeface="Droid Sans Mono"/>
              </a:rPr>
              <a:t>durbinWatsonTest(White_lm_full) #Test for Autocorrelated Errors</a:t>
            </a:r>
            <a:endParaRPr sz="1000">
              <a:solidFill>
                <a:srgbClr val="0000FF"/>
              </a:solidFill>
              <a:latin typeface="Droid Sans Mono"/>
              <a:ea typeface="Droid Sans Mono"/>
              <a:cs typeface="Droid Sans Mono"/>
              <a:sym typeface="Droid Sans Mono"/>
            </a:endParaRPr>
          </a:p>
          <a:p>
            <a:pPr marL="0" lvl="0" indent="0" algn="l" rtl="0">
              <a:lnSpc>
                <a:spcPct val="150000"/>
              </a:lnSpc>
              <a:spcBef>
                <a:spcPts val="0"/>
              </a:spcBef>
              <a:spcAft>
                <a:spcPts val="0"/>
              </a:spcAft>
              <a:buNone/>
            </a:pPr>
            <a:r>
              <a:rPr lang="en" sz="1000">
                <a:solidFill>
                  <a:srgbClr val="000000"/>
                </a:solidFill>
                <a:latin typeface="Droid Sans Mono"/>
                <a:ea typeface="Droid Sans Mono"/>
                <a:cs typeface="Droid Sans Mono"/>
                <a:sym typeface="Droid Sans Mono"/>
              </a:rPr>
              <a:t>lag Autocorrelation D-W Statistic p-value</a:t>
            </a:r>
            <a:br>
              <a:rPr lang="en" sz="1000">
                <a:solidFill>
                  <a:srgbClr val="000000"/>
                </a:solidFill>
                <a:latin typeface="Droid Sans Mono"/>
                <a:ea typeface="Droid Sans Mono"/>
                <a:cs typeface="Droid Sans Mono"/>
                <a:sym typeface="Droid Sans Mono"/>
              </a:rPr>
            </a:br>
            <a:r>
              <a:rPr lang="en" sz="1000">
                <a:solidFill>
                  <a:srgbClr val="000000"/>
                </a:solidFill>
                <a:latin typeface="Droid Sans Mono"/>
                <a:ea typeface="Droid Sans Mono"/>
                <a:cs typeface="Droid Sans Mono"/>
                <a:sym typeface="Droid Sans Mono"/>
              </a:rPr>
              <a:t>   1       0.1877736      1.624232       0</a:t>
            </a:r>
            <a:br>
              <a:rPr lang="en" sz="1000">
                <a:solidFill>
                  <a:srgbClr val="000000"/>
                </a:solidFill>
                <a:latin typeface="Droid Sans Mono"/>
                <a:ea typeface="Droid Sans Mono"/>
                <a:cs typeface="Droid Sans Mono"/>
                <a:sym typeface="Droid Sans Mono"/>
              </a:rPr>
            </a:br>
            <a:r>
              <a:rPr lang="en" sz="1000">
                <a:solidFill>
                  <a:srgbClr val="000000"/>
                </a:solidFill>
                <a:latin typeface="Droid Sans Mono"/>
                <a:ea typeface="Droid Sans Mono"/>
                <a:cs typeface="Droid Sans Mono"/>
                <a:sym typeface="Droid Sans Mono"/>
              </a:rPr>
              <a:t> Alternative hypothesis: rho != 0</a:t>
            </a:r>
            <a:endParaRPr sz="1000">
              <a:solidFill>
                <a:srgbClr val="000000"/>
              </a:solidFill>
              <a:latin typeface="Droid Sans Mono"/>
              <a:ea typeface="Droid Sans Mono"/>
              <a:cs typeface="Droid Sans Mono"/>
              <a:sym typeface="Droid Sans Mono"/>
            </a:endParaRPr>
          </a:p>
          <a:p>
            <a:pPr marL="0" lvl="0" indent="0" algn="l" rtl="0">
              <a:lnSpc>
                <a:spcPct val="150000"/>
              </a:lnSpc>
              <a:spcBef>
                <a:spcPts val="0"/>
              </a:spcBef>
              <a:spcAft>
                <a:spcPts val="0"/>
              </a:spcAft>
              <a:buNone/>
            </a:pPr>
            <a:endParaRPr sz="1400" b="1">
              <a:solidFill>
                <a:srgbClr val="000000"/>
              </a:solidFill>
            </a:endParaRPr>
          </a:p>
          <a:p>
            <a:pPr marL="0" lvl="0" indent="0" algn="l" rtl="0">
              <a:spcBef>
                <a:spcPts val="1600"/>
              </a:spcBef>
              <a:spcAft>
                <a:spcPts val="1600"/>
              </a:spcAft>
              <a:buNone/>
            </a:pPr>
            <a:endParaRPr/>
          </a:p>
        </p:txBody>
      </p:sp>
      <p:sp>
        <p:nvSpPr>
          <p:cNvPr id="185" name="Google Shape;185;p25"/>
          <p:cNvSpPr txBox="1"/>
          <p:nvPr/>
        </p:nvSpPr>
        <p:spPr>
          <a:xfrm>
            <a:off x="311700" y="3841350"/>
            <a:ext cx="8520600" cy="1182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b="1">
              <a:latin typeface="Lato"/>
              <a:ea typeface="Lato"/>
              <a:cs typeface="Lato"/>
              <a:sym typeface="Lato"/>
            </a:endParaRPr>
          </a:p>
          <a:p>
            <a:pPr marL="0" marR="0" lvl="0" indent="0" algn="l" rtl="0">
              <a:lnSpc>
                <a:spcPct val="100000"/>
              </a:lnSpc>
              <a:spcBef>
                <a:spcPts val="0"/>
              </a:spcBef>
              <a:spcAft>
                <a:spcPts val="0"/>
              </a:spcAft>
              <a:buNone/>
            </a:pPr>
            <a:r>
              <a:rPr lang="en" b="1">
                <a:latin typeface="Lato"/>
                <a:ea typeface="Lato"/>
                <a:cs typeface="Lato"/>
                <a:sym typeface="Lato"/>
              </a:rPr>
              <a:t>Model 1 Summary:  </a:t>
            </a:r>
            <a:endParaRPr b="1">
              <a:latin typeface="Lato"/>
              <a:ea typeface="Lato"/>
              <a:cs typeface="Lato"/>
              <a:sym typeface="Lato"/>
            </a:endParaRPr>
          </a:p>
          <a:p>
            <a:pPr marL="457200" marR="0" lvl="0" indent="-292100" algn="l" rtl="0">
              <a:lnSpc>
                <a:spcPct val="100000"/>
              </a:lnSpc>
              <a:spcBef>
                <a:spcPts val="0"/>
              </a:spcBef>
              <a:spcAft>
                <a:spcPts val="0"/>
              </a:spcAft>
              <a:buClr>
                <a:srgbClr val="999999"/>
              </a:buClr>
              <a:buSzPts val="1000"/>
              <a:buFont typeface="Droid Sans Mono"/>
              <a:buChar char="●"/>
            </a:pPr>
            <a:r>
              <a:rPr lang="en" sz="1000">
                <a:solidFill>
                  <a:srgbClr val="999999"/>
                </a:solidFill>
                <a:latin typeface="Droid Sans Mono"/>
                <a:ea typeface="Droid Sans Mono"/>
                <a:cs typeface="Droid Sans Mono"/>
                <a:sym typeface="Droid Sans Mono"/>
              </a:rPr>
              <a:t>All variables are input in this model</a:t>
            </a:r>
            <a:endParaRPr sz="1000">
              <a:solidFill>
                <a:srgbClr val="999999"/>
              </a:solidFill>
              <a:latin typeface="Droid Sans Mono"/>
              <a:ea typeface="Droid Sans Mono"/>
              <a:cs typeface="Droid Sans Mono"/>
              <a:sym typeface="Droid Sans Mono"/>
            </a:endParaRPr>
          </a:p>
          <a:p>
            <a:pPr marL="457200" marR="0" lvl="0" indent="-292100" algn="l" rtl="0">
              <a:lnSpc>
                <a:spcPct val="100000"/>
              </a:lnSpc>
              <a:spcBef>
                <a:spcPts val="0"/>
              </a:spcBef>
              <a:spcAft>
                <a:spcPts val="0"/>
              </a:spcAft>
              <a:buClr>
                <a:srgbClr val="999999"/>
              </a:buClr>
              <a:buSzPts val="1000"/>
              <a:buFont typeface="Droid Sans Mono"/>
              <a:buChar char="●"/>
            </a:pPr>
            <a:r>
              <a:rPr lang="en" sz="1000">
                <a:solidFill>
                  <a:srgbClr val="999999"/>
                </a:solidFill>
                <a:latin typeface="Droid Sans Mono"/>
                <a:ea typeface="Droid Sans Mono"/>
                <a:cs typeface="Droid Sans Mono"/>
                <a:sym typeface="Droid Sans Mono"/>
              </a:rPr>
              <a:t>Collinearity exists in the model</a:t>
            </a:r>
            <a:endParaRPr sz="1000">
              <a:solidFill>
                <a:srgbClr val="999999"/>
              </a:solidFill>
              <a:latin typeface="Droid Sans Mono"/>
              <a:ea typeface="Droid Sans Mono"/>
              <a:cs typeface="Droid Sans Mono"/>
              <a:sym typeface="Droid Sans Mono"/>
            </a:endParaRPr>
          </a:p>
          <a:p>
            <a:pPr marL="0" marR="0" lvl="0" indent="0" algn="l" rtl="0">
              <a:lnSpc>
                <a:spcPct val="100000"/>
              </a:lnSpc>
              <a:spcBef>
                <a:spcPts val="0"/>
              </a:spcBef>
              <a:spcAft>
                <a:spcPts val="0"/>
              </a:spcAft>
              <a:buNone/>
            </a:pPr>
            <a:r>
              <a:rPr lang="en" sz="1000">
                <a:solidFill>
                  <a:srgbClr val="999999"/>
                </a:solidFill>
                <a:latin typeface="Droid Sans Mono"/>
                <a:ea typeface="Droid Sans Mono"/>
                <a:cs typeface="Droid Sans Mono"/>
                <a:sym typeface="Droid Sans Mono"/>
              </a:rPr>
              <a:t> </a:t>
            </a:r>
            <a:br>
              <a:rPr lang="en" sz="1000">
                <a:latin typeface="Droid Sans Mono"/>
                <a:ea typeface="Droid Sans Mono"/>
                <a:cs typeface="Droid Sans Mono"/>
                <a:sym typeface="Droid Sans Mono"/>
              </a:rPr>
            </a:br>
            <a:endParaRPr sz="1000">
              <a:latin typeface="Droid Sans Mono"/>
              <a:ea typeface="Droid Sans Mono"/>
              <a:cs typeface="Droid Sans Mono"/>
              <a:sym typeface="Droid Sans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6"/>
          <p:cNvSpPr txBox="1">
            <a:spLocks noGrp="1"/>
          </p:cNvSpPr>
          <p:nvPr>
            <p:ph type="title"/>
          </p:nvPr>
        </p:nvSpPr>
        <p:spPr>
          <a:xfrm>
            <a:off x="120375" y="148525"/>
            <a:ext cx="90924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Preparation: Automated Feature Selection</a:t>
            </a:r>
            <a:endParaRPr/>
          </a:p>
        </p:txBody>
      </p:sp>
      <p:sp>
        <p:nvSpPr>
          <p:cNvPr id="191" name="Google Shape;191;p26"/>
          <p:cNvSpPr txBox="1">
            <a:spLocks noGrp="1"/>
          </p:cNvSpPr>
          <p:nvPr>
            <p:ph type="body" idx="1"/>
          </p:nvPr>
        </p:nvSpPr>
        <p:spPr>
          <a:xfrm>
            <a:off x="179250" y="774625"/>
            <a:ext cx="8827500" cy="2353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Since the results of Model 1 were inconclusive, we utilized a Recursive Feature Elimination algorithm to identify the features in our dataset that are most important to determining wine quality. The density column was removed as it had high collinearity.</a:t>
            </a:r>
            <a:endParaRPr/>
          </a:p>
        </p:txBody>
      </p:sp>
      <p:sp>
        <p:nvSpPr>
          <p:cNvPr id="192" name="Google Shape;192;p26"/>
          <p:cNvSpPr txBox="1"/>
          <p:nvPr/>
        </p:nvSpPr>
        <p:spPr>
          <a:xfrm>
            <a:off x="828000" y="2054350"/>
            <a:ext cx="7794900" cy="787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000">
                <a:solidFill>
                  <a:srgbClr val="0000FF"/>
                </a:solidFill>
                <a:latin typeface="Droid Sans Mono"/>
                <a:ea typeface="Droid Sans Mono"/>
                <a:cs typeface="Droid Sans Mono"/>
                <a:sym typeface="Droid Sans Mono"/>
              </a:rPr>
              <a:t>control = rfeControl(method = "repeatedcv", repeats = 5, verbose = TRUE, functions = lmFuncs) </a:t>
            </a:r>
            <a:endParaRPr sz="1000">
              <a:solidFill>
                <a:srgbClr val="0000FF"/>
              </a:solidFill>
              <a:latin typeface="Droid Sans Mono"/>
              <a:ea typeface="Droid Sans Mono"/>
              <a:cs typeface="Droid Sans Mono"/>
              <a:sym typeface="Droid Sans Mono"/>
            </a:endParaRPr>
          </a:p>
          <a:p>
            <a:pPr marL="0" marR="0" lvl="0" indent="0" algn="l" rtl="0">
              <a:lnSpc>
                <a:spcPct val="100000"/>
              </a:lnSpc>
              <a:spcBef>
                <a:spcPts val="0"/>
              </a:spcBef>
              <a:spcAft>
                <a:spcPts val="0"/>
              </a:spcAft>
              <a:buNone/>
            </a:pPr>
            <a:r>
              <a:rPr lang="en" sz="1000">
                <a:solidFill>
                  <a:srgbClr val="0000FF"/>
                </a:solidFill>
                <a:latin typeface="Droid Sans Mono"/>
                <a:ea typeface="Droid Sans Mono"/>
                <a:cs typeface="Droid Sans Mono"/>
                <a:sym typeface="Droid Sans Mono"/>
              </a:rPr>
              <a:t>whitewineRFE = rfe(x = datawhite_norm[,1:11], y = datawhite_norm[,12], sizes = c(1:11), metrix = "RMSE", rfeControl = control)</a:t>
            </a:r>
            <a:endParaRPr sz="1000">
              <a:solidFill>
                <a:srgbClr val="0000FF"/>
              </a:solidFill>
              <a:latin typeface="Droid Sans Mono"/>
              <a:ea typeface="Droid Sans Mono"/>
              <a:cs typeface="Droid Sans Mono"/>
              <a:sym typeface="Droid Sans Mono"/>
            </a:endParaRPr>
          </a:p>
          <a:p>
            <a:pPr marL="0" marR="0" lvl="0" indent="0" algn="l" rtl="0">
              <a:lnSpc>
                <a:spcPct val="100000"/>
              </a:lnSpc>
              <a:spcBef>
                <a:spcPts val="0"/>
              </a:spcBef>
              <a:spcAft>
                <a:spcPts val="0"/>
              </a:spcAft>
              <a:buNone/>
            </a:pPr>
            <a:r>
              <a:rPr lang="en" sz="1000">
                <a:solidFill>
                  <a:srgbClr val="0000FF"/>
                </a:solidFill>
                <a:latin typeface="Droid Sans Mono"/>
                <a:ea typeface="Droid Sans Mono"/>
                <a:cs typeface="Droid Sans Mono"/>
                <a:sym typeface="Droid Sans Mono"/>
              </a:rPr>
              <a:t>print(whitewineRFE)</a:t>
            </a:r>
            <a:endParaRPr sz="1000">
              <a:solidFill>
                <a:srgbClr val="0000FF"/>
              </a:solidFill>
              <a:latin typeface="Droid Sans Mono"/>
              <a:ea typeface="Droid Sans Mono"/>
              <a:cs typeface="Droid Sans Mono"/>
              <a:sym typeface="Droid Sans Mono"/>
            </a:endParaRPr>
          </a:p>
          <a:p>
            <a:pPr marL="0" marR="0" lvl="0" indent="0" algn="l" rtl="0">
              <a:lnSpc>
                <a:spcPct val="100000"/>
              </a:lnSpc>
              <a:spcBef>
                <a:spcPts val="0"/>
              </a:spcBef>
              <a:spcAft>
                <a:spcPts val="0"/>
              </a:spcAft>
              <a:buNone/>
            </a:pPr>
            <a:r>
              <a:rPr lang="en" sz="1000">
                <a:solidFill>
                  <a:srgbClr val="0000FF"/>
                </a:solidFill>
                <a:latin typeface="Droid Sans Mono"/>
                <a:ea typeface="Droid Sans Mono"/>
                <a:cs typeface="Droid Sans Mono"/>
                <a:sym typeface="Droid Sans Mono"/>
              </a:rPr>
              <a:t>importance &lt;- varImp(whitewineRFE, scale=FALSE)</a:t>
            </a:r>
            <a:endParaRPr sz="1000">
              <a:solidFill>
                <a:srgbClr val="0000FF"/>
              </a:solidFill>
              <a:latin typeface="Droid Sans Mono"/>
              <a:ea typeface="Droid Sans Mono"/>
              <a:cs typeface="Droid Sans Mono"/>
              <a:sym typeface="Droid Sans Mono"/>
            </a:endParaRPr>
          </a:p>
          <a:p>
            <a:pPr marL="0" marR="0" lvl="0" indent="0" algn="l" rtl="0">
              <a:lnSpc>
                <a:spcPct val="100000"/>
              </a:lnSpc>
              <a:spcBef>
                <a:spcPts val="0"/>
              </a:spcBef>
              <a:spcAft>
                <a:spcPts val="0"/>
              </a:spcAft>
              <a:buNone/>
            </a:pPr>
            <a:r>
              <a:rPr lang="en" sz="1000">
                <a:solidFill>
                  <a:srgbClr val="0000FF"/>
                </a:solidFill>
                <a:latin typeface="Droid Sans Mono"/>
                <a:ea typeface="Droid Sans Mono"/>
                <a:cs typeface="Droid Sans Mono"/>
                <a:sym typeface="Droid Sans Mono"/>
              </a:rPr>
              <a:t>print(importance</a:t>
            </a:r>
            <a:endParaRPr sz="1200">
              <a:solidFill>
                <a:srgbClr val="0000FF"/>
              </a:solidFill>
              <a:latin typeface="Droid Sans Mono"/>
              <a:ea typeface="Droid Sans Mono"/>
              <a:cs typeface="Droid Sans Mono"/>
              <a:sym typeface="Droid Sans Mono"/>
            </a:endParaRPr>
          </a:p>
          <a:p>
            <a:pPr marL="0" lvl="0" indent="0" algn="l" rtl="0">
              <a:spcBef>
                <a:spcPts val="0"/>
              </a:spcBef>
              <a:spcAft>
                <a:spcPts val="0"/>
              </a:spcAft>
              <a:buNone/>
            </a:pPr>
            <a:endParaRPr b="1"/>
          </a:p>
        </p:txBody>
      </p:sp>
      <p:sp>
        <p:nvSpPr>
          <p:cNvPr id="193" name="Google Shape;193;p26"/>
          <p:cNvSpPr txBox="1"/>
          <p:nvPr/>
        </p:nvSpPr>
        <p:spPr>
          <a:xfrm>
            <a:off x="6216325" y="2571750"/>
            <a:ext cx="2207400" cy="209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latin typeface="Lato"/>
                <a:ea typeface="Lato"/>
                <a:cs typeface="Lato"/>
                <a:sym typeface="Lato"/>
              </a:rPr>
              <a:t>Top 5 Variables:</a:t>
            </a:r>
            <a:endParaRPr sz="1800" b="1">
              <a:solidFill>
                <a:schemeClr val="dk2"/>
              </a:solidFill>
              <a:latin typeface="Lato"/>
              <a:ea typeface="Lato"/>
              <a:cs typeface="Lato"/>
              <a:sym typeface="Lato"/>
            </a:endParaRPr>
          </a:p>
          <a:p>
            <a:pPr marL="457200" lvl="0" indent="-317500" algn="l" rtl="0">
              <a:spcBef>
                <a:spcPts val="0"/>
              </a:spcBef>
              <a:spcAft>
                <a:spcPts val="0"/>
              </a:spcAft>
              <a:buSzPts val="1400"/>
              <a:buAutoNum type="arabicPeriod"/>
            </a:pPr>
            <a:r>
              <a:rPr lang="en" sz="1800">
                <a:solidFill>
                  <a:schemeClr val="dk2"/>
                </a:solidFill>
                <a:latin typeface="Lato"/>
                <a:ea typeface="Lato"/>
                <a:cs typeface="Lato"/>
                <a:sym typeface="Lato"/>
              </a:rPr>
              <a:t>Alcohol</a:t>
            </a:r>
            <a:endParaRPr sz="1800">
              <a:solidFill>
                <a:schemeClr val="dk2"/>
              </a:solidFill>
              <a:latin typeface="Lato"/>
              <a:ea typeface="Lato"/>
              <a:cs typeface="Lato"/>
              <a:sym typeface="Lato"/>
            </a:endParaRPr>
          </a:p>
          <a:p>
            <a:pPr marL="457200" lvl="0" indent="-317500" algn="l" rtl="0">
              <a:spcBef>
                <a:spcPts val="0"/>
              </a:spcBef>
              <a:spcAft>
                <a:spcPts val="0"/>
              </a:spcAft>
              <a:buSzPts val="1400"/>
              <a:buAutoNum type="arabicPeriod"/>
            </a:pPr>
            <a:r>
              <a:rPr lang="en" sz="1800">
                <a:solidFill>
                  <a:schemeClr val="dk2"/>
                </a:solidFill>
                <a:latin typeface="Lato"/>
                <a:ea typeface="Lato"/>
                <a:cs typeface="Lato"/>
                <a:sym typeface="Lato"/>
              </a:rPr>
              <a:t>Volatile Acidity</a:t>
            </a:r>
            <a:endParaRPr sz="1800">
              <a:solidFill>
                <a:schemeClr val="dk2"/>
              </a:solidFill>
              <a:latin typeface="Lato"/>
              <a:ea typeface="Lato"/>
              <a:cs typeface="Lato"/>
              <a:sym typeface="Lato"/>
            </a:endParaRPr>
          </a:p>
          <a:p>
            <a:pPr marL="457200" lvl="0" indent="-317500" algn="l" rtl="0">
              <a:spcBef>
                <a:spcPts val="0"/>
              </a:spcBef>
              <a:spcAft>
                <a:spcPts val="0"/>
              </a:spcAft>
              <a:buSzPts val="1400"/>
              <a:buAutoNum type="arabicPeriod"/>
            </a:pPr>
            <a:r>
              <a:rPr lang="en" sz="1800">
                <a:solidFill>
                  <a:schemeClr val="dk2"/>
                </a:solidFill>
                <a:latin typeface="Lato"/>
                <a:ea typeface="Lato"/>
                <a:cs typeface="Lato"/>
                <a:sym typeface="Lato"/>
              </a:rPr>
              <a:t>Residual Sugar</a:t>
            </a:r>
            <a:endParaRPr sz="1800">
              <a:solidFill>
                <a:schemeClr val="dk2"/>
              </a:solidFill>
              <a:latin typeface="Lato"/>
              <a:ea typeface="Lato"/>
              <a:cs typeface="Lato"/>
              <a:sym typeface="Lato"/>
            </a:endParaRPr>
          </a:p>
          <a:p>
            <a:pPr marL="457200" lvl="0" indent="-317500" algn="l" rtl="0">
              <a:spcBef>
                <a:spcPts val="0"/>
              </a:spcBef>
              <a:spcAft>
                <a:spcPts val="0"/>
              </a:spcAft>
              <a:buSzPts val="1400"/>
              <a:buAutoNum type="arabicPeriod"/>
            </a:pPr>
            <a:r>
              <a:rPr lang="en" sz="1800">
                <a:solidFill>
                  <a:schemeClr val="dk2"/>
                </a:solidFill>
                <a:latin typeface="Lato"/>
                <a:ea typeface="Lato"/>
                <a:cs typeface="Lato"/>
                <a:sym typeface="Lato"/>
              </a:rPr>
              <a:t>Free SO</a:t>
            </a:r>
            <a:r>
              <a:rPr lang="en" sz="1800" baseline="-25000">
                <a:solidFill>
                  <a:schemeClr val="dk2"/>
                </a:solidFill>
                <a:latin typeface="Lato"/>
                <a:ea typeface="Lato"/>
                <a:cs typeface="Lato"/>
                <a:sym typeface="Lato"/>
              </a:rPr>
              <a:t>2</a:t>
            </a:r>
            <a:endParaRPr sz="1800" baseline="-25000">
              <a:solidFill>
                <a:schemeClr val="dk2"/>
              </a:solidFill>
              <a:latin typeface="Lato"/>
              <a:ea typeface="Lato"/>
              <a:cs typeface="Lato"/>
              <a:sym typeface="Lato"/>
            </a:endParaRPr>
          </a:p>
          <a:p>
            <a:pPr marL="457200" lvl="0" indent="-317500" algn="l" rtl="0">
              <a:spcBef>
                <a:spcPts val="0"/>
              </a:spcBef>
              <a:spcAft>
                <a:spcPts val="0"/>
              </a:spcAft>
              <a:buSzPts val="1400"/>
              <a:buAutoNum type="arabicPeriod"/>
            </a:pPr>
            <a:r>
              <a:rPr lang="en" sz="1800">
                <a:solidFill>
                  <a:schemeClr val="dk2"/>
                </a:solidFill>
                <a:latin typeface="Lato"/>
                <a:ea typeface="Lato"/>
                <a:cs typeface="Lato"/>
                <a:sym typeface="Lato"/>
              </a:rPr>
              <a:t>Total SO</a:t>
            </a:r>
            <a:r>
              <a:rPr lang="en" sz="1800" baseline="-25000">
                <a:solidFill>
                  <a:schemeClr val="dk2"/>
                </a:solidFill>
                <a:latin typeface="Lato"/>
                <a:ea typeface="Lato"/>
                <a:cs typeface="Lato"/>
                <a:sym typeface="Lato"/>
              </a:rPr>
              <a:t>2</a:t>
            </a:r>
            <a:endParaRPr sz="1800" baseline="-25000">
              <a:solidFill>
                <a:schemeClr val="dk2"/>
              </a:solidFill>
              <a:latin typeface="Lato"/>
              <a:ea typeface="Lato"/>
              <a:cs typeface="Lato"/>
              <a:sym typeface="Lato"/>
            </a:endParaRPr>
          </a:p>
        </p:txBody>
      </p:sp>
      <p:pic>
        <p:nvPicPr>
          <p:cNvPr id="194" name="Google Shape;194;p26"/>
          <p:cNvPicPr preferRelativeResize="0"/>
          <p:nvPr/>
        </p:nvPicPr>
        <p:blipFill>
          <a:blip r:embed="rId3">
            <a:alphaModFix/>
          </a:blip>
          <a:stretch>
            <a:fillRect/>
          </a:stretch>
        </p:blipFill>
        <p:spPr>
          <a:xfrm>
            <a:off x="299575" y="2927850"/>
            <a:ext cx="5916749" cy="1980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Development</a:t>
            </a:r>
            <a:endParaRPr/>
          </a:p>
        </p:txBody>
      </p:sp>
      <p:sp>
        <p:nvSpPr>
          <p:cNvPr id="200" name="Google Shape;200;p27"/>
          <p:cNvSpPr txBox="1">
            <a:spLocks noGrp="1"/>
          </p:cNvSpPr>
          <p:nvPr>
            <p:ph type="body" idx="1"/>
          </p:nvPr>
        </p:nvSpPr>
        <p:spPr>
          <a:xfrm>
            <a:off x="311700" y="1017450"/>
            <a:ext cx="8483700" cy="4015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000">
              <a:solidFill>
                <a:srgbClr val="000000"/>
              </a:solidFill>
              <a:latin typeface="Droid Sans Mono"/>
              <a:ea typeface="Droid Sans Mono"/>
              <a:cs typeface="Droid Sans Mono"/>
              <a:sym typeface="Droid Sans Mono"/>
            </a:endParaRPr>
          </a:p>
          <a:p>
            <a:pPr marL="0" marR="0" lvl="0" indent="0" algn="l" rtl="0">
              <a:lnSpc>
                <a:spcPct val="100000"/>
              </a:lnSpc>
              <a:spcBef>
                <a:spcPts val="0"/>
              </a:spcBef>
              <a:spcAft>
                <a:spcPts val="0"/>
              </a:spcAft>
              <a:buNone/>
            </a:pPr>
            <a:r>
              <a:rPr lang="en" sz="1400" b="1">
                <a:solidFill>
                  <a:srgbClr val="000000"/>
                </a:solidFill>
              </a:rPr>
              <a:t>Model 2: </a:t>
            </a:r>
            <a:endParaRPr sz="1400" b="1">
              <a:solidFill>
                <a:srgbClr val="000000"/>
              </a:solidFill>
            </a:endParaRPr>
          </a:p>
          <a:p>
            <a:pPr marL="0" marR="0" lvl="0" indent="0" algn="l" rtl="0">
              <a:lnSpc>
                <a:spcPct val="100000"/>
              </a:lnSpc>
              <a:spcBef>
                <a:spcPts val="0"/>
              </a:spcBef>
              <a:spcAft>
                <a:spcPts val="0"/>
              </a:spcAft>
              <a:buNone/>
            </a:pPr>
            <a:endParaRPr sz="1200">
              <a:solidFill>
                <a:srgbClr val="0000FF"/>
              </a:solidFill>
              <a:latin typeface="Droid Sans Mono"/>
              <a:ea typeface="Droid Sans Mono"/>
              <a:cs typeface="Droid Sans Mono"/>
              <a:sym typeface="Droid Sans Mono"/>
            </a:endParaRPr>
          </a:p>
          <a:p>
            <a:pPr marL="0" marR="0" lvl="0" indent="0" algn="l" rtl="0">
              <a:lnSpc>
                <a:spcPct val="100000"/>
              </a:lnSpc>
              <a:spcBef>
                <a:spcPts val="0"/>
              </a:spcBef>
              <a:spcAft>
                <a:spcPts val="0"/>
              </a:spcAft>
              <a:buNone/>
            </a:pPr>
            <a:r>
              <a:rPr lang="en" sz="1200">
                <a:solidFill>
                  <a:srgbClr val="0000FF"/>
                </a:solidFill>
                <a:latin typeface="Droid Sans Mono"/>
                <a:ea typeface="Droid Sans Mono"/>
                <a:cs typeface="Droid Sans Mono"/>
                <a:sym typeface="Droid Sans Mono"/>
              </a:rPr>
              <a:t>lm(formula = trans.quality ~ trans.alcohol + trans.residual.sugar + </a:t>
            </a:r>
            <a:endParaRPr sz="1200">
              <a:solidFill>
                <a:srgbClr val="0000FF"/>
              </a:solidFill>
              <a:latin typeface="Droid Sans Mono"/>
              <a:ea typeface="Droid Sans Mono"/>
              <a:cs typeface="Droid Sans Mono"/>
              <a:sym typeface="Droid Sans Mono"/>
            </a:endParaRPr>
          </a:p>
          <a:p>
            <a:pPr marL="0" marR="0" lvl="0" indent="0" algn="l" rtl="0">
              <a:lnSpc>
                <a:spcPct val="100000"/>
              </a:lnSpc>
              <a:spcBef>
                <a:spcPts val="0"/>
              </a:spcBef>
              <a:spcAft>
                <a:spcPts val="0"/>
              </a:spcAft>
              <a:buNone/>
            </a:pPr>
            <a:r>
              <a:rPr lang="en" sz="1200">
                <a:solidFill>
                  <a:srgbClr val="0000FF"/>
                </a:solidFill>
                <a:latin typeface="Droid Sans Mono"/>
                <a:ea typeface="Droid Sans Mono"/>
                <a:cs typeface="Droid Sans Mono"/>
                <a:sym typeface="Droid Sans Mono"/>
              </a:rPr>
              <a:t>  trans.free.sulfur.dioxide + trans.total.sulfur.dioxide, data = datawhite_normalized, </a:t>
            </a:r>
            <a:endParaRPr sz="1200">
              <a:solidFill>
                <a:srgbClr val="0000FF"/>
              </a:solidFill>
              <a:latin typeface="Droid Sans Mono"/>
              <a:ea typeface="Droid Sans Mono"/>
              <a:cs typeface="Droid Sans Mono"/>
              <a:sym typeface="Droid Sans Mono"/>
            </a:endParaRPr>
          </a:p>
          <a:p>
            <a:pPr marL="0" marR="0" lvl="0" indent="0" algn="l" rtl="0">
              <a:lnSpc>
                <a:spcPct val="100000"/>
              </a:lnSpc>
              <a:spcBef>
                <a:spcPts val="0"/>
              </a:spcBef>
              <a:spcAft>
                <a:spcPts val="0"/>
              </a:spcAft>
              <a:buNone/>
            </a:pPr>
            <a:r>
              <a:rPr lang="en" sz="1200">
                <a:solidFill>
                  <a:srgbClr val="0000FF"/>
                </a:solidFill>
                <a:latin typeface="Droid Sans Mono"/>
                <a:ea typeface="Droid Sans Mono"/>
                <a:cs typeface="Droid Sans Mono"/>
                <a:sym typeface="Droid Sans Mono"/>
              </a:rPr>
              <a:t>  na.action = na.omit)</a:t>
            </a:r>
            <a:endParaRPr sz="1200">
              <a:solidFill>
                <a:srgbClr val="0000FF"/>
              </a:solidFill>
              <a:latin typeface="Droid Sans Mono"/>
              <a:ea typeface="Droid Sans Mono"/>
              <a:cs typeface="Droid Sans Mono"/>
              <a:sym typeface="Droid Sans Mono"/>
            </a:endParaRPr>
          </a:p>
          <a:p>
            <a:pPr marL="0" marR="0" lvl="0" indent="0" algn="l" rtl="0">
              <a:lnSpc>
                <a:spcPct val="100000"/>
              </a:lnSpc>
              <a:spcBef>
                <a:spcPts val="0"/>
              </a:spcBef>
              <a:spcAft>
                <a:spcPts val="0"/>
              </a:spcAft>
              <a:buNone/>
            </a:pPr>
            <a:endParaRPr sz="1200">
              <a:solidFill>
                <a:srgbClr val="0000FF"/>
              </a:solidFill>
              <a:latin typeface="Droid Sans Mono"/>
              <a:ea typeface="Droid Sans Mono"/>
              <a:cs typeface="Droid Sans Mono"/>
              <a:sym typeface="Droid Sans Mono"/>
            </a:endParaRPr>
          </a:p>
          <a:p>
            <a:pPr marL="0" marR="0" lvl="0" indent="0" algn="l" rtl="0">
              <a:lnSpc>
                <a:spcPct val="100000"/>
              </a:lnSpc>
              <a:spcBef>
                <a:spcPts val="0"/>
              </a:spcBef>
              <a:spcAft>
                <a:spcPts val="0"/>
              </a:spcAft>
              <a:buNone/>
            </a:pPr>
            <a:endParaRPr sz="1400" b="1">
              <a:solidFill>
                <a:srgbClr val="000000"/>
              </a:solidFill>
            </a:endParaRPr>
          </a:p>
          <a:p>
            <a:pPr marL="457200" marR="0" lvl="0" indent="0" algn="l" rtl="0">
              <a:lnSpc>
                <a:spcPct val="100000"/>
              </a:lnSpc>
              <a:spcBef>
                <a:spcPts val="0"/>
              </a:spcBef>
              <a:spcAft>
                <a:spcPts val="0"/>
              </a:spcAft>
              <a:buNone/>
            </a:pPr>
            <a:r>
              <a:rPr lang="en" sz="1400">
                <a:solidFill>
                  <a:srgbClr val="000000"/>
                </a:solidFill>
              </a:rPr>
              <a:t>Coefficients</a:t>
            </a:r>
            <a:r>
              <a:rPr lang="en" sz="1000">
                <a:solidFill>
                  <a:srgbClr val="000000"/>
                </a:solidFill>
                <a:latin typeface="Droid Sans Mono"/>
                <a:ea typeface="Droid Sans Mono"/>
                <a:cs typeface="Droid Sans Mono"/>
                <a:sym typeface="Droid Sans Mono"/>
              </a:rPr>
              <a:t>:</a:t>
            </a:r>
            <a:endParaRPr sz="1000">
              <a:solidFill>
                <a:srgbClr val="000000"/>
              </a:solidFill>
              <a:latin typeface="Droid Sans Mono"/>
              <a:ea typeface="Droid Sans Mono"/>
              <a:cs typeface="Droid Sans Mono"/>
              <a:sym typeface="Droid Sans Mono"/>
            </a:endParaRPr>
          </a:p>
          <a:p>
            <a:pPr marL="457200" marR="0" lvl="0" indent="0" algn="l" rtl="0">
              <a:lnSpc>
                <a:spcPct val="100000"/>
              </a:lnSpc>
              <a:spcBef>
                <a:spcPts val="0"/>
              </a:spcBef>
              <a:spcAft>
                <a:spcPts val="0"/>
              </a:spcAft>
              <a:buNone/>
            </a:pPr>
            <a:endParaRPr sz="1000">
              <a:solidFill>
                <a:srgbClr val="000000"/>
              </a:solidFill>
              <a:latin typeface="Droid Sans Mono"/>
              <a:ea typeface="Droid Sans Mono"/>
              <a:cs typeface="Droid Sans Mono"/>
              <a:sym typeface="Droid Sans Mono"/>
            </a:endParaRPr>
          </a:p>
          <a:p>
            <a:pPr marL="457200" marR="0" lvl="0" indent="0" algn="l" rtl="0">
              <a:lnSpc>
                <a:spcPct val="100000"/>
              </a:lnSpc>
              <a:spcBef>
                <a:spcPts val="0"/>
              </a:spcBef>
              <a:spcAft>
                <a:spcPts val="0"/>
              </a:spcAft>
              <a:buNone/>
            </a:pPr>
            <a:r>
              <a:rPr lang="en" sz="1000">
                <a:solidFill>
                  <a:srgbClr val="000000"/>
                </a:solidFill>
                <a:latin typeface="Droid Sans Mono"/>
                <a:ea typeface="Droid Sans Mono"/>
                <a:cs typeface="Droid Sans Mono"/>
                <a:sym typeface="Droid Sans Mono"/>
              </a:rPr>
              <a:t>(Intercept)                 5.87791    0.01116 526.645  &lt; 2e-16 ***</a:t>
            </a:r>
            <a:endParaRPr sz="1000">
              <a:solidFill>
                <a:srgbClr val="000000"/>
              </a:solidFill>
              <a:latin typeface="Droid Sans Mono"/>
              <a:ea typeface="Droid Sans Mono"/>
              <a:cs typeface="Droid Sans Mono"/>
              <a:sym typeface="Droid Sans Mono"/>
            </a:endParaRPr>
          </a:p>
          <a:p>
            <a:pPr marL="457200" marR="0" lvl="0" indent="0" algn="l" rtl="0">
              <a:lnSpc>
                <a:spcPct val="100000"/>
              </a:lnSpc>
              <a:spcBef>
                <a:spcPts val="0"/>
              </a:spcBef>
              <a:spcAft>
                <a:spcPts val="0"/>
              </a:spcAft>
              <a:buNone/>
            </a:pPr>
            <a:r>
              <a:rPr lang="en" sz="1000">
                <a:solidFill>
                  <a:srgbClr val="000000"/>
                </a:solidFill>
                <a:latin typeface="Droid Sans Mono"/>
                <a:ea typeface="Droid Sans Mono"/>
                <a:cs typeface="Droid Sans Mono"/>
                <a:sym typeface="Droid Sans Mono"/>
              </a:rPr>
              <a:t>trans.alcohol               0.41218    0.01312  31.415  &lt; 2e-16 ***</a:t>
            </a:r>
            <a:endParaRPr sz="1000">
              <a:solidFill>
                <a:srgbClr val="000000"/>
              </a:solidFill>
              <a:latin typeface="Droid Sans Mono"/>
              <a:ea typeface="Droid Sans Mono"/>
              <a:cs typeface="Droid Sans Mono"/>
              <a:sym typeface="Droid Sans Mono"/>
            </a:endParaRPr>
          </a:p>
          <a:p>
            <a:pPr marL="457200" marR="0" lvl="0" indent="0" algn="l" rtl="0">
              <a:lnSpc>
                <a:spcPct val="100000"/>
              </a:lnSpc>
              <a:spcBef>
                <a:spcPts val="0"/>
              </a:spcBef>
              <a:spcAft>
                <a:spcPts val="0"/>
              </a:spcAft>
              <a:buNone/>
            </a:pPr>
            <a:r>
              <a:rPr lang="en" sz="1000">
                <a:solidFill>
                  <a:srgbClr val="000000"/>
                </a:solidFill>
                <a:latin typeface="Droid Sans Mono"/>
                <a:ea typeface="Droid Sans Mono"/>
                <a:cs typeface="Droid Sans Mono"/>
                <a:sym typeface="Droid Sans Mono"/>
              </a:rPr>
              <a:t>trans.residual.sugar        0.10412    0.01291   8.064 9.17e-16 ***</a:t>
            </a:r>
            <a:endParaRPr sz="1000">
              <a:solidFill>
                <a:srgbClr val="000000"/>
              </a:solidFill>
              <a:latin typeface="Droid Sans Mono"/>
              <a:ea typeface="Droid Sans Mono"/>
              <a:cs typeface="Droid Sans Mono"/>
              <a:sym typeface="Droid Sans Mono"/>
            </a:endParaRPr>
          </a:p>
          <a:p>
            <a:pPr marL="457200" marR="0" lvl="0" indent="0" algn="l" rtl="0">
              <a:lnSpc>
                <a:spcPct val="100000"/>
              </a:lnSpc>
              <a:spcBef>
                <a:spcPts val="0"/>
              </a:spcBef>
              <a:spcAft>
                <a:spcPts val="0"/>
              </a:spcAft>
              <a:buNone/>
            </a:pPr>
            <a:r>
              <a:rPr lang="en" sz="1000">
                <a:solidFill>
                  <a:srgbClr val="000000"/>
                </a:solidFill>
                <a:latin typeface="Droid Sans Mono"/>
                <a:ea typeface="Droid Sans Mono"/>
                <a:cs typeface="Droid Sans Mono"/>
                <a:sym typeface="Droid Sans Mono"/>
              </a:rPr>
              <a:t>trans.free.sulfur.dioxide   0.19411    0.01441  13.474  &lt; 2e-16 ***</a:t>
            </a:r>
            <a:endParaRPr sz="1000">
              <a:solidFill>
                <a:srgbClr val="000000"/>
              </a:solidFill>
              <a:latin typeface="Droid Sans Mono"/>
              <a:ea typeface="Droid Sans Mono"/>
              <a:cs typeface="Droid Sans Mono"/>
              <a:sym typeface="Droid Sans Mono"/>
            </a:endParaRPr>
          </a:p>
          <a:p>
            <a:pPr marL="457200" marR="0" lvl="0" indent="0" algn="l" rtl="0">
              <a:lnSpc>
                <a:spcPct val="100000"/>
              </a:lnSpc>
              <a:spcBef>
                <a:spcPts val="0"/>
              </a:spcBef>
              <a:spcAft>
                <a:spcPts val="0"/>
              </a:spcAft>
              <a:buNone/>
            </a:pPr>
            <a:r>
              <a:rPr lang="en" sz="1000">
                <a:solidFill>
                  <a:srgbClr val="000000"/>
                </a:solidFill>
                <a:latin typeface="Droid Sans Mono"/>
                <a:ea typeface="Droid Sans Mono"/>
                <a:cs typeface="Droid Sans Mono"/>
                <a:sym typeface="Droid Sans Mono"/>
              </a:rPr>
              <a:t>trans.total.sulfur.dioxide -0.12143    0.01579  -7.692 1.74e-14 ***</a:t>
            </a:r>
            <a:endParaRPr sz="1000">
              <a:solidFill>
                <a:srgbClr val="000000"/>
              </a:solidFill>
              <a:latin typeface="Droid Sans Mono"/>
              <a:ea typeface="Droid Sans Mono"/>
              <a:cs typeface="Droid Sans Mono"/>
              <a:sym typeface="Droid Sans Mono"/>
            </a:endParaRPr>
          </a:p>
          <a:p>
            <a:pPr marL="457200" marR="0" lvl="0" indent="0" algn="l" rtl="0">
              <a:lnSpc>
                <a:spcPct val="100000"/>
              </a:lnSpc>
              <a:spcBef>
                <a:spcPts val="0"/>
              </a:spcBef>
              <a:spcAft>
                <a:spcPts val="0"/>
              </a:spcAft>
              <a:buNone/>
            </a:pPr>
            <a:endParaRPr sz="1000">
              <a:solidFill>
                <a:srgbClr val="000000"/>
              </a:solidFill>
              <a:latin typeface="Droid Sans Mono"/>
              <a:ea typeface="Droid Sans Mono"/>
              <a:cs typeface="Droid Sans Mono"/>
              <a:sym typeface="Droid Sans Mono"/>
            </a:endParaRPr>
          </a:p>
          <a:p>
            <a:pPr marL="457200" marR="0" lvl="0" indent="0" algn="l" rtl="0">
              <a:lnSpc>
                <a:spcPct val="100000"/>
              </a:lnSpc>
              <a:spcBef>
                <a:spcPts val="0"/>
              </a:spcBef>
              <a:spcAft>
                <a:spcPts val="0"/>
              </a:spcAft>
              <a:buNone/>
            </a:pPr>
            <a:r>
              <a:rPr lang="en" sz="1000">
                <a:solidFill>
                  <a:srgbClr val="000000"/>
                </a:solidFill>
                <a:latin typeface="Droid Sans Mono"/>
                <a:ea typeface="Droid Sans Mono"/>
                <a:cs typeface="Droid Sans Mono"/>
                <a:sym typeface="Droid Sans Mono"/>
              </a:rPr>
              <a:t>Residual standard error: 0.7811 on 4893 degrees of freedom</a:t>
            </a:r>
            <a:endParaRPr sz="1000">
              <a:solidFill>
                <a:srgbClr val="000000"/>
              </a:solidFill>
              <a:latin typeface="Droid Sans Mono"/>
              <a:ea typeface="Droid Sans Mono"/>
              <a:cs typeface="Droid Sans Mono"/>
              <a:sym typeface="Droid Sans Mono"/>
            </a:endParaRPr>
          </a:p>
          <a:p>
            <a:pPr marL="457200" marR="0" lvl="0" indent="0" algn="l" rtl="0">
              <a:lnSpc>
                <a:spcPct val="100000"/>
              </a:lnSpc>
              <a:spcBef>
                <a:spcPts val="0"/>
              </a:spcBef>
              <a:spcAft>
                <a:spcPts val="0"/>
              </a:spcAft>
              <a:buNone/>
            </a:pPr>
            <a:r>
              <a:rPr lang="en" sz="1000">
                <a:solidFill>
                  <a:srgbClr val="000000"/>
                </a:solidFill>
                <a:latin typeface="Droid Sans Mono"/>
                <a:ea typeface="Droid Sans Mono"/>
                <a:cs typeface="Droid Sans Mono"/>
                <a:sym typeface="Droid Sans Mono"/>
              </a:rPr>
              <a:t>Multiple R-squared:  0.2228,	Adjusted R-squared:  0.2221 </a:t>
            </a:r>
            <a:endParaRPr sz="1000">
              <a:solidFill>
                <a:srgbClr val="000000"/>
              </a:solidFill>
              <a:latin typeface="Droid Sans Mono"/>
              <a:ea typeface="Droid Sans Mono"/>
              <a:cs typeface="Droid Sans Mono"/>
              <a:sym typeface="Droid Sans Mono"/>
            </a:endParaRPr>
          </a:p>
          <a:p>
            <a:pPr marL="457200" marR="0" lvl="0" indent="0" algn="l" rtl="0">
              <a:lnSpc>
                <a:spcPct val="100000"/>
              </a:lnSpc>
              <a:spcBef>
                <a:spcPts val="0"/>
              </a:spcBef>
              <a:spcAft>
                <a:spcPts val="0"/>
              </a:spcAft>
              <a:buNone/>
            </a:pPr>
            <a:r>
              <a:rPr lang="en" sz="1000">
                <a:solidFill>
                  <a:srgbClr val="000000"/>
                </a:solidFill>
                <a:latin typeface="Droid Sans Mono"/>
                <a:ea typeface="Droid Sans Mono"/>
                <a:cs typeface="Droid Sans Mono"/>
                <a:sym typeface="Droid Sans Mono"/>
              </a:rPr>
              <a:t>F-statistic: 350.6 on 4 and 4893 DF,  p-value: &lt; 2.2e-16</a:t>
            </a:r>
            <a:endParaRPr sz="1000">
              <a:solidFill>
                <a:srgbClr val="000000"/>
              </a:solidFill>
              <a:latin typeface="Droid Sans Mono"/>
              <a:ea typeface="Droid Sans Mono"/>
              <a:cs typeface="Droid Sans Mono"/>
              <a:sym typeface="Droid Sans Mono"/>
            </a:endParaRPr>
          </a:p>
          <a:p>
            <a:pPr marL="457200" marR="0" lvl="0" indent="0" algn="l" rtl="0">
              <a:lnSpc>
                <a:spcPct val="100000"/>
              </a:lnSpc>
              <a:spcBef>
                <a:spcPts val="0"/>
              </a:spcBef>
              <a:spcAft>
                <a:spcPts val="0"/>
              </a:spcAft>
              <a:buNone/>
            </a:pPr>
            <a:endParaRPr sz="1000">
              <a:solidFill>
                <a:srgbClr val="000000"/>
              </a:solidFill>
              <a:latin typeface="Droid Sans Mono"/>
              <a:ea typeface="Droid Sans Mono"/>
              <a:cs typeface="Droid Sans Mono"/>
              <a:sym typeface="Droid Sans Mono"/>
            </a:endParaRPr>
          </a:p>
          <a:p>
            <a:pPr marL="457200" marR="0" lvl="0" indent="0" algn="l" rtl="0">
              <a:lnSpc>
                <a:spcPct val="100000"/>
              </a:lnSpc>
              <a:spcBef>
                <a:spcPts val="0"/>
              </a:spcBef>
              <a:spcAft>
                <a:spcPts val="0"/>
              </a:spcAft>
              <a:buNone/>
            </a:pPr>
            <a:endParaRPr sz="1000">
              <a:solidFill>
                <a:srgbClr val="000000"/>
              </a:solidFill>
              <a:latin typeface="Droid Sans Mono"/>
              <a:ea typeface="Droid Sans Mono"/>
              <a:cs typeface="Droid Sans Mono"/>
              <a:sym typeface="Droid Sans Mono"/>
            </a:endParaRPr>
          </a:p>
          <a:p>
            <a:pPr marL="457200" marR="0" lvl="0" indent="0" algn="l" rtl="0">
              <a:lnSpc>
                <a:spcPct val="100000"/>
              </a:lnSpc>
              <a:spcBef>
                <a:spcPts val="0"/>
              </a:spcBef>
              <a:spcAft>
                <a:spcPts val="0"/>
              </a:spcAft>
              <a:buNone/>
            </a:pPr>
            <a:endParaRPr sz="1000">
              <a:solidFill>
                <a:srgbClr val="000000"/>
              </a:solidFill>
              <a:latin typeface="Droid Sans Mono"/>
              <a:ea typeface="Droid Sans Mono"/>
              <a:cs typeface="Droid Sans Mono"/>
              <a:sym typeface="Droid Sans Mono"/>
            </a:endParaRPr>
          </a:p>
          <a:p>
            <a:pPr marL="457200" marR="0" lvl="0" indent="0" algn="l" rtl="0">
              <a:lnSpc>
                <a:spcPct val="100000"/>
              </a:lnSpc>
              <a:spcBef>
                <a:spcPts val="0"/>
              </a:spcBef>
              <a:spcAft>
                <a:spcPts val="0"/>
              </a:spcAft>
              <a:buNone/>
            </a:pPr>
            <a:endParaRPr sz="1000">
              <a:solidFill>
                <a:srgbClr val="000000"/>
              </a:solidFill>
              <a:latin typeface="Droid Sans Mono"/>
              <a:ea typeface="Droid Sans Mono"/>
              <a:cs typeface="Droid Sans Mono"/>
              <a:sym typeface="Droid Sans Mono"/>
            </a:endParaRPr>
          </a:p>
          <a:p>
            <a:pPr marL="457200" marR="0" lvl="0" indent="0" algn="l" rtl="0">
              <a:lnSpc>
                <a:spcPct val="100000"/>
              </a:lnSpc>
              <a:spcBef>
                <a:spcPts val="0"/>
              </a:spcBef>
              <a:spcAft>
                <a:spcPts val="0"/>
              </a:spcAft>
              <a:buNone/>
            </a:pPr>
            <a:endParaRPr sz="1000">
              <a:solidFill>
                <a:srgbClr val="000000"/>
              </a:solidFill>
              <a:latin typeface="Droid Sans Mono"/>
              <a:ea typeface="Droid Sans Mono"/>
              <a:cs typeface="Droid Sans Mono"/>
              <a:sym typeface="Droid Sans Mono"/>
            </a:endParaRPr>
          </a:p>
          <a:p>
            <a:pPr marL="457200" marR="0" lvl="0" indent="0" algn="l" rtl="0">
              <a:lnSpc>
                <a:spcPct val="100000"/>
              </a:lnSpc>
              <a:spcBef>
                <a:spcPts val="0"/>
              </a:spcBef>
              <a:spcAft>
                <a:spcPts val="0"/>
              </a:spcAft>
              <a:buNone/>
            </a:pPr>
            <a:endParaRPr sz="1000">
              <a:solidFill>
                <a:srgbClr val="000000"/>
              </a:solidFill>
            </a:endParaRPr>
          </a:p>
          <a:p>
            <a:pPr marL="457200" marR="0" lvl="0" indent="0" algn="l" rtl="0">
              <a:lnSpc>
                <a:spcPct val="100000"/>
              </a:lnSpc>
              <a:spcBef>
                <a:spcPts val="0"/>
              </a:spcBef>
              <a:spcAft>
                <a:spcPts val="0"/>
              </a:spcAft>
              <a:buNone/>
            </a:pPr>
            <a:endParaRPr sz="1100">
              <a:solidFill>
                <a:srgbClr val="000000"/>
              </a:solidFill>
            </a:endParaRPr>
          </a:p>
          <a:p>
            <a:pPr marL="457200" marR="0" lvl="0" indent="0" algn="l" rtl="0">
              <a:lnSpc>
                <a:spcPct val="100000"/>
              </a:lnSpc>
              <a:spcBef>
                <a:spcPts val="0"/>
              </a:spcBef>
              <a:spcAft>
                <a:spcPts val="0"/>
              </a:spcAft>
              <a:buNone/>
            </a:pPr>
            <a:endParaRPr sz="1100">
              <a:solidFill>
                <a:srgbClr val="000000"/>
              </a:solidFill>
            </a:endParaRPr>
          </a:p>
          <a:p>
            <a:pPr marL="457200" marR="0" lvl="0" indent="0" algn="l" rtl="0">
              <a:lnSpc>
                <a:spcPct val="100000"/>
              </a:lnSpc>
              <a:spcBef>
                <a:spcPts val="0"/>
              </a:spcBef>
              <a:spcAft>
                <a:spcPts val="0"/>
              </a:spcAft>
              <a:buNone/>
            </a:pPr>
            <a:endParaRPr sz="1100">
              <a:solidFill>
                <a:srgbClr val="000000"/>
              </a:solidFill>
            </a:endParaRPr>
          </a:p>
          <a:p>
            <a:pPr marL="457200" marR="0" lvl="0" indent="0" algn="l" rtl="0">
              <a:lnSpc>
                <a:spcPct val="100000"/>
              </a:lnSpc>
              <a:spcBef>
                <a:spcPts val="0"/>
              </a:spcBef>
              <a:spcAft>
                <a:spcPts val="0"/>
              </a:spcAft>
              <a:buNone/>
            </a:pPr>
            <a:endParaRPr sz="1100">
              <a:solidFill>
                <a:srgbClr val="000000"/>
              </a:solidFill>
            </a:endParaRPr>
          </a:p>
          <a:p>
            <a:pPr marL="457200" marR="0" lvl="0" indent="0" algn="l" rtl="0">
              <a:lnSpc>
                <a:spcPct val="100000"/>
              </a:lnSpc>
              <a:spcBef>
                <a:spcPts val="0"/>
              </a:spcBef>
              <a:spcAft>
                <a:spcPts val="0"/>
              </a:spcAft>
              <a:buNone/>
            </a:pPr>
            <a:endParaRPr sz="11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Evaluation</a:t>
            </a:r>
            <a:endParaRPr/>
          </a:p>
          <a:p>
            <a:pPr marL="0" lvl="0" indent="0" algn="l" rtl="0">
              <a:spcBef>
                <a:spcPts val="0"/>
              </a:spcBef>
              <a:spcAft>
                <a:spcPts val="0"/>
              </a:spcAft>
              <a:buNone/>
            </a:pPr>
            <a:endParaRPr/>
          </a:p>
        </p:txBody>
      </p:sp>
      <p:sp>
        <p:nvSpPr>
          <p:cNvPr id="206" name="Google Shape;206;p28"/>
          <p:cNvSpPr txBox="1">
            <a:spLocks noGrp="1"/>
          </p:cNvSpPr>
          <p:nvPr>
            <p:ph type="body" idx="1"/>
          </p:nvPr>
        </p:nvSpPr>
        <p:spPr>
          <a:xfrm>
            <a:off x="311700" y="1017450"/>
            <a:ext cx="8520600" cy="2657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solidFill>
                  <a:srgbClr val="000000"/>
                </a:solidFill>
              </a:rPr>
              <a:t>Model 2 Test:</a:t>
            </a:r>
            <a:endParaRPr sz="1000">
              <a:solidFill>
                <a:srgbClr val="0000FF"/>
              </a:solidFill>
              <a:latin typeface="Droid Sans Mono"/>
              <a:ea typeface="Droid Sans Mono"/>
              <a:cs typeface="Droid Sans Mono"/>
              <a:sym typeface="Droid Sans Mono"/>
            </a:endParaRPr>
          </a:p>
          <a:p>
            <a:pPr marL="0" marR="0" lvl="0" indent="0" algn="l" rtl="0">
              <a:lnSpc>
                <a:spcPct val="100000"/>
              </a:lnSpc>
              <a:spcBef>
                <a:spcPts val="1600"/>
              </a:spcBef>
              <a:spcAft>
                <a:spcPts val="0"/>
              </a:spcAft>
              <a:buNone/>
            </a:pPr>
            <a:r>
              <a:rPr lang="en" sz="1000">
                <a:solidFill>
                  <a:srgbClr val="0000FF"/>
                </a:solidFill>
                <a:latin typeface="Droid Sans Mono"/>
                <a:ea typeface="Droid Sans Mono"/>
                <a:cs typeface="Droid Sans Mono"/>
                <a:sym typeface="Droid Sans Mono"/>
              </a:rPr>
              <a:t>sqrt(vif(White_lm_10)) #Evaluate Collinearity</a:t>
            </a:r>
            <a:br>
              <a:rPr lang="en" sz="1000">
                <a:solidFill>
                  <a:srgbClr val="0000FF"/>
                </a:solidFill>
                <a:latin typeface="Droid Sans Mono"/>
                <a:ea typeface="Droid Sans Mono"/>
                <a:cs typeface="Droid Sans Mono"/>
                <a:sym typeface="Droid Sans Mono"/>
              </a:rPr>
            </a:br>
            <a:r>
              <a:rPr lang="en" sz="1000">
                <a:solidFill>
                  <a:srgbClr val="0000FF"/>
                </a:solidFill>
                <a:latin typeface="Droid Sans Mono"/>
                <a:ea typeface="Droid Sans Mono"/>
                <a:cs typeface="Droid Sans Mono"/>
                <a:sym typeface="Droid Sans Mono"/>
              </a:rPr>
              <a:t> </a:t>
            </a:r>
            <a:r>
              <a:rPr lang="en" sz="1000" b="1">
                <a:solidFill>
                  <a:srgbClr val="000000"/>
                </a:solidFill>
                <a:latin typeface="Droid Sans Mono"/>
                <a:ea typeface="Droid Sans Mono"/>
                <a:cs typeface="Droid Sans Mono"/>
                <a:sym typeface="Droid Sans Mono"/>
              </a:rPr>
              <a:t>trans.alcohol     trans.residual.sugar  trans.total.sulfur.dioxide </a:t>
            </a:r>
            <a:endParaRPr sz="1000" b="1">
              <a:solidFill>
                <a:srgbClr val="000000"/>
              </a:solidFill>
              <a:latin typeface="Droid Sans Mono"/>
              <a:ea typeface="Droid Sans Mono"/>
              <a:cs typeface="Droid Sans Mono"/>
              <a:sym typeface="Droid Sans Mono"/>
            </a:endParaRPr>
          </a:p>
          <a:p>
            <a:pPr marL="0" marR="0" lvl="0" indent="0" algn="l" rtl="0">
              <a:lnSpc>
                <a:spcPct val="100000"/>
              </a:lnSpc>
              <a:spcBef>
                <a:spcPts val="0"/>
              </a:spcBef>
              <a:spcAft>
                <a:spcPts val="0"/>
              </a:spcAft>
              <a:buNone/>
            </a:pPr>
            <a:r>
              <a:rPr lang="en" sz="1000">
                <a:solidFill>
                  <a:srgbClr val="000000"/>
                </a:solidFill>
                <a:latin typeface="Droid Sans Mono"/>
                <a:ea typeface="Droid Sans Mono"/>
                <a:cs typeface="Droid Sans Mono"/>
                <a:sym typeface="Droid Sans Mono"/>
              </a:rPr>
              <a:t>   1.175432             1.156723 			1.416664 </a:t>
            </a:r>
            <a:endParaRPr sz="1000">
              <a:solidFill>
                <a:srgbClr val="000000"/>
              </a:solidFill>
              <a:latin typeface="Droid Sans Mono"/>
              <a:ea typeface="Droid Sans Mono"/>
              <a:cs typeface="Droid Sans Mono"/>
              <a:sym typeface="Droid Sans Mono"/>
            </a:endParaRPr>
          </a:p>
          <a:p>
            <a:pPr marL="0" marR="0" lvl="0" indent="0" algn="l" rtl="0">
              <a:lnSpc>
                <a:spcPct val="100000"/>
              </a:lnSpc>
              <a:spcBef>
                <a:spcPts val="0"/>
              </a:spcBef>
              <a:spcAft>
                <a:spcPts val="0"/>
              </a:spcAft>
              <a:buNone/>
            </a:pPr>
            <a:r>
              <a:rPr lang="en" sz="1000">
                <a:solidFill>
                  <a:srgbClr val="000000"/>
                </a:solidFill>
                <a:latin typeface="Droid Sans Mono"/>
                <a:ea typeface="Droid Sans Mono"/>
                <a:cs typeface="Droid Sans Mono"/>
                <a:sym typeface="Droid Sans Mono"/>
              </a:rPr>
              <a:t> </a:t>
            </a:r>
            <a:r>
              <a:rPr lang="en" sz="1000" b="1">
                <a:solidFill>
                  <a:srgbClr val="000000"/>
                </a:solidFill>
                <a:latin typeface="Droid Sans Mono"/>
                <a:ea typeface="Droid Sans Mono"/>
                <a:cs typeface="Droid Sans Mono"/>
                <a:sym typeface="Droid Sans Mono"/>
              </a:rPr>
              <a:t>trans.free.sulfur.dioxide 		</a:t>
            </a:r>
            <a:endParaRPr sz="1000" b="1">
              <a:solidFill>
                <a:srgbClr val="000000"/>
              </a:solidFill>
              <a:latin typeface="Droid Sans Mono"/>
              <a:ea typeface="Droid Sans Mono"/>
              <a:cs typeface="Droid Sans Mono"/>
              <a:sym typeface="Droid Sans Mono"/>
            </a:endParaRPr>
          </a:p>
          <a:p>
            <a:pPr marL="0" marR="0" lvl="0" indent="0" algn="l" rtl="0">
              <a:lnSpc>
                <a:spcPct val="100000"/>
              </a:lnSpc>
              <a:spcBef>
                <a:spcPts val="0"/>
              </a:spcBef>
              <a:spcAft>
                <a:spcPts val="0"/>
              </a:spcAft>
              <a:buNone/>
            </a:pPr>
            <a:r>
              <a:rPr lang="en" sz="1000">
                <a:solidFill>
                  <a:srgbClr val="000000"/>
                </a:solidFill>
                <a:latin typeface="Droid Sans Mono"/>
                <a:ea typeface="Droid Sans Mono"/>
                <a:cs typeface="Droid Sans Mono"/>
                <a:sym typeface="Droid Sans Mono"/>
              </a:rPr>
              <a:t>                  1.290978                   </a:t>
            </a:r>
            <a:endParaRPr sz="1000">
              <a:solidFill>
                <a:srgbClr val="000000"/>
              </a:solidFill>
              <a:latin typeface="Droid Sans Mono"/>
              <a:ea typeface="Droid Sans Mono"/>
              <a:cs typeface="Droid Sans Mono"/>
              <a:sym typeface="Droid Sans Mono"/>
            </a:endParaRPr>
          </a:p>
          <a:p>
            <a:pPr marL="0" marR="0" lvl="0" indent="0" algn="l" rtl="0">
              <a:lnSpc>
                <a:spcPct val="100000"/>
              </a:lnSpc>
              <a:spcBef>
                <a:spcPts val="0"/>
              </a:spcBef>
              <a:spcAft>
                <a:spcPts val="0"/>
              </a:spcAft>
              <a:buNone/>
            </a:pPr>
            <a:br>
              <a:rPr lang="en" sz="1000">
                <a:solidFill>
                  <a:srgbClr val="000000"/>
                </a:solidFill>
                <a:latin typeface="Droid Sans Mono"/>
                <a:ea typeface="Droid Sans Mono"/>
                <a:cs typeface="Droid Sans Mono"/>
                <a:sym typeface="Droid Sans Mono"/>
              </a:rPr>
            </a:br>
            <a:r>
              <a:rPr lang="en" sz="1000">
                <a:solidFill>
                  <a:srgbClr val="0000FF"/>
                </a:solidFill>
                <a:latin typeface="Droid Sans Mono"/>
                <a:ea typeface="Droid Sans Mono"/>
                <a:cs typeface="Droid Sans Mono"/>
                <a:sym typeface="Droid Sans Mono"/>
              </a:rPr>
              <a:t>ncvTest(White_lm_10) #Evaluate Heteroscedasticity</a:t>
            </a:r>
            <a:br>
              <a:rPr lang="en" sz="1000">
                <a:solidFill>
                  <a:srgbClr val="0000FF"/>
                </a:solidFill>
                <a:latin typeface="Droid Sans Mono"/>
                <a:ea typeface="Droid Sans Mono"/>
                <a:cs typeface="Droid Sans Mono"/>
                <a:sym typeface="Droid Sans Mono"/>
              </a:rPr>
            </a:br>
            <a:r>
              <a:rPr lang="en" sz="1000">
                <a:solidFill>
                  <a:srgbClr val="000000"/>
                </a:solidFill>
                <a:latin typeface="Droid Sans Mono"/>
                <a:ea typeface="Droid Sans Mono"/>
                <a:cs typeface="Droid Sans Mono"/>
                <a:sym typeface="Droid Sans Mono"/>
              </a:rPr>
              <a:t>Non-constant Variance Score Test </a:t>
            </a:r>
            <a:endParaRPr sz="1000">
              <a:solidFill>
                <a:srgbClr val="000000"/>
              </a:solidFill>
              <a:latin typeface="Droid Sans Mono"/>
              <a:ea typeface="Droid Sans Mono"/>
              <a:cs typeface="Droid Sans Mono"/>
              <a:sym typeface="Droid Sans Mono"/>
            </a:endParaRPr>
          </a:p>
          <a:p>
            <a:pPr marL="0" marR="0" lvl="0" indent="0" algn="l" rtl="0">
              <a:lnSpc>
                <a:spcPct val="100000"/>
              </a:lnSpc>
              <a:spcBef>
                <a:spcPts val="0"/>
              </a:spcBef>
              <a:spcAft>
                <a:spcPts val="0"/>
              </a:spcAft>
              <a:buNone/>
            </a:pPr>
            <a:r>
              <a:rPr lang="en" sz="1000">
                <a:solidFill>
                  <a:srgbClr val="000000"/>
                </a:solidFill>
                <a:latin typeface="Droid Sans Mono"/>
                <a:ea typeface="Droid Sans Mono"/>
                <a:cs typeface="Droid Sans Mono"/>
                <a:sym typeface="Droid Sans Mono"/>
              </a:rPr>
              <a:t>Variance formula: ~ fitted.values </a:t>
            </a:r>
            <a:endParaRPr sz="1000">
              <a:solidFill>
                <a:srgbClr val="000000"/>
              </a:solidFill>
              <a:latin typeface="Droid Sans Mono"/>
              <a:ea typeface="Droid Sans Mono"/>
              <a:cs typeface="Droid Sans Mono"/>
              <a:sym typeface="Droid Sans Mono"/>
            </a:endParaRPr>
          </a:p>
          <a:p>
            <a:pPr marL="0" marR="0" lvl="0" indent="0" algn="l" rtl="0">
              <a:lnSpc>
                <a:spcPct val="100000"/>
              </a:lnSpc>
              <a:spcBef>
                <a:spcPts val="0"/>
              </a:spcBef>
              <a:spcAft>
                <a:spcPts val="0"/>
              </a:spcAft>
              <a:buNone/>
            </a:pPr>
            <a:r>
              <a:rPr lang="en" sz="1000">
                <a:solidFill>
                  <a:srgbClr val="000000"/>
                </a:solidFill>
                <a:latin typeface="Droid Sans Mono"/>
                <a:ea typeface="Droid Sans Mono"/>
                <a:cs typeface="Droid Sans Mono"/>
                <a:sym typeface="Droid Sans Mono"/>
              </a:rPr>
              <a:t>Chisquare = 1.380148    Df = 1     p = 0.2400759 </a:t>
            </a:r>
            <a:endParaRPr sz="1000">
              <a:solidFill>
                <a:srgbClr val="000000"/>
              </a:solidFill>
              <a:latin typeface="Droid Sans Mono"/>
              <a:ea typeface="Droid Sans Mono"/>
              <a:cs typeface="Droid Sans Mono"/>
              <a:sym typeface="Droid Sans Mono"/>
            </a:endParaRPr>
          </a:p>
          <a:p>
            <a:pPr marL="0" marR="0" lvl="0" indent="0" algn="l" rtl="0">
              <a:lnSpc>
                <a:spcPct val="100000"/>
              </a:lnSpc>
              <a:spcBef>
                <a:spcPts val="0"/>
              </a:spcBef>
              <a:spcAft>
                <a:spcPts val="0"/>
              </a:spcAft>
              <a:buNone/>
            </a:pPr>
            <a:br>
              <a:rPr lang="en" sz="1000">
                <a:solidFill>
                  <a:srgbClr val="0000FF"/>
                </a:solidFill>
                <a:latin typeface="Droid Sans Mono"/>
                <a:ea typeface="Droid Sans Mono"/>
                <a:cs typeface="Droid Sans Mono"/>
                <a:sym typeface="Droid Sans Mono"/>
              </a:rPr>
            </a:br>
            <a:r>
              <a:rPr lang="en" sz="1000">
                <a:solidFill>
                  <a:srgbClr val="0000FF"/>
                </a:solidFill>
                <a:latin typeface="Droid Sans Mono"/>
                <a:ea typeface="Droid Sans Mono"/>
                <a:cs typeface="Droid Sans Mono"/>
                <a:sym typeface="Droid Sans Mono"/>
              </a:rPr>
              <a:t>durbinWatsonTest(White_lm_10) #Test for Autocorrelated Errors</a:t>
            </a:r>
            <a:br>
              <a:rPr lang="en" sz="1000">
                <a:solidFill>
                  <a:srgbClr val="0000FF"/>
                </a:solidFill>
                <a:latin typeface="Droid Sans Mono"/>
                <a:ea typeface="Droid Sans Mono"/>
                <a:cs typeface="Droid Sans Mono"/>
                <a:sym typeface="Droid Sans Mono"/>
              </a:rPr>
            </a:br>
            <a:r>
              <a:rPr lang="en" sz="1000">
                <a:solidFill>
                  <a:srgbClr val="0000FF"/>
                </a:solidFill>
                <a:latin typeface="Droid Sans Mono"/>
                <a:ea typeface="Droid Sans Mono"/>
                <a:cs typeface="Droid Sans Mono"/>
                <a:sym typeface="Droid Sans Mono"/>
              </a:rPr>
              <a:t> </a:t>
            </a:r>
            <a:r>
              <a:rPr lang="en" sz="1000">
                <a:solidFill>
                  <a:srgbClr val="000000"/>
                </a:solidFill>
                <a:latin typeface="Droid Sans Mono"/>
                <a:ea typeface="Droid Sans Mono"/>
                <a:cs typeface="Droid Sans Mono"/>
                <a:sym typeface="Droid Sans Mono"/>
              </a:rPr>
              <a:t>lag Autocorrelation D-W Statistic p-value</a:t>
            </a:r>
            <a:endParaRPr sz="1000">
              <a:solidFill>
                <a:srgbClr val="000000"/>
              </a:solidFill>
              <a:latin typeface="Droid Sans Mono"/>
              <a:ea typeface="Droid Sans Mono"/>
              <a:cs typeface="Droid Sans Mono"/>
              <a:sym typeface="Droid Sans Mono"/>
            </a:endParaRPr>
          </a:p>
          <a:p>
            <a:pPr marL="0" marR="0" lvl="0" indent="0" algn="l" rtl="0">
              <a:lnSpc>
                <a:spcPct val="100000"/>
              </a:lnSpc>
              <a:spcBef>
                <a:spcPts val="0"/>
              </a:spcBef>
              <a:spcAft>
                <a:spcPts val="0"/>
              </a:spcAft>
              <a:buNone/>
            </a:pPr>
            <a:r>
              <a:rPr lang="en" sz="1000">
                <a:solidFill>
                  <a:srgbClr val="000000"/>
                </a:solidFill>
                <a:latin typeface="Droid Sans Mono"/>
                <a:ea typeface="Droid Sans Mono"/>
                <a:cs typeface="Droid Sans Mono"/>
                <a:sym typeface="Droid Sans Mono"/>
              </a:rPr>
              <a:t>   1       0.1791219      1.641638       0</a:t>
            </a:r>
            <a:endParaRPr sz="1000">
              <a:solidFill>
                <a:srgbClr val="000000"/>
              </a:solidFill>
              <a:latin typeface="Droid Sans Mono"/>
              <a:ea typeface="Droid Sans Mono"/>
              <a:cs typeface="Droid Sans Mono"/>
              <a:sym typeface="Droid Sans Mono"/>
            </a:endParaRPr>
          </a:p>
          <a:p>
            <a:pPr marL="0" marR="0" lvl="0" indent="0" algn="l" rtl="0">
              <a:lnSpc>
                <a:spcPct val="100000"/>
              </a:lnSpc>
              <a:spcBef>
                <a:spcPts val="0"/>
              </a:spcBef>
              <a:spcAft>
                <a:spcPts val="0"/>
              </a:spcAft>
              <a:buNone/>
            </a:pPr>
            <a:r>
              <a:rPr lang="en" sz="1000">
                <a:solidFill>
                  <a:srgbClr val="000000"/>
                </a:solidFill>
                <a:latin typeface="Droid Sans Mono"/>
                <a:ea typeface="Droid Sans Mono"/>
                <a:cs typeface="Droid Sans Mono"/>
                <a:sym typeface="Droid Sans Mono"/>
              </a:rPr>
              <a:t> Alternative hypothesis: rho != 0</a:t>
            </a:r>
            <a:endParaRPr sz="1000">
              <a:solidFill>
                <a:srgbClr val="000000"/>
              </a:solidFill>
              <a:latin typeface="Droid Sans Mono"/>
              <a:ea typeface="Droid Sans Mono"/>
              <a:cs typeface="Droid Sans Mono"/>
              <a:sym typeface="Droid Sans Mono"/>
            </a:endParaRPr>
          </a:p>
          <a:p>
            <a:pPr marL="0" marR="0" lvl="0" indent="0" algn="l" rtl="0">
              <a:lnSpc>
                <a:spcPct val="100000"/>
              </a:lnSpc>
              <a:spcBef>
                <a:spcPts val="0"/>
              </a:spcBef>
              <a:spcAft>
                <a:spcPts val="0"/>
              </a:spcAft>
              <a:buNone/>
            </a:pPr>
            <a:endParaRPr sz="1000">
              <a:solidFill>
                <a:srgbClr val="000000"/>
              </a:solidFill>
              <a:latin typeface="Droid Sans Mono"/>
              <a:ea typeface="Droid Sans Mono"/>
              <a:cs typeface="Droid Sans Mono"/>
              <a:sym typeface="Droid Sans Mono"/>
            </a:endParaRPr>
          </a:p>
          <a:p>
            <a:pPr marL="0" lvl="0" indent="0" algn="l" rtl="0">
              <a:lnSpc>
                <a:spcPct val="100000"/>
              </a:lnSpc>
              <a:spcBef>
                <a:spcPts val="0"/>
              </a:spcBef>
              <a:spcAft>
                <a:spcPts val="0"/>
              </a:spcAft>
              <a:buNone/>
            </a:pPr>
            <a:endParaRPr sz="1000">
              <a:solidFill>
                <a:srgbClr val="0000FF"/>
              </a:solidFill>
              <a:latin typeface="Droid Sans Mono"/>
              <a:ea typeface="Droid Sans Mono"/>
              <a:cs typeface="Droid Sans Mono"/>
              <a:sym typeface="Droid Sans Mono"/>
            </a:endParaRPr>
          </a:p>
          <a:p>
            <a:pPr marL="457200" lvl="0" indent="0" algn="l" rtl="0">
              <a:lnSpc>
                <a:spcPct val="100000"/>
              </a:lnSpc>
              <a:spcBef>
                <a:spcPts val="0"/>
              </a:spcBef>
              <a:spcAft>
                <a:spcPts val="0"/>
              </a:spcAft>
              <a:buNone/>
            </a:pPr>
            <a:endParaRPr sz="1200">
              <a:solidFill>
                <a:srgbClr val="0000FF"/>
              </a:solidFill>
              <a:latin typeface="Droid Sans Mono"/>
              <a:ea typeface="Droid Sans Mono"/>
              <a:cs typeface="Droid Sans Mono"/>
              <a:sym typeface="Droid Sans Mono"/>
            </a:endParaRPr>
          </a:p>
        </p:txBody>
      </p:sp>
      <p:sp>
        <p:nvSpPr>
          <p:cNvPr id="207" name="Google Shape;207;p28"/>
          <p:cNvSpPr txBox="1"/>
          <p:nvPr/>
        </p:nvSpPr>
        <p:spPr>
          <a:xfrm>
            <a:off x="311700" y="3675175"/>
            <a:ext cx="8520600" cy="1348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b="1">
              <a:latin typeface="Lato"/>
              <a:ea typeface="Lato"/>
              <a:cs typeface="Lato"/>
              <a:sym typeface="Lato"/>
            </a:endParaRPr>
          </a:p>
          <a:p>
            <a:pPr marL="0" marR="0" lvl="0" indent="0" algn="l" rtl="0">
              <a:lnSpc>
                <a:spcPct val="100000"/>
              </a:lnSpc>
              <a:spcBef>
                <a:spcPts val="0"/>
              </a:spcBef>
              <a:spcAft>
                <a:spcPts val="0"/>
              </a:spcAft>
              <a:buNone/>
            </a:pPr>
            <a:endParaRPr b="1">
              <a:latin typeface="Lato"/>
              <a:ea typeface="Lato"/>
              <a:cs typeface="Lato"/>
              <a:sym typeface="Lato"/>
            </a:endParaRPr>
          </a:p>
          <a:p>
            <a:pPr marL="0" marR="0" lvl="0" indent="0" algn="l" rtl="0">
              <a:lnSpc>
                <a:spcPct val="100000"/>
              </a:lnSpc>
              <a:spcBef>
                <a:spcPts val="0"/>
              </a:spcBef>
              <a:spcAft>
                <a:spcPts val="0"/>
              </a:spcAft>
              <a:buNone/>
            </a:pPr>
            <a:r>
              <a:rPr lang="en" b="1">
                <a:latin typeface="Lato"/>
                <a:ea typeface="Lato"/>
                <a:cs typeface="Lato"/>
                <a:sym typeface="Lato"/>
              </a:rPr>
              <a:t>Model 2 Summary:  </a:t>
            </a:r>
            <a:endParaRPr sz="1000">
              <a:solidFill>
                <a:srgbClr val="FF0000"/>
              </a:solidFill>
              <a:latin typeface="Droid Sans Mono"/>
              <a:ea typeface="Droid Sans Mono"/>
              <a:cs typeface="Droid Sans Mono"/>
              <a:sym typeface="Droid Sans Mono"/>
            </a:endParaRPr>
          </a:p>
          <a:p>
            <a:pPr marL="457200" marR="0" lvl="0" indent="-292100" algn="l" rtl="0">
              <a:lnSpc>
                <a:spcPct val="100000"/>
              </a:lnSpc>
              <a:spcBef>
                <a:spcPts val="0"/>
              </a:spcBef>
              <a:spcAft>
                <a:spcPts val="0"/>
              </a:spcAft>
              <a:buClr>
                <a:srgbClr val="999999"/>
              </a:buClr>
              <a:buSzPts val="1000"/>
              <a:buFont typeface="Droid Sans Mono"/>
              <a:buChar char="●"/>
            </a:pPr>
            <a:r>
              <a:rPr lang="en" sz="1000">
                <a:solidFill>
                  <a:srgbClr val="999999"/>
                </a:solidFill>
                <a:latin typeface="Droid Sans Mono"/>
                <a:ea typeface="Droid Sans Mono"/>
                <a:cs typeface="Droid Sans Mono"/>
                <a:sym typeface="Droid Sans Mono"/>
              </a:rPr>
              <a:t>Volatile Acidity has a 1.44 t value, so we remove it from our model.</a:t>
            </a:r>
            <a:endParaRPr sz="1000">
              <a:solidFill>
                <a:srgbClr val="999999"/>
              </a:solidFill>
              <a:latin typeface="Droid Sans Mono"/>
              <a:ea typeface="Droid Sans Mono"/>
              <a:cs typeface="Droid Sans Mono"/>
              <a:sym typeface="Droid Sans Mono"/>
            </a:endParaRPr>
          </a:p>
          <a:p>
            <a:pPr marL="457200" marR="0" lvl="0" indent="-292100" algn="l" rtl="0">
              <a:lnSpc>
                <a:spcPct val="100000"/>
              </a:lnSpc>
              <a:spcBef>
                <a:spcPts val="0"/>
              </a:spcBef>
              <a:spcAft>
                <a:spcPts val="0"/>
              </a:spcAft>
              <a:buClr>
                <a:srgbClr val="999999"/>
              </a:buClr>
              <a:buSzPts val="1000"/>
              <a:buFont typeface="Droid Sans Mono"/>
              <a:buChar char="●"/>
            </a:pPr>
            <a:r>
              <a:rPr lang="en" sz="1000">
                <a:solidFill>
                  <a:srgbClr val="999999"/>
                </a:solidFill>
                <a:latin typeface="Droid Sans Mono"/>
                <a:ea typeface="Droid Sans Mono"/>
                <a:cs typeface="Droid Sans Mono"/>
                <a:sym typeface="Droid Sans Mono"/>
              </a:rPr>
              <a:t>Collinearity does not exists in the model. </a:t>
            </a:r>
            <a:endParaRPr sz="1000">
              <a:solidFill>
                <a:srgbClr val="999999"/>
              </a:solidFill>
              <a:latin typeface="Droid Sans Mono"/>
              <a:ea typeface="Droid Sans Mono"/>
              <a:cs typeface="Droid Sans Mono"/>
              <a:sym typeface="Droid Sans Mono"/>
            </a:endParaRPr>
          </a:p>
          <a:p>
            <a:pPr marL="457200" marR="0" lvl="0" indent="-292100" algn="l" rtl="0">
              <a:lnSpc>
                <a:spcPct val="100000"/>
              </a:lnSpc>
              <a:spcBef>
                <a:spcPts val="0"/>
              </a:spcBef>
              <a:spcAft>
                <a:spcPts val="0"/>
              </a:spcAft>
              <a:buClr>
                <a:srgbClr val="999999"/>
              </a:buClr>
              <a:buSzPts val="1000"/>
              <a:buFont typeface="Droid Sans Mono"/>
              <a:buChar char="●"/>
            </a:pPr>
            <a:r>
              <a:rPr lang="en" sz="1000">
                <a:solidFill>
                  <a:srgbClr val="999999"/>
                </a:solidFill>
                <a:latin typeface="Droid Sans Mono"/>
                <a:ea typeface="Droid Sans Mono"/>
                <a:cs typeface="Droid Sans Mono"/>
                <a:sym typeface="Droid Sans Mono"/>
              </a:rPr>
              <a:t>Heteroscedasticity not exists</a:t>
            </a:r>
            <a:endParaRPr sz="1000">
              <a:solidFill>
                <a:srgbClr val="999999"/>
              </a:solidFill>
              <a:latin typeface="Droid Sans Mono"/>
              <a:ea typeface="Droid Sans Mono"/>
              <a:cs typeface="Droid Sans Mono"/>
              <a:sym typeface="Droid Sans Mono"/>
            </a:endParaRPr>
          </a:p>
          <a:p>
            <a:pPr marL="457200" marR="0" lvl="0" indent="-292100" algn="l" rtl="0">
              <a:lnSpc>
                <a:spcPct val="100000"/>
              </a:lnSpc>
              <a:spcBef>
                <a:spcPts val="0"/>
              </a:spcBef>
              <a:spcAft>
                <a:spcPts val="0"/>
              </a:spcAft>
              <a:buClr>
                <a:srgbClr val="999999"/>
              </a:buClr>
              <a:buSzPts val="1000"/>
              <a:buFont typeface="Droid Sans Mono"/>
              <a:buChar char="●"/>
            </a:pPr>
            <a:r>
              <a:rPr lang="en" sz="1000">
                <a:solidFill>
                  <a:srgbClr val="999999"/>
                </a:solidFill>
                <a:latin typeface="Droid Sans Mono"/>
                <a:ea typeface="Droid Sans Mono"/>
                <a:cs typeface="Droid Sans Mono"/>
                <a:sym typeface="Droid Sans Mono"/>
              </a:rPr>
              <a:t>Autocorrelation not exists </a:t>
            </a:r>
            <a:endParaRPr sz="1000">
              <a:solidFill>
                <a:srgbClr val="999999"/>
              </a:solidFill>
              <a:latin typeface="Droid Sans Mono"/>
              <a:ea typeface="Droid Sans Mono"/>
              <a:cs typeface="Droid Sans Mono"/>
              <a:sym typeface="Droid Sans Mono"/>
            </a:endParaRPr>
          </a:p>
          <a:p>
            <a:pPr marL="457200" lvl="0" indent="-292100" algn="l" rtl="0">
              <a:spcBef>
                <a:spcPts val="0"/>
              </a:spcBef>
              <a:spcAft>
                <a:spcPts val="0"/>
              </a:spcAft>
              <a:buClr>
                <a:srgbClr val="999999"/>
              </a:buClr>
              <a:buSzPts val="1000"/>
              <a:buFont typeface="Droid Sans Mono"/>
              <a:buChar char="●"/>
            </a:pPr>
            <a:r>
              <a:rPr lang="en" sz="1000">
                <a:solidFill>
                  <a:srgbClr val="999999"/>
                </a:solidFill>
                <a:latin typeface="Droid Sans Mono"/>
                <a:ea typeface="Droid Sans Mono"/>
                <a:cs typeface="Droid Sans Mono"/>
                <a:sym typeface="Droid Sans Mono"/>
              </a:rPr>
              <a:t>Multiple R-squared only 0.2231</a:t>
            </a:r>
            <a:endParaRPr sz="1000">
              <a:solidFill>
                <a:srgbClr val="999999"/>
              </a:solidFill>
              <a:latin typeface="Droid Sans Mono"/>
              <a:ea typeface="Droid Sans Mono"/>
              <a:cs typeface="Droid Sans Mono"/>
              <a:sym typeface="Droid Sans Mono"/>
            </a:endParaRPr>
          </a:p>
          <a:p>
            <a:pPr marL="0" marR="0" lvl="0" indent="0" algn="l" rtl="0">
              <a:lnSpc>
                <a:spcPct val="100000"/>
              </a:lnSpc>
              <a:spcBef>
                <a:spcPts val="0"/>
              </a:spcBef>
              <a:spcAft>
                <a:spcPts val="0"/>
              </a:spcAft>
              <a:buNone/>
            </a:pPr>
            <a:br>
              <a:rPr lang="en" sz="1000">
                <a:latin typeface="Droid Sans Mono"/>
                <a:ea typeface="Droid Sans Mono"/>
                <a:cs typeface="Droid Sans Mono"/>
                <a:sym typeface="Droid Sans Mono"/>
              </a:rPr>
            </a:br>
            <a:endParaRPr sz="1000">
              <a:latin typeface="Droid Sans Mono"/>
              <a:ea typeface="Droid Sans Mono"/>
              <a:cs typeface="Droid Sans Mono"/>
              <a:sym typeface="Droid Sans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Outcome</a:t>
            </a:r>
            <a:endParaRPr/>
          </a:p>
        </p:txBody>
      </p:sp>
      <p:sp>
        <p:nvSpPr>
          <p:cNvPr id="213" name="Google Shape;213;p29"/>
          <p:cNvSpPr txBox="1">
            <a:spLocks noGrp="1"/>
          </p:cNvSpPr>
          <p:nvPr>
            <p:ph type="body" idx="1"/>
          </p:nvPr>
        </p:nvSpPr>
        <p:spPr>
          <a:xfrm>
            <a:off x="311700" y="10174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both instances, our models produced a R</a:t>
            </a:r>
            <a:r>
              <a:rPr lang="en" baseline="30000"/>
              <a:t>2</a:t>
            </a:r>
            <a:r>
              <a:rPr lang="en"/>
              <a:t> value between the ranges of 22% - 28%; However, Low R</a:t>
            </a:r>
            <a:r>
              <a:rPr lang="en" baseline="30000"/>
              <a:t>2</a:t>
            </a:r>
            <a:r>
              <a:rPr lang="en"/>
              <a:t> squared values are not inherently bad. In models meant to predict human behaviour, usually an R</a:t>
            </a:r>
            <a:r>
              <a:rPr lang="en" baseline="30000"/>
              <a:t>2</a:t>
            </a:r>
            <a:r>
              <a:rPr lang="en"/>
              <a:t> value under 50% can be expected. Our target variable of wine quality is definitely a subjective measure, as this factor measures a generalization of wine profile preferences. Our RMSE values ranged around 78% which indicates the absolute fit of our model is relatively strong, thus validating model to some degree.</a:t>
            </a:r>
            <a:endParaRPr/>
          </a:p>
          <a:p>
            <a:pPr marL="0" lvl="0" indent="0" algn="l" rtl="0">
              <a:spcBef>
                <a:spcPts val="1600"/>
              </a:spcBef>
              <a:spcAft>
                <a:spcPts val="0"/>
              </a:spcAft>
              <a:buNone/>
            </a:pPr>
            <a:r>
              <a:rPr lang="en"/>
              <a:t>Our models still demonstrate significant coefficients which can be useful for determining the quality of wine.</a:t>
            </a:r>
            <a:endParaRPr/>
          </a:p>
          <a:p>
            <a:pPr marL="0" lvl="0" indent="0" algn="l"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197450"/>
            <a:ext cx="55584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Background &amp; Context</a:t>
            </a:r>
            <a:endParaRPr sz="3000"/>
          </a:p>
        </p:txBody>
      </p:sp>
      <p:sp>
        <p:nvSpPr>
          <p:cNvPr id="84" name="Google Shape;84;p16"/>
          <p:cNvSpPr txBox="1">
            <a:spLocks noGrp="1"/>
          </p:cNvSpPr>
          <p:nvPr>
            <p:ph type="body" idx="1"/>
          </p:nvPr>
        </p:nvSpPr>
        <p:spPr>
          <a:xfrm>
            <a:off x="387900" y="876950"/>
            <a:ext cx="4644300" cy="36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Basic Characteristics of Wine:</a:t>
            </a:r>
            <a:endParaRPr/>
          </a:p>
          <a:p>
            <a:pPr marL="457200" lvl="0" indent="-304800" algn="l" rtl="0">
              <a:spcBef>
                <a:spcPts val="1600"/>
              </a:spcBef>
              <a:spcAft>
                <a:spcPts val="0"/>
              </a:spcAft>
              <a:buSzPts val="1200"/>
              <a:buChar char="●"/>
            </a:pPr>
            <a:r>
              <a:rPr lang="en"/>
              <a:t>Sweetness: How sweet or dry (not sweet) is the wine?</a:t>
            </a:r>
            <a:endParaRPr/>
          </a:p>
          <a:p>
            <a:pPr marL="457200" lvl="0" indent="-304800" algn="l" rtl="0">
              <a:spcBef>
                <a:spcPts val="0"/>
              </a:spcBef>
              <a:spcAft>
                <a:spcPts val="0"/>
              </a:spcAft>
              <a:buSzPts val="1200"/>
              <a:buChar char="●"/>
            </a:pPr>
            <a:r>
              <a:rPr lang="en"/>
              <a:t>Acidity: How tart is the wine?</a:t>
            </a:r>
            <a:endParaRPr/>
          </a:p>
          <a:p>
            <a:pPr marL="457200" lvl="0" indent="-304800" algn="l" rtl="0">
              <a:spcBef>
                <a:spcPts val="0"/>
              </a:spcBef>
              <a:spcAft>
                <a:spcPts val="0"/>
              </a:spcAft>
              <a:buSzPts val="1200"/>
              <a:buChar char="●"/>
            </a:pPr>
            <a:r>
              <a:rPr lang="en"/>
              <a:t>Tannin: How astringent or bitter is the wine?</a:t>
            </a:r>
            <a:endParaRPr/>
          </a:p>
          <a:p>
            <a:pPr marL="457200" lvl="0" indent="-304800" algn="l" rtl="0">
              <a:spcBef>
                <a:spcPts val="0"/>
              </a:spcBef>
              <a:spcAft>
                <a:spcPts val="0"/>
              </a:spcAft>
              <a:buSzPts val="1200"/>
              <a:buChar char="●"/>
            </a:pPr>
            <a:r>
              <a:rPr lang="en"/>
              <a:t>Alcohol: How much does the wine warm your throat?</a:t>
            </a:r>
            <a:endParaRPr/>
          </a:p>
          <a:p>
            <a:pPr marL="457200" lvl="0" indent="-304800" algn="l" rtl="0">
              <a:spcBef>
                <a:spcPts val="0"/>
              </a:spcBef>
              <a:spcAft>
                <a:spcPts val="0"/>
              </a:spcAft>
              <a:buSzPts val="1200"/>
              <a:buChar char="●"/>
            </a:pPr>
            <a:r>
              <a:rPr lang="en"/>
              <a:t>Body: Light to Full-Bodied?</a:t>
            </a:r>
            <a:endParaRPr/>
          </a:p>
          <a:p>
            <a:pPr marL="0" lvl="0" indent="0" algn="l" rtl="0">
              <a:spcBef>
                <a:spcPts val="1600"/>
              </a:spcBef>
              <a:spcAft>
                <a:spcPts val="0"/>
              </a:spcAft>
              <a:buNone/>
            </a:pPr>
            <a:r>
              <a:rPr lang="en"/>
              <a:t>There is a science to winemaking, and there are many factors that make a quality wine, so how do we determine if we have a quality wine?</a:t>
            </a:r>
            <a:endParaRPr/>
          </a:p>
          <a:p>
            <a:pPr marL="0" lvl="0" indent="0" algn="l" rtl="0">
              <a:lnSpc>
                <a:spcPct val="100000"/>
              </a:lnSpc>
              <a:spcBef>
                <a:spcPts val="1600"/>
              </a:spcBef>
              <a:spcAft>
                <a:spcPts val="0"/>
              </a:spcAft>
              <a:buNone/>
            </a:pPr>
            <a:r>
              <a:rPr lang="en"/>
              <a:t>.</a:t>
            </a:r>
            <a:endParaRPr/>
          </a:p>
        </p:txBody>
      </p:sp>
      <p:pic>
        <p:nvPicPr>
          <p:cNvPr id="85" name="Google Shape;85;p16"/>
          <p:cNvPicPr preferRelativeResize="0"/>
          <p:nvPr/>
        </p:nvPicPr>
        <p:blipFill>
          <a:blip r:embed="rId3">
            <a:alphaModFix/>
          </a:blip>
          <a:stretch>
            <a:fillRect/>
          </a:stretch>
        </p:blipFill>
        <p:spPr>
          <a:xfrm>
            <a:off x="1387050" y="3219950"/>
            <a:ext cx="3771300" cy="1766225"/>
          </a:xfrm>
          <a:prstGeom prst="rect">
            <a:avLst/>
          </a:prstGeom>
          <a:noFill/>
          <a:ln>
            <a:noFill/>
          </a:ln>
        </p:spPr>
      </p:pic>
      <p:pic>
        <p:nvPicPr>
          <p:cNvPr id="86" name="Google Shape;86;p16"/>
          <p:cNvPicPr preferRelativeResize="0"/>
          <p:nvPr/>
        </p:nvPicPr>
        <p:blipFill>
          <a:blip r:embed="rId4">
            <a:alphaModFix/>
          </a:blip>
          <a:stretch>
            <a:fillRect/>
          </a:stretch>
        </p:blipFill>
        <p:spPr>
          <a:xfrm>
            <a:off x="5208200" y="454950"/>
            <a:ext cx="3275950" cy="2710850"/>
          </a:xfrm>
          <a:prstGeom prst="rect">
            <a:avLst/>
          </a:prstGeom>
          <a:noFill/>
          <a:ln>
            <a:noFill/>
          </a:ln>
        </p:spPr>
      </p:pic>
      <p:sp>
        <p:nvSpPr>
          <p:cNvPr id="87" name="Google Shape;87;p16"/>
          <p:cNvSpPr txBox="1"/>
          <p:nvPr/>
        </p:nvSpPr>
        <p:spPr>
          <a:xfrm>
            <a:off x="5300575" y="2905250"/>
            <a:ext cx="35337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dk1"/>
                </a:solidFill>
                <a:latin typeface="Playfair Display"/>
                <a:ea typeface="Playfair Display"/>
                <a:cs typeface="Playfair Display"/>
                <a:sym typeface="Playfair Display"/>
              </a:rPr>
              <a:t>Our Task</a:t>
            </a:r>
            <a:endParaRPr sz="3000">
              <a:solidFill>
                <a:schemeClr val="dk1"/>
              </a:solidFill>
              <a:latin typeface="Playfair Display"/>
              <a:ea typeface="Playfair Display"/>
              <a:cs typeface="Playfair Display"/>
              <a:sym typeface="Playfair Display"/>
            </a:endParaRPr>
          </a:p>
          <a:p>
            <a:pPr marL="0" lvl="0" indent="0" algn="l" rtl="0">
              <a:spcBef>
                <a:spcPts val="0"/>
              </a:spcBef>
              <a:spcAft>
                <a:spcPts val="0"/>
              </a:spcAft>
              <a:buNone/>
            </a:pPr>
            <a:endParaRPr sz="1200">
              <a:solidFill>
                <a:schemeClr val="dk2"/>
              </a:solidFill>
              <a:latin typeface="Lato"/>
              <a:ea typeface="Lato"/>
              <a:cs typeface="Lato"/>
              <a:sym typeface="Lato"/>
            </a:endParaRPr>
          </a:p>
          <a:p>
            <a:pPr marL="0" lvl="0" indent="0" algn="l" rtl="0">
              <a:spcBef>
                <a:spcPts val="0"/>
              </a:spcBef>
              <a:spcAft>
                <a:spcPts val="0"/>
              </a:spcAft>
              <a:buNone/>
            </a:pPr>
            <a:r>
              <a:rPr lang="en" sz="1200">
                <a:solidFill>
                  <a:schemeClr val="dk2"/>
                </a:solidFill>
                <a:latin typeface="Lato"/>
                <a:ea typeface="Lato"/>
                <a:cs typeface="Lato"/>
                <a:sym typeface="Lato"/>
              </a:rPr>
              <a:t>Using the white vinho verde wine samples from Portugal, identify which physicochemical properties make a quality wine.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Analytical Solution</a:t>
            </a:r>
            <a:endParaRPr/>
          </a:p>
        </p:txBody>
      </p:sp>
      <p:sp>
        <p:nvSpPr>
          <p:cNvPr id="93" name="Google Shape;93;p17"/>
          <p:cNvSpPr txBox="1">
            <a:spLocks noGrp="1"/>
          </p:cNvSpPr>
          <p:nvPr>
            <p:ph type="body" idx="1"/>
          </p:nvPr>
        </p:nvSpPr>
        <p:spPr>
          <a:xfrm>
            <a:off x="222050" y="1083375"/>
            <a:ext cx="8520600" cy="42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Question:</a:t>
            </a:r>
            <a:r>
              <a:rPr lang="en" i="1"/>
              <a:t> Which physicochemical variables predict the sensory variable?</a:t>
            </a:r>
            <a:endParaRPr i="1"/>
          </a:p>
          <a:p>
            <a:pPr marL="0" lvl="0" indent="0" algn="l" rtl="0">
              <a:spcBef>
                <a:spcPts val="1600"/>
              </a:spcBef>
              <a:spcAft>
                <a:spcPts val="1600"/>
              </a:spcAft>
              <a:buNone/>
            </a:pPr>
            <a:endParaRPr/>
          </a:p>
        </p:txBody>
      </p:sp>
      <p:grpSp>
        <p:nvGrpSpPr>
          <p:cNvPr id="94" name="Google Shape;94;p17"/>
          <p:cNvGrpSpPr/>
          <p:nvPr/>
        </p:nvGrpSpPr>
        <p:grpSpPr>
          <a:xfrm>
            <a:off x="6319350" y="1575298"/>
            <a:ext cx="2660259" cy="2693536"/>
            <a:chOff x="6254516" y="1318143"/>
            <a:chExt cx="2604522" cy="2460300"/>
          </a:xfrm>
        </p:grpSpPr>
        <p:sp>
          <p:nvSpPr>
            <p:cNvPr id="95" name="Google Shape;95;p17"/>
            <p:cNvSpPr/>
            <p:nvPr/>
          </p:nvSpPr>
          <p:spPr>
            <a:xfrm rot="2700000">
              <a:off x="7239866" y="1053398"/>
              <a:ext cx="489601" cy="2989789"/>
            </a:xfrm>
            <a:prstGeom prst="roundRect">
              <a:avLst>
                <a:gd name="adj" fmla="val 50000"/>
              </a:avLst>
            </a:prstGeom>
            <a:solidFill>
              <a:srgbClr val="307B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p:nvPr/>
          </p:nvSpPr>
          <p:spPr>
            <a:xfrm>
              <a:off x="6443962" y="3255512"/>
              <a:ext cx="326100" cy="326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900" b="1">
                  <a:solidFill>
                    <a:srgbClr val="307BF3"/>
                  </a:solidFill>
                  <a:latin typeface="Roboto"/>
                  <a:ea typeface="Roboto"/>
                  <a:cs typeface="Roboto"/>
                  <a:sym typeface="Roboto"/>
                </a:rPr>
                <a:t>5</a:t>
              </a:r>
              <a:endParaRPr sz="900" b="1">
                <a:solidFill>
                  <a:srgbClr val="307BF3"/>
                </a:solidFill>
                <a:latin typeface="Roboto"/>
                <a:ea typeface="Roboto"/>
                <a:cs typeface="Roboto"/>
                <a:sym typeface="Roboto"/>
              </a:endParaRPr>
            </a:p>
          </p:txBody>
        </p:sp>
        <p:sp>
          <p:nvSpPr>
            <p:cNvPr id="97" name="Google Shape;97;p17"/>
            <p:cNvSpPr txBox="1"/>
            <p:nvPr/>
          </p:nvSpPr>
          <p:spPr>
            <a:xfrm rot="-2700000">
              <a:off x="6375763" y="2297099"/>
              <a:ext cx="2378424" cy="342805"/>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b="1">
                  <a:solidFill>
                    <a:srgbClr val="FFFFFF"/>
                  </a:solidFill>
                  <a:latin typeface="Roboto"/>
                  <a:ea typeface="Roboto"/>
                  <a:cs typeface="Roboto"/>
                  <a:sym typeface="Roboto"/>
                </a:rPr>
                <a:t>Validate Model</a:t>
              </a:r>
              <a:endParaRPr sz="1100" b="1">
                <a:solidFill>
                  <a:srgbClr val="FFFFFF"/>
                </a:solidFill>
                <a:latin typeface="Roboto"/>
                <a:ea typeface="Roboto"/>
                <a:cs typeface="Roboto"/>
                <a:sym typeface="Roboto"/>
              </a:endParaRPr>
            </a:p>
          </p:txBody>
        </p:sp>
        <p:sp>
          <p:nvSpPr>
            <p:cNvPr id="98" name="Google Shape;98;p17"/>
            <p:cNvSpPr txBox="1"/>
            <p:nvPr/>
          </p:nvSpPr>
          <p:spPr>
            <a:xfrm rot="-2700000">
              <a:off x="6788358" y="2571061"/>
              <a:ext cx="2242660" cy="44250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800">
                  <a:latin typeface="Roboto"/>
                  <a:ea typeface="Roboto"/>
                  <a:cs typeface="Roboto"/>
                  <a:sym typeface="Roboto"/>
                </a:rPr>
                <a:t>Model re-assessed using ANOVA and had acceptable levels of collinearity, homoscedasticity or autocorrelated errors.</a:t>
              </a:r>
              <a:endParaRPr sz="800" b="1">
                <a:latin typeface="Roboto"/>
                <a:ea typeface="Roboto"/>
                <a:cs typeface="Roboto"/>
                <a:sym typeface="Roboto"/>
              </a:endParaRPr>
            </a:p>
          </p:txBody>
        </p:sp>
      </p:grpSp>
      <p:grpSp>
        <p:nvGrpSpPr>
          <p:cNvPr id="99" name="Google Shape;99;p17"/>
          <p:cNvGrpSpPr/>
          <p:nvPr/>
        </p:nvGrpSpPr>
        <p:grpSpPr>
          <a:xfrm>
            <a:off x="4794299" y="1575298"/>
            <a:ext cx="2987526" cy="2943268"/>
            <a:chOff x="4761418" y="1318143"/>
            <a:chExt cx="2924932" cy="2688407"/>
          </a:xfrm>
        </p:grpSpPr>
        <p:sp>
          <p:nvSpPr>
            <p:cNvPr id="100" name="Google Shape;100;p17"/>
            <p:cNvSpPr/>
            <p:nvPr/>
          </p:nvSpPr>
          <p:spPr>
            <a:xfrm rot="2700000">
              <a:off x="5746767" y="1053398"/>
              <a:ext cx="489601" cy="2989789"/>
            </a:xfrm>
            <a:prstGeom prst="roundRect">
              <a:avLst>
                <a:gd name="adj" fmla="val 50000"/>
              </a:avLst>
            </a:prstGeom>
            <a:solidFill>
              <a:srgbClr val="0E6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a:off x="4950863" y="3255512"/>
              <a:ext cx="326100" cy="326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900" b="1">
                  <a:solidFill>
                    <a:srgbClr val="0E65F0"/>
                  </a:solidFill>
                  <a:latin typeface="Roboto"/>
                  <a:ea typeface="Roboto"/>
                  <a:cs typeface="Roboto"/>
                  <a:sym typeface="Roboto"/>
                </a:rPr>
                <a:t>4</a:t>
              </a:r>
              <a:endParaRPr sz="900" b="1">
                <a:solidFill>
                  <a:srgbClr val="0E65F0"/>
                </a:solidFill>
                <a:latin typeface="Roboto"/>
                <a:ea typeface="Roboto"/>
                <a:cs typeface="Roboto"/>
                <a:sym typeface="Roboto"/>
              </a:endParaRPr>
            </a:p>
          </p:txBody>
        </p:sp>
        <p:sp>
          <p:nvSpPr>
            <p:cNvPr id="102" name="Google Shape;102;p17"/>
            <p:cNvSpPr txBox="1"/>
            <p:nvPr/>
          </p:nvSpPr>
          <p:spPr>
            <a:xfrm rot="-2700000">
              <a:off x="4896424" y="2302799"/>
              <a:ext cx="2362302" cy="342805"/>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b="1">
                  <a:solidFill>
                    <a:srgbClr val="FFFFFF"/>
                  </a:solidFill>
                  <a:latin typeface="Roboto"/>
                  <a:ea typeface="Roboto"/>
                  <a:cs typeface="Roboto"/>
                  <a:sym typeface="Roboto"/>
                </a:rPr>
                <a:t>Address Problems</a:t>
              </a:r>
              <a:endParaRPr sz="1100" b="1">
                <a:solidFill>
                  <a:srgbClr val="FFFFFF"/>
                </a:solidFill>
                <a:latin typeface="Roboto"/>
                <a:ea typeface="Roboto"/>
                <a:cs typeface="Roboto"/>
                <a:sym typeface="Roboto"/>
              </a:endParaRPr>
            </a:p>
          </p:txBody>
        </p:sp>
        <p:sp>
          <p:nvSpPr>
            <p:cNvPr id="103" name="Google Shape;103;p17"/>
            <p:cNvSpPr txBox="1"/>
            <p:nvPr/>
          </p:nvSpPr>
          <p:spPr>
            <a:xfrm rot="-2700000">
              <a:off x="4909150" y="2543296"/>
              <a:ext cx="3070399" cy="44250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Roboto"/>
                  <a:ea typeface="Roboto"/>
                  <a:cs typeface="Roboto"/>
                  <a:sym typeface="Roboto"/>
                </a:rPr>
                <a:t>Used automated feature selection to identified the best features suited to determining wine quality. The feature density was removed as this feature had collinearity in second test model.</a:t>
              </a:r>
              <a:endParaRPr sz="800" b="1">
                <a:latin typeface="Roboto"/>
                <a:ea typeface="Roboto"/>
                <a:cs typeface="Roboto"/>
                <a:sym typeface="Roboto"/>
              </a:endParaRPr>
            </a:p>
          </p:txBody>
        </p:sp>
      </p:grpSp>
      <p:grpSp>
        <p:nvGrpSpPr>
          <p:cNvPr id="104" name="Google Shape;104;p17"/>
          <p:cNvGrpSpPr/>
          <p:nvPr/>
        </p:nvGrpSpPr>
        <p:grpSpPr>
          <a:xfrm>
            <a:off x="3270711" y="1575298"/>
            <a:ext cx="3036877" cy="2945898"/>
            <a:chOff x="3269751" y="1318143"/>
            <a:chExt cx="2973249" cy="2690809"/>
          </a:xfrm>
        </p:grpSpPr>
        <p:sp>
          <p:nvSpPr>
            <p:cNvPr id="105" name="Google Shape;105;p17"/>
            <p:cNvSpPr/>
            <p:nvPr/>
          </p:nvSpPr>
          <p:spPr>
            <a:xfrm rot="2700000">
              <a:off x="4255100" y="1053398"/>
              <a:ext cx="489601" cy="2989789"/>
            </a:xfrm>
            <a:prstGeom prst="roundRect">
              <a:avLst>
                <a:gd name="adj" fmla="val 50000"/>
              </a:avLst>
            </a:prstGeom>
            <a:solidFill>
              <a:srgbClr val="0D5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a:off x="3459197" y="3255512"/>
              <a:ext cx="326100" cy="326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900" b="1">
                  <a:solidFill>
                    <a:srgbClr val="0D5DDF"/>
                  </a:solidFill>
                  <a:latin typeface="Roboto"/>
                  <a:ea typeface="Roboto"/>
                  <a:cs typeface="Roboto"/>
                  <a:sym typeface="Roboto"/>
                </a:rPr>
                <a:t>3</a:t>
              </a:r>
              <a:endParaRPr sz="900" b="1">
                <a:solidFill>
                  <a:srgbClr val="0D5DDF"/>
                </a:solidFill>
                <a:latin typeface="Roboto"/>
                <a:ea typeface="Roboto"/>
                <a:cs typeface="Roboto"/>
                <a:sym typeface="Roboto"/>
              </a:endParaRPr>
            </a:p>
          </p:txBody>
        </p:sp>
        <p:sp>
          <p:nvSpPr>
            <p:cNvPr id="107" name="Google Shape;107;p17"/>
            <p:cNvSpPr txBox="1"/>
            <p:nvPr/>
          </p:nvSpPr>
          <p:spPr>
            <a:xfrm rot="-2700000">
              <a:off x="3404724" y="2302799"/>
              <a:ext cx="2362302" cy="342805"/>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b="1">
                  <a:solidFill>
                    <a:srgbClr val="FFFFFF"/>
                  </a:solidFill>
                  <a:latin typeface="Roboto"/>
                  <a:ea typeface="Roboto"/>
                  <a:cs typeface="Roboto"/>
                  <a:sym typeface="Roboto"/>
                </a:rPr>
                <a:t>Test Model Assumptions</a:t>
              </a:r>
              <a:endParaRPr sz="1100" b="1">
                <a:solidFill>
                  <a:srgbClr val="FFFFFF"/>
                </a:solidFill>
                <a:latin typeface="Roboto"/>
                <a:ea typeface="Roboto"/>
                <a:cs typeface="Roboto"/>
                <a:sym typeface="Roboto"/>
              </a:endParaRPr>
            </a:p>
          </p:txBody>
        </p:sp>
        <p:sp>
          <p:nvSpPr>
            <p:cNvPr id="108" name="Google Shape;108;p17"/>
            <p:cNvSpPr txBox="1"/>
            <p:nvPr/>
          </p:nvSpPr>
          <p:spPr>
            <a:xfrm rot="-2700000">
              <a:off x="3404600" y="2520348"/>
              <a:ext cx="3142100" cy="44250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800">
                  <a:latin typeface="Roboto"/>
                  <a:ea typeface="Roboto"/>
                  <a:cs typeface="Roboto"/>
                  <a:sym typeface="Roboto"/>
                </a:rPr>
                <a:t>Model was determined to be unsuitable. Collinearity between certain variables was identified.</a:t>
              </a:r>
              <a:endParaRPr sz="800">
                <a:latin typeface="Roboto"/>
                <a:ea typeface="Roboto"/>
                <a:cs typeface="Roboto"/>
                <a:sym typeface="Roboto"/>
              </a:endParaRPr>
            </a:p>
          </p:txBody>
        </p:sp>
      </p:grpSp>
      <p:grpSp>
        <p:nvGrpSpPr>
          <p:cNvPr id="109" name="Google Shape;109;p17"/>
          <p:cNvGrpSpPr/>
          <p:nvPr/>
        </p:nvGrpSpPr>
        <p:grpSpPr>
          <a:xfrm>
            <a:off x="1745633" y="1575298"/>
            <a:ext cx="3012937" cy="2693536"/>
            <a:chOff x="1776626" y="1318143"/>
            <a:chExt cx="2949811" cy="2460300"/>
          </a:xfrm>
        </p:grpSpPr>
        <p:grpSp>
          <p:nvGrpSpPr>
            <p:cNvPr id="110" name="Google Shape;110;p17"/>
            <p:cNvGrpSpPr/>
            <p:nvPr/>
          </p:nvGrpSpPr>
          <p:grpSpPr>
            <a:xfrm>
              <a:off x="1776626" y="1318143"/>
              <a:ext cx="2949811" cy="2460300"/>
              <a:chOff x="1776626" y="1318143"/>
              <a:chExt cx="2949811" cy="2460300"/>
            </a:xfrm>
          </p:grpSpPr>
          <p:sp>
            <p:nvSpPr>
              <p:cNvPr id="111" name="Google Shape;111;p17"/>
              <p:cNvSpPr/>
              <p:nvPr/>
            </p:nvSpPr>
            <p:spPr>
              <a:xfrm rot="2700000">
                <a:off x="2761975" y="1053398"/>
                <a:ext cx="489601" cy="2989789"/>
              </a:xfrm>
              <a:prstGeom prst="roundRect">
                <a:avLst>
                  <a:gd name="adj" fmla="val 50000"/>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txBox="1"/>
              <p:nvPr/>
            </p:nvSpPr>
            <p:spPr>
              <a:xfrm rot="-2700000">
                <a:off x="1899549" y="2297849"/>
                <a:ext cx="2376303" cy="342805"/>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b="1">
                    <a:solidFill>
                      <a:srgbClr val="FFFFFF"/>
                    </a:solidFill>
                    <a:latin typeface="Roboto"/>
                    <a:ea typeface="Roboto"/>
                    <a:cs typeface="Roboto"/>
                    <a:sym typeface="Roboto"/>
                  </a:rPr>
                  <a:t>Model Development</a:t>
                </a:r>
                <a:endParaRPr sz="1100" b="1">
                  <a:solidFill>
                    <a:srgbClr val="FFFFFF"/>
                  </a:solidFill>
                  <a:latin typeface="Roboto"/>
                  <a:ea typeface="Roboto"/>
                  <a:cs typeface="Roboto"/>
                  <a:sym typeface="Roboto"/>
                </a:endParaRPr>
              </a:p>
            </p:txBody>
          </p:sp>
          <p:sp>
            <p:nvSpPr>
              <p:cNvPr id="113" name="Google Shape;113;p17"/>
              <p:cNvSpPr txBox="1"/>
              <p:nvPr/>
            </p:nvSpPr>
            <p:spPr>
              <a:xfrm rot="-2700000">
                <a:off x="2238943" y="2398418"/>
                <a:ext cx="2730988" cy="44250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800">
                    <a:latin typeface="Roboto"/>
                    <a:ea typeface="Roboto"/>
                    <a:cs typeface="Roboto"/>
                    <a:sym typeface="Roboto"/>
                  </a:rPr>
                  <a:t>Dataset analyzed using linear regression model. Model assessed using ANOVA and Evaluated collinearity, homoscedasticity, and autocorrelated errors. </a:t>
                </a:r>
                <a:endParaRPr sz="800">
                  <a:latin typeface="Roboto"/>
                  <a:ea typeface="Roboto"/>
                  <a:cs typeface="Roboto"/>
                  <a:sym typeface="Roboto"/>
                </a:endParaRPr>
              </a:p>
            </p:txBody>
          </p:sp>
        </p:grpSp>
        <p:sp>
          <p:nvSpPr>
            <p:cNvPr id="114" name="Google Shape;114;p17"/>
            <p:cNvSpPr/>
            <p:nvPr/>
          </p:nvSpPr>
          <p:spPr>
            <a:xfrm>
              <a:off x="1966072" y="3255512"/>
              <a:ext cx="326100" cy="326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900" b="1">
                  <a:solidFill>
                    <a:srgbClr val="0C58D3"/>
                  </a:solidFill>
                  <a:latin typeface="Roboto"/>
                  <a:ea typeface="Roboto"/>
                  <a:cs typeface="Roboto"/>
                  <a:sym typeface="Roboto"/>
                </a:rPr>
                <a:t>2</a:t>
              </a:r>
              <a:endParaRPr sz="900" b="1">
                <a:solidFill>
                  <a:srgbClr val="0C58D3"/>
                </a:solidFill>
                <a:latin typeface="Roboto"/>
                <a:ea typeface="Roboto"/>
                <a:cs typeface="Roboto"/>
                <a:sym typeface="Roboto"/>
              </a:endParaRPr>
            </a:p>
          </p:txBody>
        </p:sp>
      </p:grpSp>
      <p:grpSp>
        <p:nvGrpSpPr>
          <p:cNvPr id="115" name="Google Shape;115;p17"/>
          <p:cNvGrpSpPr/>
          <p:nvPr/>
        </p:nvGrpSpPr>
        <p:grpSpPr>
          <a:xfrm>
            <a:off x="222044" y="1575298"/>
            <a:ext cx="2660259" cy="2693536"/>
            <a:chOff x="284959" y="1318143"/>
            <a:chExt cx="2604522" cy="2460300"/>
          </a:xfrm>
        </p:grpSpPr>
        <p:sp>
          <p:nvSpPr>
            <p:cNvPr id="116" name="Google Shape;116;p17"/>
            <p:cNvSpPr/>
            <p:nvPr/>
          </p:nvSpPr>
          <p:spPr>
            <a:xfrm rot="2700000">
              <a:off x="1270309" y="1053398"/>
              <a:ext cx="489601" cy="298978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p:nvPr/>
          </p:nvSpPr>
          <p:spPr>
            <a:xfrm>
              <a:off x="472955" y="3255512"/>
              <a:ext cx="326100" cy="326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900" b="1">
                  <a:solidFill>
                    <a:srgbClr val="0944A1"/>
                  </a:solidFill>
                  <a:latin typeface="Roboto"/>
                  <a:ea typeface="Roboto"/>
                  <a:cs typeface="Roboto"/>
                  <a:sym typeface="Roboto"/>
                </a:rPr>
                <a:t>1</a:t>
              </a:r>
              <a:endParaRPr sz="900" b="1">
                <a:solidFill>
                  <a:srgbClr val="0944A1"/>
                </a:solidFill>
                <a:latin typeface="Roboto"/>
                <a:ea typeface="Roboto"/>
                <a:cs typeface="Roboto"/>
                <a:sym typeface="Roboto"/>
              </a:endParaRPr>
            </a:p>
          </p:txBody>
        </p:sp>
        <p:sp>
          <p:nvSpPr>
            <p:cNvPr id="118" name="Google Shape;118;p17"/>
            <p:cNvSpPr txBox="1"/>
            <p:nvPr/>
          </p:nvSpPr>
          <p:spPr>
            <a:xfrm rot="-2700000">
              <a:off x="376159" y="2208455"/>
              <a:ext cx="2629164" cy="342805"/>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b="1">
                  <a:solidFill>
                    <a:srgbClr val="FFFFFF"/>
                  </a:solidFill>
                  <a:latin typeface="Roboto"/>
                  <a:ea typeface="Roboto"/>
                  <a:cs typeface="Roboto"/>
                  <a:sym typeface="Roboto"/>
                </a:rPr>
                <a:t>Data Understanding and Manipulation</a:t>
              </a:r>
              <a:endParaRPr sz="1100" b="1">
                <a:solidFill>
                  <a:srgbClr val="FFFFFF"/>
                </a:solidFill>
                <a:latin typeface="Roboto"/>
                <a:ea typeface="Roboto"/>
                <a:cs typeface="Roboto"/>
                <a:sym typeface="Roboto"/>
              </a:endParaRPr>
            </a:p>
          </p:txBody>
        </p:sp>
        <p:sp>
          <p:nvSpPr>
            <p:cNvPr id="119" name="Google Shape;119;p17"/>
            <p:cNvSpPr txBox="1"/>
            <p:nvPr/>
          </p:nvSpPr>
          <p:spPr>
            <a:xfrm rot="-2700000">
              <a:off x="818801" y="2571061"/>
              <a:ext cx="2242660" cy="44250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800">
                  <a:latin typeface="Roboto"/>
                  <a:ea typeface="Roboto"/>
                  <a:cs typeface="Roboto"/>
                  <a:sym typeface="Roboto"/>
                </a:rPr>
                <a:t>Viewed and understood dataset. Transformed dataset to normalize, scale and centre distribution. Identified and removed outliers.</a:t>
              </a:r>
              <a:endParaRPr sz="800">
                <a:latin typeface="Roboto"/>
                <a:ea typeface="Roboto"/>
                <a:cs typeface="Roboto"/>
                <a:sym typeface="Robo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Understanding</a:t>
            </a:r>
            <a:endParaRPr/>
          </a:p>
        </p:txBody>
      </p:sp>
      <p:sp>
        <p:nvSpPr>
          <p:cNvPr id="125" name="Google Shape;125;p18"/>
          <p:cNvSpPr txBox="1">
            <a:spLocks noGrp="1"/>
          </p:cNvSpPr>
          <p:nvPr>
            <p:ph type="body" idx="1"/>
          </p:nvPr>
        </p:nvSpPr>
        <p:spPr>
          <a:xfrm>
            <a:off x="311700" y="1152475"/>
            <a:ext cx="8520600" cy="180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In the White Wine dataset, there are 11 features (0 categorical, 11 numerical), and 1 Target variable.</a:t>
            </a:r>
            <a:endParaRPr sz="1500"/>
          </a:p>
          <a:p>
            <a:pPr marL="0" lvl="0" indent="0" algn="l" rtl="0">
              <a:spcBef>
                <a:spcPts val="1600"/>
              </a:spcBef>
              <a:spcAft>
                <a:spcPts val="0"/>
              </a:spcAft>
              <a:buNone/>
            </a:pPr>
            <a:r>
              <a:rPr lang="en" sz="1500"/>
              <a:t>Target Variable</a:t>
            </a:r>
            <a:endParaRPr sz="1500"/>
          </a:p>
          <a:p>
            <a:pPr marL="457200" lvl="0" indent="-323850" algn="l" rtl="0">
              <a:spcBef>
                <a:spcPts val="0"/>
              </a:spcBef>
              <a:spcAft>
                <a:spcPts val="0"/>
              </a:spcAft>
              <a:buSzPts val="1500"/>
              <a:buChar char="●"/>
            </a:pPr>
            <a:r>
              <a:rPr lang="en" sz="1500"/>
              <a:t>quality (int)</a:t>
            </a:r>
            <a:endParaRPr sz="1500"/>
          </a:p>
          <a:p>
            <a:pPr marL="0" lvl="0" indent="0" algn="l" rtl="0">
              <a:spcBef>
                <a:spcPts val="1000"/>
              </a:spcBef>
              <a:spcAft>
                <a:spcPts val="0"/>
              </a:spcAft>
              <a:buNone/>
            </a:pPr>
            <a:r>
              <a:rPr lang="en" sz="1500"/>
              <a:t>Categorical Features</a:t>
            </a:r>
            <a:endParaRPr sz="1500"/>
          </a:p>
          <a:p>
            <a:pPr marL="0" lvl="0" indent="0" algn="l" rtl="0">
              <a:spcBef>
                <a:spcPts val="0"/>
              </a:spcBef>
              <a:spcAft>
                <a:spcPts val="0"/>
              </a:spcAft>
              <a:buNone/>
            </a:pPr>
            <a:endParaRPr sz="1500"/>
          </a:p>
          <a:p>
            <a:pPr marL="0" lvl="0" indent="0" algn="l" rtl="0">
              <a:spcBef>
                <a:spcPts val="1600"/>
              </a:spcBef>
              <a:spcAft>
                <a:spcPts val="1600"/>
              </a:spcAft>
              <a:buNone/>
            </a:pPr>
            <a:endParaRPr sz="1500"/>
          </a:p>
        </p:txBody>
      </p:sp>
      <p:sp>
        <p:nvSpPr>
          <p:cNvPr id="126" name="Google Shape;126;p18"/>
          <p:cNvSpPr txBox="1"/>
          <p:nvPr/>
        </p:nvSpPr>
        <p:spPr>
          <a:xfrm>
            <a:off x="229500" y="4791625"/>
            <a:ext cx="8602800" cy="239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800">
                <a:solidFill>
                  <a:schemeClr val="dk2"/>
                </a:solidFill>
                <a:latin typeface="Roboto Mono"/>
                <a:ea typeface="Roboto Mono"/>
                <a:cs typeface="Roboto Mono"/>
                <a:sym typeface="Roboto Mono"/>
              </a:rPr>
              <a:t>dataset.url &lt;- "https://archive.ics.uci.edu/ml/machine-learning-databases/wine-quality/winequality-white.csv"</a:t>
            </a:r>
            <a:endParaRPr sz="800">
              <a:latin typeface="Roboto Mono"/>
              <a:ea typeface="Roboto Mono"/>
              <a:cs typeface="Roboto Mono"/>
              <a:sym typeface="Roboto Mono"/>
            </a:endParaRPr>
          </a:p>
        </p:txBody>
      </p:sp>
      <p:sp>
        <p:nvSpPr>
          <p:cNvPr id="127" name="Google Shape;127;p18"/>
          <p:cNvSpPr txBox="1"/>
          <p:nvPr/>
        </p:nvSpPr>
        <p:spPr>
          <a:xfrm>
            <a:off x="311700" y="2654375"/>
            <a:ext cx="2796600" cy="19146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fixed.acidity (num)</a:t>
            </a:r>
            <a:endParaRPr sz="1500">
              <a:solidFill>
                <a:schemeClr val="dk2"/>
              </a:solidFill>
              <a:latin typeface="Lato"/>
              <a:ea typeface="Lato"/>
              <a:cs typeface="Lato"/>
              <a:sym typeface="Lato"/>
            </a:endParaRPr>
          </a:p>
          <a:p>
            <a:pPr marL="457200" lvl="0" indent="-323850" algn="l" rtl="0">
              <a:lnSpc>
                <a:spcPct val="115000"/>
              </a:lnSpc>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volatile.acidity (num)</a:t>
            </a:r>
            <a:endParaRPr sz="1500">
              <a:solidFill>
                <a:schemeClr val="dk2"/>
              </a:solidFill>
              <a:latin typeface="Lato"/>
              <a:ea typeface="Lato"/>
              <a:cs typeface="Lato"/>
              <a:sym typeface="Lato"/>
            </a:endParaRPr>
          </a:p>
          <a:p>
            <a:pPr marL="457200" lvl="0" indent="-323850" algn="l" rtl="0">
              <a:lnSpc>
                <a:spcPct val="115000"/>
              </a:lnSpc>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citric.acid (num)</a:t>
            </a:r>
            <a:endParaRPr sz="1500">
              <a:solidFill>
                <a:schemeClr val="dk2"/>
              </a:solidFill>
              <a:latin typeface="Lato"/>
              <a:ea typeface="Lato"/>
              <a:cs typeface="Lato"/>
              <a:sym typeface="Lato"/>
            </a:endParaRPr>
          </a:p>
          <a:p>
            <a:pPr marL="457200" lvl="0" indent="-323850" algn="l" rtl="0">
              <a:lnSpc>
                <a:spcPct val="115000"/>
              </a:lnSpc>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residual.sugar (num)</a:t>
            </a:r>
            <a:endParaRPr sz="1500">
              <a:solidFill>
                <a:schemeClr val="dk2"/>
              </a:solidFill>
              <a:latin typeface="Lato"/>
              <a:ea typeface="Lato"/>
              <a:cs typeface="Lato"/>
              <a:sym typeface="Lato"/>
            </a:endParaRPr>
          </a:p>
          <a:p>
            <a:pPr marL="457200" lvl="0" indent="-323850" algn="l" rtl="0">
              <a:lnSpc>
                <a:spcPct val="115000"/>
              </a:lnSpc>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chlorides (num)</a:t>
            </a:r>
            <a:endParaRPr sz="1500">
              <a:solidFill>
                <a:schemeClr val="dk2"/>
              </a:solidFill>
              <a:latin typeface="Lato"/>
              <a:ea typeface="Lato"/>
              <a:cs typeface="Lato"/>
              <a:sym typeface="Lato"/>
            </a:endParaRPr>
          </a:p>
          <a:p>
            <a:pPr marL="457200" lvl="0" indent="-323850" algn="l" rtl="0">
              <a:lnSpc>
                <a:spcPct val="115000"/>
              </a:lnSpc>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free.sulfur.dioxide (num)</a:t>
            </a:r>
            <a:endParaRPr sz="1500">
              <a:solidFill>
                <a:schemeClr val="dk2"/>
              </a:solidFill>
              <a:latin typeface="Lato"/>
              <a:ea typeface="Lato"/>
              <a:cs typeface="Lato"/>
              <a:sym typeface="Lato"/>
            </a:endParaRPr>
          </a:p>
          <a:p>
            <a:pPr marL="0" lvl="0" indent="0" algn="l" rtl="0">
              <a:spcBef>
                <a:spcPts val="1600"/>
              </a:spcBef>
              <a:spcAft>
                <a:spcPts val="0"/>
              </a:spcAft>
              <a:buNone/>
            </a:pPr>
            <a:endParaRPr/>
          </a:p>
        </p:txBody>
      </p:sp>
      <p:sp>
        <p:nvSpPr>
          <p:cNvPr id="128" name="Google Shape;128;p18"/>
          <p:cNvSpPr txBox="1"/>
          <p:nvPr/>
        </p:nvSpPr>
        <p:spPr>
          <a:xfrm>
            <a:off x="3002100" y="2654375"/>
            <a:ext cx="2860200" cy="19146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total.sulfur.dioxide (num)</a:t>
            </a:r>
            <a:endParaRPr sz="1500">
              <a:solidFill>
                <a:schemeClr val="dk2"/>
              </a:solidFill>
              <a:latin typeface="Lato"/>
              <a:ea typeface="Lato"/>
              <a:cs typeface="Lato"/>
              <a:sym typeface="Lato"/>
            </a:endParaRPr>
          </a:p>
          <a:p>
            <a:pPr marL="457200" lvl="0" indent="-323850" algn="l" rtl="0">
              <a:lnSpc>
                <a:spcPct val="115000"/>
              </a:lnSpc>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density (num)</a:t>
            </a:r>
            <a:endParaRPr sz="1500">
              <a:solidFill>
                <a:schemeClr val="dk2"/>
              </a:solidFill>
              <a:latin typeface="Lato"/>
              <a:ea typeface="Lato"/>
              <a:cs typeface="Lato"/>
              <a:sym typeface="Lato"/>
            </a:endParaRPr>
          </a:p>
          <a:p>
            <a:pPr marL="457200" lvl="0" indent="-323850" algn="l" rtl="0">
              <a:lnSpc>
                <a:spcPct val="115000"/>
              </a:lnSpc>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pH (num)</a:t>
            </a:r>
            <a:endParaRPr sz="1500">
              <a:solidFill>
                <a:schemeClr val="dk2"/>
              </a:solidFill>
              <a:latin typeface="Lato"/>
              <a:ea typeface="Lato"/>
              <a:cs typeface="Lato"/>
              <a:sym typeface="Lato"/>
            </a:endParaRPr>
          </a:p>
          <a:p>
            <a:pPr marL="457200" lvl="0" indent="-323850" algn="l" rtl="0">
              <a:lnSpc>
                <a:spcPct val="115000"/>
              </a:lnSpc>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sulphates (num)</a:t>
            </a:r>
            <a:endParaRPr sz="1500">
              <a:solidFill>
                <a:schemeClr val="dk2"/>
              </a:solidFill>
              <a:latin typeface="Lato"/>
              <a:ea typeface="Lato"/>
              <a:cs typeface="Lato"/>
              <a:sym typeface="Lato"/>
            </a:endParaRPr>
          </a:p>
          <a:p>
            <a:pPr marL="457200" lvl="0" indent="-323850" algn="l" rtl="0">
              <a:lnSpc>
                <a:spcPct val="115000"/>
              </a:lnSpc>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alcohol (num)</a:t>
            </a:r>
            <a:endParaRPr sz="1500">
              <a:solidFill>
                <a:schemeClr val="dk2"/>
              </a:solidFill>
              <a:latin typeface="Lato"/>
              <a:ea typeface="Lato"/>
              <a:cs typeface="Lato"/>
              <a:sym typeface="Lato"/>
            </a:endParaRPr>
          </a:p>
          <a:p>
            <a:pPr marL="0" lvl="0" indent="0" algn="l" rtl="0">
              <a:spcBef>
                <a:spcPts val="1600"/>
              </a:spcBef>
              <a:spcAft>
                <a:spcPts val="0"/>
              </a:spcAft>
              <a:buNone/>
            </a:pPr>
            <a:endParaRPr/>
          </a:p>
        </p:txBody>
      </p:sp>
      <p:sp>
        <p:nvSpPr>
          <p:cNvPr id="129" name="Google Shape;129;p18"/>
          <p:cNvSpPr txBox="1"/>
          <p:nvPr/>
        </p:nvSpPr>
        <p:spPr>
          <a:xfrm>
            <a:off x="5669075" y="4337125"/>
            <a:ext cx="3414000" cy="454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000">
                <a:solidFill>
                  <a:schemeClr val="dk2"/>
                </a:solidFill>
                <a:latin typeface="Lato"/>
                <a:ea typeface="Lato"/>
                <a:cs typeface="Lato"/>
                <a:sym typeface="Lato"/>
              </a:rPr>
              <a:t>Distribution of quality shows that majority of quality ratings are between 5 and 6, with few low and high ratings</a:t>
            </a:r>
            <a:endParaRPr sz="1000">
              <a:solidFill>
                <a:schemeClr val="dk2"/>
              </a:solidFill>
              <a:latin typeface="Lato"/>
              <a:ea typeface="Lato"/>
              <a:cs typeface="Lato"/>
              <a:sym typeface="Lato"/>
            </a:endParaRPr>
          </a:p>
        </p:txBody>
      </p:sp>
      <p:pic>
        <p:nvPicPr>
          <p:cNvPr id="130" name="Google Shape;130;p18"/>
          <p:cNvPicPr preferRelativeResize="0"/>
          <p:nvPr/>
        </p:nvPicPr>
        <p:blipFill>
          <a:blip r:embed="rId3">
            <a:alphaModFix/>
          </a:blip>
          <a:stretch>
            <a:fillRect/>
          </a:stretch>
        </p:blipFill>
        <p:spPr>
          <a:xfrm>
            <a:off x="6069812" y="1467450"/>
            <a:ext cx="2612525" cy="29357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Understanding</a:t>
            </a:r>
            <a:endParaRPr/>
          </a:p>
        </p:txBody>
      </p:sp>
      <p:sp>
        <p:nvSpPr>
          <p:cNvPr id="136" name="Google Shape;136;p19"/>
          <p:cNvSpPr txBox="1">
            <a:spLocks noGrp="1"/>
          </p:cNvSpPr>
          <p:nvPr>
            <p:ph type="body" idx="1"/>
          </p:nvPr>
        </p:nvSpPr>
        <p:spPr>
          <a:xfrm>
            <a:off x="311700" y="1152475"/>
            <a:ext cx="8520600" cy="469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White Wine:  4898 obs.</a:t>
            </a:r>
            <a:endParaRPr/>
          </a:p>
        </p:txBody>
      </p:sp>
      <p:pic>
        <p:nvPicPr>
          <p:cNvPr id="137" name="Google Shape;137;p19"/>
          <p:cNvPicPr preferRelativeResize="0"/>
          <p:nvPr/>
        </p:nvPicPr>
        <p:blipFill>
          <a:blip r:embed="rId3">
            <a:alphaModFix/>
          </a:blip>
          <a:stretch>
            <a:fillRect/>
          </a:stretch>
        </p:blipFill>
        <p:spPr>
          <a:xfrm>
            <a:off x="152400" y="1757000"/>
            <a:ext cx="8839200" cy="267468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Normalization</a:t>
            </a:r>
            <a:endParaRPr/>
          </a:p>
        </p:txBody>
      </p:sp>
      <p:sp>
        <p:nvSpPr>
          <p:cNvPr id="143" name="Google Shape;143;p20"/>
          <p:cNvSpPr txBox="1">
            <a:spLocks noGrp="1"/>
          </p:cNvSpPr>
          <p:nvPr>
            <p:ph type="body" idx="1"/>
          </p:nvPr>
        </p:nvSpPr>
        <p:spPr>
          <a:xfrm>
            <a:off x="268700" y="1017450"/>
            <a:ext cx="8520600" cy="109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Normalize, centre and scale the dataset to improve the fit of the model and Correct for possible statistical assumptions such as  homogeneity, heteroskedasticity and normal distribution of errors, etc.</a:t>
            </a:r>
            <a:endParaRPr/>
          </a:p>
          <a:p>
            <a:pPr marL="0" lvl="0" indent="0" algn="l" rtl="0">
              <a:spcBef>
                <a:spcPts val="1600"/>
              </a:spcBef>
              <a:spcAft>
                <a:spcPts val="1600"/>
              </a:spcAft>
              <a:buNone/>
            </a:pPr>
            <a:endParaRPr/>
          </a:p>
        </p:txBody>
      </p:sp>
      <p:pic>
        <p:nvPicPr>
          <p:cNvPr id="144" name="Google Shape;144;p20"/>
          <p:cNvPicPr preferRelativeResize="0"/>
          <p:nvPr/>
        </p:nvPicPr>
        <p:blipFill>
          <a:blip r:embed="rId3">
            <a:alphaModFix/>
          </a:blip>
          <a:stretch>
            <a:fillRect/>
          </a:stretch>
        </p:blipFill>
        <p:spPr>
          <a:xfrm>
            <a:off x="446100" y="3057563"/>
            <a:ext cx="3034527" cy="1947863"/>
          </a:xfrm>
          <a:prstGeom prst="rect">
            <a:avLst/>
          </a:prstGeom>
          <a:noFill/>
          <a:ln>
            <a:noFill/>
          </a:ln>
        </p:spPr>
      </p:pic>
      <p:pic>
        <p:nvPicPr>
          <p:cNvPr id="145" name="Google Shape;145;p20"/>
          <p:cNvPicPr preferRelativeResize="0"/>
          <p:nvPr/>
        </p:nvPicPr>
        <p:blipFill>
          <a:blip r:embed="rId4">
            <a:alphaModFix/>
          </a:blip>
          <a:stretch>
            <a:fillRect/>
          </a:stretch>
        </p:blipFill>
        <p:spPr>
          <a:xfrm>
            <a:off x="5445427" y="3057563"/>
            <a:ext cx="2876283" cy="1947863"/>
          </a:xfrm>
          <a:prstGeom prst="rect">
            <a:avLst/>
          </a:prstGeom>
          <a:noFill/>
          <a:ln>
            <a:noFill/>
          </a:ln>
        </p:spPr>
      </p:pic>
      <p:sp>
        <p:nvSpPr>
          <p:cNvPr id="146" name="Google Shape;146;p20"/>
          <p:cNvSpPr txBox="1"/>
          <p:nvPr/>
        </p:nvSpPr>
        <p:spPr>
          <a:xfrm>
            <a:off x="1089463" y="2770250"/>
            <a:ext cx="1747800" cy="12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Pre-Transformation</a:t>
            </a:r>
            <a:endParaRPr/>
          </a:p>
          <a:p>
            <a:pPr marL="0" lvl="0" indent="0" algn="l" rtl="0">
              <a:spcBef>
                <a:spcPts val="0"/>
              </a:spcBef>
              <a:spcAft>
                <a:spcPts val="0"/>
              </a:spcAft>
              <a:buNone/>
            </a:pPr>
            <a:endParaRPr/>
          </a:p>
        </p:txBody>
      </p:sp>
      <p:sp>
        <p:nvSpPr>
          <p:cNvPr id="147" name="Google Shape;147;p20"/>
          <p:cNvSpPr txBox="1"/>
          <p:nvPr/>
        </p:nvSpPr>
        <p:spPr>
          <a:xfrm>
            <a:off x="5995325" y="2770250"/>
            <a:ext cx="2078100" cy="12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Post-Transformation</a:t>
            </a:r>
            <a:endParaRPr/>
          </a:p>
          <a:p>
            <a:pPr marL="0" lvl="0" indent="0" algn="l" rtl="0">
              <a:spcBef>
                <a:spcPts val="0"/>
              </a:spcBef>
              <a:spcAft>
                <a:spcPts val="0"/>
              </a:spcAft>
              <a:buNone/>
            </a:pPr>
            <a:endParaRPr/>
          </a:p>
        </p:txBody>
      </p:sp>
      <p:sp>
        <p:nvSpPr>
          <p:cNvPr id="148" name="Google Shape;148;p20"/>
          <p:cNvSpPr/>
          <p:nvPr/>
        </p:nvSpPr>
        <p:spPr>
          <a:xfrm>
            <a:off x="3861225" y="3760925"/>
            <a:ext cx="1113900" cy="422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txBox="1"/>
          <p:nvPr/>
        </p:nvSpPr>
        <p:spPr>
          <a:xfrm>
            <a:off x="995775" y="2068325"/>
            <a:ext cx="73572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FF"/>
                </a:solidFill>
              </a:rPr>
              <a:t>datawhite_raw = preProcess(datawhite[,1:11],c("BoxCox","center","scale"))</a:t>
            </a:r>
            <a:endParaRPr>
              <a:solidFill>
                <a:srgbClr val="0000FF"/>
              </a:solidFill>
            </a:endParaRPr>
          </a:p>
          <a:p>
            <a:pPr marL="0" lvl="0" indent="0" algn="l" rtl="0">
              <a:spcBef>
                <a:spcPts val="0"/>
              </a:spcBef>
              <a:spcAft>
                <a:spcPts val="0"/>
              </a:spcAft>
              <a:buNone/>
            </a:pPr>
            <a:r>
              <a:rPr lang="en">
                <a:solidFill>
                  <a:srgbClr val="0000FF"/>
                </a:solidFill>
              </a:rPr>
              <a:t>datawhite_normalized = data.frame(trans = predict(datawhite_raw, datawhite))</a:t>
            </a:r>
            <a:endParaRPr>
              <a:solidFill>
                <a:srgbClr val="0000FF"/>
              </a:solidFill>
            </a:endParaRPr>
          </a:p>
          <a:p>
            <a:pPr marL="0" lvl="0" indent="0" algn="l" rtl="0">
              <a:spcBef>
                <a:spcPts val="0"/>
              </a:spcBef>
              <a:spcAft>
                <a:spcPts val="0"/>
              </a:spcAft>
              <a:buNone/>
            </a:pPr>
            <a:endParaRPr>
              <a:solidFill>
                <a:srgbClr val="0000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21"/>
          <p:cNvPicPr preferRelativeResize="0"/>
          <p:nvPr/>
        </p:nvPicPr>
        <p:blipFill>
          <a:blip r:embed="rId3">
            <a:alphaModFix/>
          </a:blip>
          <a:stretch>
            <a:fillRect/>
          </a:stretch>
        </p:blipFill>
        <p:spPr>
          <a:xfrm>
            <a:off x="1178325" y="47925"/>
            <a:ext cx="4430501" cy="4368200"/>
          </a:xfrm>
          <a:prstGeom prst="rect">
            <a:avLst/>
          </a:prstGeom>
          <a:noFill/>
          <a:ln>
            <a:noFill/>
          </a:ln>
        </p:spPr>
      </p:pic>
      <p:sp>
        <p:nvSpPr>
          <p:cNvPr id="155" name="Google Shape;155;p21"/>
          <p:cNvSpPr txBox="1">
            <a:spLocks noGrp="1"/>
          </p:cNvSpPr>
          <p:nvPr>
            <p:ph type="title"/>
          </p:nvPr>
        </p:nvSpPr>
        <p:spPr>
          <a:xfrm>
            <a:off x="298850" y="2615750"/>
            <a:ext cx="26526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Exploration:</a:t>
            </a:r>
            <a:endParaRPr/>
          </a:p>
          <a:p>
            <a:pPr marL="0" lvl="0" indent="0" algn="l" rtl="0">
              <a:spcBef>
                <a:spcPts val="0"/>
              </a:spcBef>
              <a:spcAft>
                <a:spcPts val="0"/>
              </a:spcAft>
              <a:buNone/>
            </a:pPr>
            <a:r>
              <a:rPr lang="en"/>
              <a:t>Correlation</a:t>
            </a:r>
            <a:endParaRPr/>
          </a:p>
        </p:txBody>
      </p:sp>
      <p:sp>
        <p:nvSpPr>
          <p:cNvPr id="156" name="Google Shape;156;p21"/>
          <p:cNvSpPr txBox="1">
            <a:spLocks noGrp="1"/>
          </p:cNvSpPr>
          <p:nvPr>
            <p:ph type="body" idx="1"/>
          </p:nvPr>
        </p:nvSpPr>
        <p:spPr>
          <a:xfrm>
            <a:off x="192350" y="3523852"/>
            <a:ext cx="2808000" cy="12405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b="1">
                <a:latin typeface="Roboto Mono"/>
                <a:ea typeface="Roboto Mono"/>
                <a:cs typeface="Roboto Mono"/>
                <a:sym typeface="Roboto Mono"/>
              </a:rPr>
              <a:t>residual.sugar</a:t>
            </a:r>
            <a:r>
              <a:rPr lang="en"/>
              <a:t> and </a:t>
            </a:r>
            <a:r>
              <a:rPr lang="en" b="1">
                <a:latin typeface="Roboto Mono"/>
                <a:ea typeface="Roboto Mono"/>
                <a:cs typeface="Roboto Mono"/>
                <a:sym typeface="Roboto Mono"/>
              </a:rPr>
              <a:t>density</a:t>
            </a:r>
            <a:r>
              <a:rPr lang="en"/>
              <a:t>  have a high positive  correlation</a:t>
            </a:r>
            <a:endParaRPr/>
          </a:p>
          <a:p>
            <a:pPr marL="457200" lvl="0" indent="-304800" algn="l" rtl="0">
              <a:spcBef>
                <a:spcPts val="0"/>
              </a:spcBef>
              <a:spcAft>
                <a:spcPts val="0"/>
              </a:spcAft>
              <a:buSzPts val="1200"/>
              <a:buChar char="●"/>
            </a:pPr>
            <a:r>
              <a:rPr lang="en" b="1">
                <a:latin typeface="Roboto Mono"/>
                <a:ea typeface="Roboto Mono"/>
                <a:cs typeface="Roboto Mono"/>
                <a:sym typeface="Roboto Mono"/>
              </a:rPr>
              <a:t>alcohol </a:t>
            </a:r>
            <a:r>
              <a:rPr lang="en"/>
              <a:t>and </a:t>
            </a:r>
            <a:r>
              <a:rPr lang="en" b="1">
                <a:latin typeface="Roboto Mono"/>
                <a:ea typeface="Roboto Mono"/>
                <a:cs typeface="Roboto Mono"/>
                <a:sym typeface="Roboto Mono"/>
              </a:rPr>
              <a:t>density </a:t>
            </a:r>
            <a:r>
              <a:rPr lang="en"/>
              <a:t>have a high negative correlation</a:t>
            </a:r>
            <a:endParaRPr/>
          </a:p>
        </p:txBody>
      </p:sp>
      <p:pic>
        <p:nvPicPr>
          <p:cNvPr id="157" name="Google Shape;157;p21"/>
          <p:cNvPicPr preferRelativeResize="0"/>
          <p:nvPr/>
        </p:nvPicPr>
        <p:blipFill>
          <a:blip r:embed="rId4">
            <a:alphaModFix/>
          </a:blip>
          <a:stretch>
            <a:fillRect/>
          </a:stretch>
        </p:blipFill>
        <p:spPr>
          <a:xfrm>
            <a:off x="5747751" y="697425"/>
            <a:ext cx="3230374" cy="36228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2"/>
          <p:cNvSpPr txBox="1">
            <a:spLocks noGrp="1"/>
          </p:cNvSpPr>
          <p:nvPr>
            <p:ph type="title"/>
          </p:nvPr>
        </p:nvSpPr>
        <p:spPr>
          <a:xfrm>
            <a:off x="322850" y="515150"/>
            <a:ext cx="3147300" cy="87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Exploration:</a:t>
            </a:r>
            <a:endParaRPr/>
          </a:p>
          <a:p>
            <a:pPr marL="0" lvl="0" indent="0" algn="l" rtl="0">
              <a:spcBef>
                <a:spcPts val="0"/>
              </a:spcBef>
              <a:spcAft>
                <a:spcPts val="0"/>
              </a:spcAft>
              <a:buNone/>
            </a:pPr>
            <a:r>
              <a:rPr lang="en"/>
              <a:t>Outliers</a:t>
            </a:r>
            <a:endParaRPr/>
          </a:p>
        </p:txBody>
      </p:sp>
      <p:sp>
        <p:nvSpPr>
          <p:cNvPr id="163" name="Google Shape;163;p22"/>
          <p:cNvSpPr txBox="1">
            <a:spLocks noGrp="1"/>
          </p:cNvSpPr>
          <p:nvPr>
            <p:ph type="body" idx="1"/>
          </p:nvPr>
        </p:nvSpPr>
        <p:spPr>
          <a:xfrm>
            <a:off x="284750" y="1386900"/>
            <a:ext cx="3223500" cy="317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boxplot analysis of each variable by the target variable, some outliers are seen on the following variables:</a:t>
            </a:r>
            <a:endParaRPr/>
          </a:p>
          <a:p>
            <a:pPr marL="0" lvl="0" indent="0" algn="l" rtl="0">
              <a:spcBef>
                <a:spcPts val="0"/>
              </a:spcBef>
              <a:spcAft>
                <a:spcPts val="0"/>
              </a:spcAft>
              <a:buNone/>
            </a:pPr>
            <a:endParaRPr/>
          </a:p>
          <a:p>
            <a:pPr marL="457200" lvl="0" indent="-304800" algn="l" rtl="0">
              <a:spcBef>
                <a:spcPts val="0"/>
              </a:spcBef>
              <a:spcAft>
                <a:spcPts val="0"/>
              </a:spcAft>
              <a:buSzPts val="1200"/>
              <a:buChar char="●"/>
            </a:pPr>
            <a:r>
              <a:rPr lang="en" b="1">
                <a:latin typeface="Roboto Mono"/>
                <a:ea typeface="Roboto Mono"/>
                <a:cs typeface="Roboto Mono"/>
                <a:sym typeface="Roboto Mono"/>
              </a:rPr>
              <a:t>Fixed Acidity</a:t>
            </a:r>
            <a:endParaRPr b="1">
              <a:latin typeface="Roboto Mono"/>
              <a:ea typeface="Roboto Mono"/>
              <a:cs typeface="Roboto Mono"/>
              <a:sym typeface="Roboto Mono"/>
            </a:endParaRPr>
          </a:p>
          <a:p>
            <a:pPr marL="457200" lvl="0" indent="-304800" algn="l" rtl="0">
              <a:spcBef>
                <a:spcPts val="0"/>
              </a:spcBef>
              <a:spcAft>
                <a:spcPts val="0"/>
              </a:spcAft>
              <a:buSzPts val="1200"/>
              <a:buChar char="●"/>
            </a:pPr>
            <a:r>
              <a:rPr lang="en" b="1">
                <a:latin typeface="Roboto Mono"/>
                <a:ea typeface="Roboto Mono"/>
                <a:cs typeface="Roboto Mono"/>
                <a:sym typeface="Roboto Mono"/>
              </a:rPr>
              <a:t>Volatile Acidity</a:t>
            </a:r>
            <a:endParaRPr b="1">
              <a:latin typeface="Roboto Mono"/>
              <a:ea typeface="Roboto Mono"/>
              <a:cs typeface="Roboto Mono"/>
              <a:sym typeface="Roboto Mono"/>
            </a:endParaRPr>
          </a:p>
          <a:p>
            <a:pPr marL="457200" lvl="0" indent="-304800" algn="l" rtl="0">
              <a:spcBef>
                <a:spcPts val="0"/>
              </a:spcBef>
              <a:spcAft>
                <a:spcPts val="0"/>
              </a:spcAft>
              <a:buSzPts val="1200"/>
              <a:buChar char="●"/>
            </a:pPr>
            <a:r>
              <a:rPr lang="en" b="1">
                <a:latin typeface="Roboto Mono"/>
                <a:ea typeface="Roboto Mono"/>
                <a:cs typeface="Roboto Mono"/>
                <a:sym typeface="Roboto Mono"/>
              </a:rPr>
              <a:t>Citric Acid</a:t>
            </a:r>
            <a:endParaRPr b="1">
              <a:latin typeface="Roboto Mono"/>
              <a:ea typeface="Roboto Mono"/>
              <a:cs typeface="Roboto Mono"/>
              <a:sym typeface="Roboto Mono"/>
            </a:endParaRPr>
          </a:p>
          <a:p>
            <a:pPr marL="457200" lvl="0" indent="-304800" algn="l" rtl="0">
              <a:spcBef>
                <a:spcPts val="0"/>
              </a:spcBef>
              <a:spcAft>
                <a:spcPts val="0"/>
              </a:spcAft>
              <a:buSzPts val="1200"/>
              <a:buChar char="●"/>
            </a:pPr>
            <a:r>
              <a:rPr lang="en" b="1">
                <a:latin typeface="Roboto Mono"/>
                <a:ea typeface="Roboto Mono"/>
                <a:cs typeface="Roboto Mono"/>
                <a:sym typeface="Roboto Mono"/>
              </a:rPr>
              <a:t>Chlorides</a:t>
            </a:r>
            <a:endParaRPr b="1">
              <a:latin typeface="Roboto Mono"/>
              <a:ea typeface="Roboto Mono"/>
              <a:cs typeface="Roboto Mono"/>
              <a:sym typeface="Roboto Mono"/>
            </a:endParaRPr>
          </a:p>
          <a:p>
            <a:pPr marL="457200" lvl="0" indent="-304800" algn="l" rtl="0">
              <a:spcBef>
                <a:spcPts val="0"/>
              </a:spcBef>
              <a:spcAft>
                <a:spcPts val="0"/>
              </a:spcAft>
              <a:buSzPts val="1200"/>
              <a:buChar char="●"/>
            </a:pPr>
            <a:r>
              <a:rPr lang="en" b="1">
                <a:latin typeface="Roboto Mono"/>
                <a:ea typeface="Roboto Mono"/>
                <a:cs typeface="Roboto Mono"/>
                <a:sym typeface="Roboto Mono"/>
              </a:rPr>
              <a:t>Free Sulfur Dioxide</a:t>
            </a:r>
            <a:endParaRPr b="1">
              <a:latin typeface="Roboto Mono"/>
              <a:ea typeface="Roboto Mono"/>
              <a:cs typeface="Roboto Mono"/>
              <a:sym typeface="Roboto Mono"/>
            </a:endParaRPr>
          </a:p>
          <a:p>
            <a:pPr marL="457200" lvl="0" indent="-304800" algn="l" rtl="0">
              <a:spcBef>
                <a:spcPts val="0"/>
              </a:spcBef>
              <a:spcAft>
                <a:spcPts val="0"/>
              </a:spcAft>
              <a:buSzPts val="1200"/>
              <a:buChar char="●"/>
            </a:pPr>
            <a:r>
              <a:rPr lang="en" b="1">
                <a:latin typeface="Roboto Mono"/>
                <a:ea typeface="Roboto Mono"/>
                <a:cs typeface="Roboto Mono"/>
                <a:sym typeface="Roboto Mono"/>
              </a:rPr>
              <a:t>Total Sulfur Dioxide</a:t>
            </a:r>
            <a:endParaRPr b="1">
              <a:latin typeface="Roboto Mono"/>
              <a:ea typeface="Roboto Mono"/>
              <a:cs typeface="Roboto Mono"/>
              <a:sym typeface="Roboto Mono"/>
            </a:endParaRPr>
          </a:p>
          <a:p>
            <a:pPr marL="457200" lvl="0" indent="-304800" algn="l" rtl="0">
              <a:spcBef>
                <a:spcPts val="0"/>
              </a:spcBef>
              <a:spcAft>
                <a:spcPts val="0"/>
              </a:spcAft>
              <a:buSzPts val="1200"/>
              <a:buChar char="●"/>
            </a:pPr>
            <a:r>
              <a:rPr lang="en" b="1">
                <a:latin typeface="Roboto Mono"/>
                <a:ea typeface="Roboto Mono"/>
                <a:cs typeface="Roboto Mono"/>
                <a:sym typeface="Roboto Mono"/>
              </a:rPr>
              <a:t>Density</a:t>
            </a:r>
            <a:endParaRPr b="1">
              <a:latin typeface="Roboto Mono"/>
              <a:ea typeface="Roboto Mono"/>
              <a:cs typeface="Roboto Mono"/>
              <a:sym typeface="Roboto Mono"/>
            </a:endParaRPr>
          </a:p>
          <a:p>
            <a:pPr marL="457200" lvl="0" indent="-304800" algn="l" rtl="0">
              <a:spcBef>
                <a:spcPts val="0"/>
              </a:spcBef>
              <a:spcAft>
                <a:spcPts val="0"/>
              </a:spcAft>
              <a:buSzPts val="1200"/>
              <a:buChar char="●"/>
            </a:pPr>
            <a:r>
              <a:rPr lang="en" b="1">
                <a:latin typeface="Roboto Mono"/>
                <a:ea typeface="Roboto Mono"/>
                <a:cs typeface="Roboto Mono"/>
                <a:sym typeface="Roboto Mono"/>
              </a:rPr>
              <a:t>PH</a:t>
            </a:r>
            <a:endParaRPr b="1">
              <a:latin typeface="Roboto Mono"/>
              <a:ea typeface="Roboto Mono"/>
              <a:cs typeface="Roboto Mono"/>
              <a:sym typeface="Roboto Mono"/>
            </a:endParaRPr>
          </a:p>
          <a:p>
            <a:pPr marL="457200" lvl="0" indent="-304800" algn="l" rtl="0">
              <a:spcBef>
                <a:spcPts val="0"/>
              </a:spcBef>
              <a:spcAft>
                <a:spcPts val="0"/>
              </a:spcAft>
              <a:buSzPts val="1200"/>
              <a:buChar char="●"/>
            </a:pPr>
            <a:r>
              <a:rPr lang="en" b="1">
                <a:latin typeface="Roboto Mono"/>
                <a:ea typeface="Roboto Mono"/>
                <a:cs typeface="Roboto Mono"/>
                <a:sym typeface="Roboto Mono"/>
              </a:rPr>
              <a:t>Sulfates</a:t>
            </a:r>
            <a:endParaRPr b="1">
              <a:latin typeface="Roboto Mono"/>
              <a:ea typeface="Roboto Mono"/>
              <a:cs typeface="Roboto Mono"/>
              <a:sym typeface="Roboto Mono"/>
            </a:endParaRPr>
          </a:p>
          <a:p>
            <a:pPr marL="457200" lvl="0" indent="0" algn="l" rtl="0">
              <a:spcBef>
                <a:spcPts val="1600"/>
              </a:spcBef>
              <a:spcAft>
                <a:spcPts val="1600"/>
              </a:spcAft>
              <a:buNone/>
            </a:pPr>
            <a:endParaRPr b="1">
              <a:latin typeface="Roboto Mono"/>
              <a:ea typeface="Roboto Mono"/>
              <a:cs typeface="Roboto Mono"/>
              <a:sym typeface="Roboto Mono"/>
            </a:endParaRPr>
          </a:p>
        </p:txBody>
      </p:sp>
      <p:pic>
        <p:nvPicPr>
          <p:cNvPr id="164" name="Google Shape;164;p22"/>
          <p:cNvPicPr preferRelativeResize="0"/>
          <p:nvPr/>
        </p:nvPicPr>
        <p:blipFill>
          <a:blip r:embed="rId3">
            <a:alphaModFix/>
          </a:blip>
          <a:stretch>
            <a:fillRect/>
          </a:stretch>
        </p:blipFill>
        <p:spPr>
          <a:xfrm>
            <a:off x="3576692" y="-15"/>
            <a:ext cx="5567300"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3"/>
          <p:cNvSpPr txBox="1">
            <a:spLocks noGrp="1"/>
          </p:cNvSpPr>
          <p:nvPr>
            <p:ph type="title"/>
          </p:nvPr>
        </p:nvSpPr>
        <p:spPr>
          <a:xfrm>
            <a:off x="322850" y="550925"/>
            <a:ext cx="3147300" cy="83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Preparation:</a:t>
            </a:r>
            <a:endParaRPr/>
          </a:p>
          <a:p>
            <a:pPr marL="0" lvl="0" indent="0" algn="l" rtl="0">
              <a:spcBef>
                <a:spcPts val="0"/>
              </a:spcBef>
              <a:spcAft>
                <a:spcPts val="0"/>
              </a:spcAft>
              <a:buNone/>
            </a:pPr>
            <a:r>
              <a:rPr lang="en"/>
              <a:t>Removing Outliers</a:t>
            </a:r>
            <a:endParaRPr/>
          </a:p>
        </p:txBody>
      </p:sp>
      <p:sp>
        <p:nvSpPr>
          <p:cNvPr id="170" name="Google Shape;170;p23"/>
          <p:cNvSpPr txBox="1">
            <a:spLocks noGrp="1"/>
          </p:cNvSpPr>
          <p:nvPr>
            <p:ph type="body" idx="1"/>
          </p:nvPr>
        </p:nvSpPr>
        <p:spPr>
          <a:xfrm>
            <a:off x="284750" y="1386900"/>
            <a:ext cx="3223500" cy="836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After scaling and identifying the features that contain outliers, we removed all outliers that are greater than 3 standard deviations. </a:t>
            </a:r>
            <a:endParaRPr b="1">
              <a:latin typeface="Roboto Mono"/>
              <a:ea typeface="Roboto Mono"/>
              <a:cs typeface="Roboto Mono"/>
              <a:sym typeface="Roboto Mono"/>
            </a:endParaRPr>
          </a:p>
        </p:txBody>
      </p:sp>
      <p:pic>
        <p:nvPicPr>
          <p:cNvPr id="171" name="Google Shape;171;p23"/>
          <p:cNvPicPr preferRelativeResize="0"/>
          <p:nvPr/>
        </p:nvPicPr>
        <p:blipFill>
          <a:blip r:embed="rId3">
            <a:alphaModFix/>
          </a:blip>
          <a:stretch>
            <a:fillRect/>
          </a:stretch>
        </p:blipFill>
        <p:spPr>
          <a:xfrm>
            <a:off x="3679993" y="0"/>
            <a:ext cx="5464014" cy="5143500"/>
          </a:xfrm>
          <a:prstGeom prst="rect">
            <a:avLst/>
          </a:prstGeom>
          <a:noFill/>
          <a:ln>
            <a:noFill/>
          </a:ln>
        </p:spPr>
      </p:pic>
      <p:sp>
        <p:nvSpPr>
          <p:cNvPr id="172" name="Google Shape;172;p23"/>
          <p:cNvSpPr txBox="1"/>
          <p:nvPr/>
        </p:nvSpPr>
        <p:spPr>
          <a:xfrm>
            <a:off x="322850" y="2103525"/>
            <a:ext cx="3185400" cy="1481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rgbClr val="38761D"/>
                </a:solidFill>
              </a:rPr>
              <a:t>#Remove outliers</a:t>
            </a:r>
            <a:endParaRPr sz="900">
              <a:solidFill>
                <a:srgbClr val="38761D"/>
              </a:solidFill>
            </a:endParaRPr>
          </a:p>
          <a:p>
            <a:pPr marL="0" lvl="0" indent="0" algn="l" rtl="0">
              <a:spcBef>
                <a:spcPts val="0"/>
              </a:spcBef>
              <a:spcAft>
                <a:spcPts val="0"/>
              </a:spcAft>
              <a:buNone/>
            </a:pPr>
            <a:r>
              <a:rPr lang="en" sz="900">
                <a:solidFill>
                  <a:srgbClr val="0000FF"/>
                </a:solidFill>
              </a:rPr>
              <a:t>datawhite_norm = datawhite_normalized [!abs(datawhite_normalized$trans.fixed.acidity)&gt;3,]</a:t>
            </a:r>
            <a:endParaRPr sz="900">
              <a:solidFill>
                <a:srgbClr val="0000FF"/>
              </a:solidFill>
            </a:endParaRPr>
          </a:p>
          <a:p>
            <a:pPr marL="0" lvl="0" indent="0" algn="l" rtl="0">
              <a:spcBef>
                <a:spcPts val="0"/>
              </a:spcBef>
              <a:spcAft>
                <a:spcPts val="0"/>
              </a:spcAft>
              <a:buNone/>
            </a:pPr>
            <a:r>
              <a:rPr lang="en" sz="900">
                <a:solidFill>
                  <a:srgbClr val="0000FF"/>
                </a:solidFill>
              </a:rPr>
              <a:t>datawhite_norm = datawhite_normalized [!abs(datawhite_normalized$trans.volatile.acidity)&gt;3,]</a:t>
            </a:r>
            <a:endParaRPr sz="900">
              <a:solidFill>
                <a:srgbClr val="0000FF"/>
              </a:solidFill>
            </a:endParaRPr>
          </a:p>
          <a:p>
            <a:pPr marL="0" lvl="0" indent="0" algn="l" rtl="0">
              <a:spcBef>
                <a:spcPts val="0"/>
              </a:spcBef>
              <a:spcAft>
                <a:spcPts val="0"/>
              </a:spcAft>
              <a:buNone/>
            </a:pPr>
            <a:r>
              <a:rPr lang="en" sz="900">
                <a:solidFill>
                  <a:srgbClr val="0000FF"/>
                </a:solidFill>
              </a:rPr>
              <a:t>datawhite_norm = datawhite_normalized [!abs(datawhite_normalized$trans.citric.acid)&gt;3,]</a:t>
            </a:r>
            <a:endParaRPr sz="900">
              <a:solidFill>
                <a:srgbClr val="0000FF"/>
              </a:solidFill>
            </a:endParaRPr>
          </a:p>
          <a:p>
            <a:pPr marL="0" lvl="0" indent="0" algn="l" rtl="0">
              <a:spcBef>
                <a:spcPts val="0"/>
              </a:spcBef>
              <a:spcAft>
                <a:spcPts val="0"/>
              </a:spcAft>
              <a:buNone/>
            </a:pPr>
            <a:r>
              <a:rPr lang="en" sz="900">
                <a:solidFill>
                  <a:srgbClr val="0000FF"/>
                </a:solidFill>
              </a:rPr>
              <a:t>...</a:t>
            </a:r>
            <a:endParaRPr sz="900">
              <a:solidFill>
                <a:srgbClr val="0000FF"/>
              </a:solidFill>
            </a:endParaRPr>
          </a:p>
        </p:txBody>
      </p:sp>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1373</Words>
  <Application>Microsoft Office PowerPoint</Application>
  <PresentationFormat>On-screen Show (16:9)</PresentationFormat>
  <Paragraphs>183</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Lato</vt:lpstr>
      <vt:lpstr>Playfair Display</vt:lpstr>
      <vt:lpstr>Droid Sans Mono</vt:lpstr>
      <vt:lpstr>Roboto Mono</vt:lpstr>
      <vt:lpstr>Arial</vt:lpstr>
      <vt:lpstr>Roboto</vt:lpstr>
      <vt:lpstr>Coral</vt:lpstr>
      <vt:lpstr>Background &amp; Context</vt:lpstr>
      <vt:lpstr>Background &amp; Context</vt:lpstr>
      <vt:lpstr>Analytical Solution</vt:lpstr>
      <vt:lpstr>Data Understanding</vt:lpstr>
      <vt:lpstr>Data Understanding</vt:lpstr>
      <vt:lpstr>Data Normalization</vt:lpstr>
      <vt:lpstr>Data Exploration: Correlation</vt:lpstr>
      <vt:lpstr>Data Exploration: Outliers</vt:lpstr>
      <vt:lpstr>Data Preparation: Removing Outliers</vt:lpstr>
      <vt:lpstr>Model Development</vt:lpstr>
      <vt:lpstr>Model Evaluation</vt:lpstr>
      <vt:lpstr>Data Preparation: Automated Feature Selection</vt:lpstr>
      <vt:lpstr>Model Development</vt:lpstr>
      <vt:lpstr>Model Evaluation </vt:lpstr>
      <vt:lpstr>Outcome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 &amp; Context</dc:title>
  <cp:lastModifiedBy>Jessee</cp:lastModifiedBy>
  <cp:revision>1</cp:revision>
  <dcterms:modified xsi:type="dcterms:W3CDTF">2019-06-12T03:27:35Z</dcterms:modified>
</cp:coreProperties>
</file>