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sldIdLst>
    <p:sldId id="277" r:id="rId5"/>
    <p:sldId id="278" r:id="rId6"/>
    <p:sldId id="279" r:id="rId7"/>
    <p:sldId id="280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598637-E65B-4982-9E93-22166EB01811}" v="6" dt="2022-10-28T08:27:56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95ED8E6-0078-4001-8DD2-772024F528C8}" type="datetimeFigureOut">
              <a:rPr lang="en-AU" smtClean="0"/>
              <a:t>28/10/2022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43D5-9C17-4903-8BD0-335337202C4F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25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D8E6-0078-4001-8DD2-772024F528C8}" type="datetimeFigureOut">
              <a:rPr lang="en-AU" smtClean="0"/>
              <a:t>28/10/2022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43D5-9C17-4903-8BD0-335337202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868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D8E6-0078-4001-8DD2-772024F528C8}" type="datetimeFigureOut">
              <a:rPr lang="en-AU" smtClean="0"/>
              <a:t>28/10/2022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43D5-9C17-4903-8BD0-335337202C4F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D8E6-0078-4001-8DD2-772024F528C8}" type="datetimeFigureOut">
              <a:rPr lang="en-AU" smtClean="0"/>
              <a:t>28/10/2022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43D5-9C17-4903-8BD0-335337202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507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D8E6-0078-4001-8DD2-772024F528C8}" type="datetimeFigureOut">
              <a:rPr lang="en-AU" smtClean="0"/>
              <a:t>28/10/2022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43D5-9C17-4903-8BD0-335337202C4F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54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D8E6-0078-4001-8DD2-772024F528C8}" type="datetimeFigureOut">
              <a:rPr lang="en-AU" smtClean="0"/>
              <a:t>28/10/2022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43D5-9C17-4903-8BD0-335337202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632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D8E6-0078-4001-8DD2-772024F528C8}" type="datetimeFigureOut">
              <a:rPr lang="en-AU" smtClean="0"/>
              <a:t>28/10/2022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43D5-9C17-4903-8BD0-335337202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090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D8E6-0078-4001-8DD2-772024F528C8}" type="datetimeFigureOut">
              <a:rPr lang="en-AU" smtClean="0"/>
              <a:t>28/10/2022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43D5-9C17-4903-8BD0-335337202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686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D8E6-0078-4001-8DD2-772024F528C8}" type="datetimeFigureOut">
              <a:rPr lang="en-AU" smtClean="0"/>
              <a:t>28/10/2022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43D5-9C17-4903-8BD0-335337202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69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D8E6-0078-4001-8DD2-772024F528C8}" type="datetimeFigureOut">
              <a:rPr lang="en-AU" smtClean="0"/>
              <a:t>28/10/2022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43D5-9C17-4903-8BD0-335337202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756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D8E6-0078-4001-8DD2-772024F528C8}" type="datetimeFigureOut">
              <a:rPr lang="en-AU" smtClean="0"/>
              <a:t>28/10/2022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43D5-9C17-4903-8BD0-335337202C4F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221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95ED8E6-0078-4001-8DD2-772024F528C8}" type="datetimeFigureOut">
              <a:rPr lang="en-AU" smtClean="0"/>
              <a:t>28/10/2022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59743D5-9C17-4903-8BD0-335337202C4F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26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7">
            <a:extLst>
              <a:ext uri="{FF2B5EF4-FFF2-40B4-BE49-F238E27FC236}">
                <a16:creationId xmlns:a16="http://schemas.microsoft.com/office/drawing/2014/main" id="{B64F47E8-C2CA-43A6-9404-03BADA34D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4DA3B-1C8E-25F3-8D40-ADCE84E16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0119" y="1327912"/>
            <a:ext cx="5477071" cy="2179232"/>
          </a:xfrm>
        </p:spPr>
        <p:txBody>
          <a:bodyPr anchor="b">
            <a:normAutofit/>
          </a:bodyPr>
          <a:lstStyle/>
          <a:p>
            <a:pPr algn="l"/>
            <a:r>
              <a:rPr lang="en-AU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Successor representation: a model of temporal context and semantics </a:t>
            </a:r>
            <a:br>
              <a:rPr lang="en-AU" sz="2000" b="1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endParaRPr lang="en-AU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124F7-0A55-5AB9-96A1-528572F32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0118" y="4297556"/>
            <a:ext cx="5755905" cy="1776673"/>
          </a:xfrm>
        </p:spPr>
        <p:txBody>
          <a:bodyPr anchor="t">
            <a:norm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Laura Convertino</a:t>
            </a:r>
          </a:p>
          <a:p>
            <a:r>
              <a:rPr lang="en-AU" sz="1600" dirty="0">
                <a:solidFill>
                  <a:schemeClr val="bg1"/>
                </a:solidFill>
              </a:rPr>
              <a:t>Jesse </a:t>
            </a:r>
            <a:r>
              <a:rPr lang="en-AU" sz="1600" dirty="0" err="1">
                <a:solidFill>
                  <a:schemeClr val="bg1"/>
                </a:solidFill>
              </a:rPr>
              <a:t>Geerts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43" name="Rectangle 11">
            <a:extLst>
              <a:ext uri="{FF2B5EF4-FFF2-40B4-BE49-F238E27FC236}">
                <a16:creationId xmlns:a16="http://schemas.microsoft.com/office/drawing/2014/main" id="{D7E9942E-93C8-4B24-9978-DBD698E1E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21695"/>
            <a:ext cx="4305009" cy="5592188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44" name="Straight Connector 13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25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069205-61C9-E0BB-5015-6E29067D1912}"/>
              </a:ext>
            </a:extLst>
          </p:cNvPr>
          <p:cNvSpPr txBox="1"/>
          <p:nvPr/>
        </p:nvSpPr>
        <p:spPr>
          <a:xfrm>
            <a:off x="214604" y="261257"/>
            <a:ext cx="1169125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Original Task – Pu et al. 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CEA1B-B112-066D-6745-8E093D0A0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4" y="982014"/>
            <a:ext cx="6722772" cy="48939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DD0B65-BC8A-9E7E-0AC1-1B0A68151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124" y="1225772"/>
            <a:ext cx="3631842" cy="12943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E8E1B9-878D-06CA-BCB2-1594C47A0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123" y="3179800"/>
            <a:ext cx="3740023" cy="12750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7FB4A0-7B41-62F3-B304-39A90C96C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124" y="5114509"/>
            <a:ext cx="3740022" cy="13919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295027-E5FB-3581-1049-9B2FA7F9CBE8}"/>
              </a:ext>
            </a:extLst>
          </p:cNvPr>
          <p:cNvSpPr txBox="1"/>
          <p:nvPr/>
        </p:nvSpPr>
        <p:spPr>
          <a:xfrm>
            <a:off x="7555124" y="809625"/>
            <a:ext cx="277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Experiment 2 – short lists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475331-79D6-B32A-CAC1-85078AB58DCF}"/>
              </a:ext>
            </a:extLst>
          </p:cNvPr>
          <p:cNvSpPr txBox="1"/>
          <p:nvPr/>
        </p:nvSpPr>
        <p:spPr>
          <a:xfrm>
            <a:off x="7555122" y="2765269"/>
            <a:ext cx="374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Experiment 3  - serial positions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D1AE2A-51E5-6D19-EA33-F968427FEF3C}"/>
              </a:ext>
            </a:extLst>
          </p:cNvPr>
          <p:cNvSpPr txBox="1"/>
          <p:nvPr/>
        </p:nvSpPr>
        <p:spPr>
          <a:xfrm>
            <a:off x="7555123" y="4699978"/>
            <a:ext cx="277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Experiment 4 - lags</a:t>
            </a:r>
          </a:p>
        </p:txBody>
      </p:sp>
    </p:spTree>
    <p:extLst>
      <p:ext uri="{BB962C8B-B14F-4D97-AF65-F5344CB8AC3E}">
        <p14:creationId xmlns:p14="http://schemas.microsoft.com/office/powerpoint/2010/main" val="72960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558981-95E0-D9C4-EA8A-6323E3A3FCB2}"/>
              </a:ext>
            </a:extLst>
          </p:cNvPr>
          <p:cNvSpPr txBox="1"/>
          <p:nvPr/>
        </p:nvSpPr>
        <p:spPr>
          <a:xfrm>
            <a:off x="214604" y="261257"/>
            <a:ext cx="1169125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Experiment 1 – semantic context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FBE17-33EE-AEB3-A5C1-748AAFD1A8E3}"/>
              </a:ext>
            </a:extLst>
          </p:cNvPr>
          <p:cNvSpPr txBox="1"/>
          <p:nvPr/>
        </p:nvSpPr>
        <p:spPr>
          <a:xfrm>
            <a:off x="2267339" y="1390258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Cat</a:t>
            </a:r>
          </a:p>
          <a:p>
            <a:pPr algn="ctr"/>
            <a:endParaRPr lang="en-AU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0252D-BF72-20CF-096A-2C288AD1E0CE}"/>
              </a:ext>
            </a:extLst>
          </p:cNvPr>
          <p:cNvSpPr txBox="1"/>
          <p:nvPr/>
        </p:nvSpPr>
        <p:spPr>
          <a:xfrm>
            <a:off x="3194180" y="1390258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Dog</a:t>
            </a:r>
          </a:p>
          <a:p>
            <a:pPr algn="ctr"/>
            <a:endParaRPr lang="en-AU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3D7896-ABA6-AD98-B72E-C7F584BF6751}"/>
              </a:ext>
            </a:extLst>
          </p:cNvPr>
          <p:cNvSpPr txBox="1"/>
          <p:nvPr/>
        </p:nvSpPr>
        <p:spPr>
          <a:xfrm>
            <a:off x="4142792" y="1390258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Shark</a:t>
            </a:r>
          </a:p>
          <a:p>
            <a:pPr algn="ctr"/>
            <a:endParaRPr lang="en-AU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DE2AE0-E9E4-C69B-1137-1AF460F302EC}"/>
              </a:ext>
            </a:extLst>
          </p:cNvPr>
          <p:cNvSpPr txBox="1"/>
          <p:nvPr/>
        </p:nvSpPr>
        <p:spPr>
          <a:xfrm>
            <a:off x="5050971" y="1390258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Cow</a:t>
            </a:r>
          </a:p>
          <a:p>
            <a:pPr algn="ctr"/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B7C19-5185-FA76-9276-C31A969B84CD}"/>
              </a:ext>
            </a:extLst>
          </p:cNvPr>
          <p:cNvSpPr txBox="1"/>
          <p:nvPr/>
        </p:nvSpPr>
        <p:spPr>
          <a:xfrm>
            <a:off x="5940490" y="1390258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Owl</a:t>
            </a:r>
          </a:p>
          <a:p>
            <a:pPr algn="ctr"/>
            <a:endParaRPr lang="en-A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46DAE4-86B2-15EA-E6F1-854A926FD6D8}"/>
              </a:ext>
            </a:extLst>
          </p:cNvPr>
          <p:cNvSpPr txBox="1"/>
          <p:nvPr/>
        </p:nvSpPr>
        <p:spPr>
          <a:xfrm>
            <a:off x="6845560" y="1390258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Rose</a:t>
            </a:r>
          </a:p>
          <a:p>
            <a:pPr algn="ctr"/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C1EFF2-8830-A0D7-B48F-A74168775CDE}"/>
              </a:ext>
            </a:extLst>
          </p:cNvPr>
          <p:cNvSpPr txBox="1"/>
          <p:nvPr/>
        </p:nvSpPr>
        <p:spPr>
          <a:xfrm>
            <a:off x="7772402" y="1390258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Daisy</a:t>
            </a:r>
          </a:p>
          <a:p>
            <a:pPr algn="ctr"/>
            <a:endParaRPr lang="en-AU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B18977-FA31-89C9-666F-2A6F58DA3F03}"/>
              </a:ext>
            </a:extLst>
          </p:cNvPr>
          <p:cNvSpPr txBox="1"/>
          <p:nvPr/>
        </p:nvSpPr>
        <p:spPr>
          <a:xfrm>
            <a:off x="8699244" y="1390258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Violet</a:t>
            </a:r>
          </a:p>
          <a:p>
            <a:pPr algn="ctr"/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77CB63-E2A0-8E1C-9ACE-A9E069B30697}"/>
              </a:ext>
            </a:extLst>
          </p:cNvPr>
          <p:cNvSpPr txBox="1"/>
          <p:nvPr/>
        </p:nvSpPr>
        <p:spPr>
          <a:xfrm>
            <a:off x="2139820" y="3694922"/>
            <a:ext cx="291115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600" dirty="0"/>
              <a:t>What word was presented later?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3BF259-0271-FAB3-0571-266182D9AF46}"/>
              </a:ext>
            </a:extLst>
          </p:cNvPr>
          <p:cNvSpPr txBox="1"/>
          <p:nvPr/>
        </p:nvSpPr>
        <p:spPr>
          <a:xfrm>
            <a:off x="2668555" y="4501246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Rose</a:t>
            </a:r>
          </a:p>
          <a:p>
            <a:pPr algn="ctr"/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6EE711-617D-0AA6-1B43-5092C6E12FA6}"/>
              </a:ext>
            </a:extLst>
          </p:cNvPr>
          <p:cNvSpPr txBox="1"/>
          <p:nvPr/>
        </p:nvSpPr>
        <p:spPr>
          <a:xfrm>
            <a:off x="3595396" y="4501246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Cat</a:t>
            </a:r>
          </a:p>
          <a:p>
            <a:pPr algn="ctr"/>
            <a:endParaRPr lang="en-AU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F2E19D-F71A-6519-3A30-85D8565A9A03}"/>
              </a:ext>
            </a:extLst>
          </p:cNvPr>
          <p:cNvSpPr txBox="1"/>
          <p:nvPr/>
        </p:nvSpPr>
        <p:spPr>
          <a:xfrm>
            <a:off x="2267339" y="2377759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Chair</a:t>
            </a:r>
          </a:p>
          <a:p>
            <a:pPr algn="ctr"/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7B9A20-EDA8-931B-1449-1D6BC4BBF65C}"/>
              </a:ext>
            </a:extLst>
          </p:cNvPr>
          <p:cNvSpPr txBox="1"/>
          <p:nvPr/>
        </p:nvSpPr>
        <p:spPr>
          <a:xfrm>
            <a:off x="3194180" y="2377759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Tree</a:t>
            </a:r>
          </a:p>
          <a:p>
            <a:pPr algn="ctr"/>
            <a:endParaRPr lang="en-AU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D7D5D5-1E7E-0D57-F07C-6CEA091C32AF}"/>
              </a:ext>
            </a:extLst>
          </p:cNvPr>
          <p:cNvSpPr txBox="1"/>
          <p:nvPr/>
        </p:nvSpPr>
        <p:spPr>
          <a:xfrm>
            <a:off x="4142792" y="2377759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Mirror</a:t>
            </a:r>
          </a:p>
          <a:p>
            <a:pPr algn="ctr"/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BB1042-D615-125D-65A7-781B2F2EA0C6}"/>
              </a:ext>
            </a:extLst>
          </p:cNvPr>
          <p:cNvSpPr txBox="1"/>
          <p:nvPr/>
        </p:nvSpPr>
        <p:spPr>
          <a:xfrm>
            <a:off x="5050971" y="2377759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Police</a:t>
            </a:r>
          </a:p>
          <a:p>
            <a:pPr algn="ctr"/>
            <a:endParaRPr lang="en-AU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7B6DBD-3887-AE90-8781-4F6A88955C6C}"/>
              </a:ext>
            </a:extLst>
          </p:cNvPr>
          <p:cNvSpPr txBox="1"/>
          <p:nvPr/>
        </p:nvSpPr>
        <p:spPr>
          <a:xfrm>
            <a:off x="5940490" y="2377759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Book</a:t>
            </a:r>
          </a:p>
          <a:p>
            <a:pPr algn="ctr"/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07A22E-190E-8D50-39E8-5E7FF02F812E}"/>
              </a:ext>
            </a:extLst>
          </p:cNvPr>
          <p:cNvSpPr txBox="1"/>
          <p:nvPr/>
        </p:nvSpPr>
        <p:spPr>
          <a:xfrm>
            <a:off x="6845560" y="2377759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Hat</a:t>
            </a:r>
          </a:p>
          <a:p>
            <a:pPr algn="ctr"/>
            <a:endParaRPr lang="en-AU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8EB9A3-9726-F20F-CFBE-D48B500A96CF}"/>
              </a:ext>
            </a:extLst>
          </p:cNvPr>
          <p:cNvSpPr txBox="1"/>
          <p:nvPr/>
        </p:nvSpPr>
        <p:spPr>
          <a:xfrm>
            <a:off x="7772402" y="2377759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Bag</a:t>
            </a:r>
          </a:p>
          <a:p>
            <a:pPr algn="ctr"/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978A76-7B28-2A36-3701-594297688B4D}"/>
              </a:ext>
            </a:extLst>
          </p:cNvPr>
          <p:cNvSpPr txBox="1"/>
          <p:nvPr/>
        </p:nvSpPr>
        <p:spPr>
          <a:xfrm>
            <a:off x="8699244" y="2377759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Street</a:t>
            </a:r>
          </a:p>
          <a:p>
            <a:pPr algn="ctr"/>
            <a:endParaRPr lang="en-AU" sz="14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88B850D-DFC7-39DB-4B2C-32C58DA37E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7" t="71909" r="36329"/>
          <a:stretch/>
        </p:blipFill>
        <p:spPr>
          <a:xfrm>
            <a:off x="5900058" y="3495838"/>
            <a:ext cx="3830218" cy="13747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4EE8A03-8D9D-35ED-B475-4F70017E529D}"/>
              </a:ext>
            </a:extLst>
          </p:cNvPr>
          <p:cNvSpPr txBox="1"/>
          <p:nvPr/>
        </p:nvSpPr>
        <p:spPr>
          <a:xfrm>
            <a:off x="5853404" y="4870578"/>
            <a:ext cx="289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Others? </a:t>
            </a:r>
          </a:p>
          <a:p>
            <a:pPr marL="285750" indent="-285750">
              <a:buFontTx/>
              <a:buChar char="-"/>
            </a:pPr>
            <a:r>
              <a:rPr lang="en-AU" dirty="0"/>
              <a:t>Lists length</a:t>
            </a:r>
          </a:p>
          <a:p>
            <a:pPr marL="285750" indent="-285750">
              <a:buFontTx/>
              <a:buChar char="-"/>
            </a:pPr>
            <a:r>
              <a:rPr lang="en-AU" dirty="0"/>
              <a:t>lags</a:t>
            </a:r>
          </a:p>
        </p:txBody>
      </p:sp>
    </p:spTree>
    <p:extLst>
      <p:ext uri="{BB962C8B-B14F-4D97-AF65-F5344CB8AC3E}">
        <p14:creationId xmlns:p14="http://schemas.microsoft.com/office/powerpoint/2010/main" val="396868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558981-95E0-D9C4-EA8A-6323E3A3FCB2}"/>
              </a:ext>
            </a:extLst>
          </p:cNvPr>
          <p:cNvSpPr txBox="1"/>
          <p:nvPr/>
        </p:nvSpPr>
        <p:spPr>
          <a:xfrm>
            <a:off x="214604" y="167950"/>
            <a:ext cx="1169125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Experiment 2 – semantic and temporal context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FBE17-33EE-AEB3-A5C1-748AAFD1A8E3}"/>
              </a:ext>
            </a:extLst>
          </p:cNvPr>
          <p:cNvSpPr txBox="1"/>
          <p:nvPr/>
        </p:nvSpPr>
        <p:spPr>
          <a:xfrm>
            <a:off x="1800809" y="2845836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Cat</a:t>
            </a:r>
          </a:p>
          <a:p>
            <a:pPr algn="ctr"/>
            <a:endParaRPr lang="en-AU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0252D-BF72-20CF-096A-2C288AD1E0CE}"/>
              </a:ext>
            </a:extLst>
          </p:cNvPr>
          <p:cNvSpPr txBox="1"/>
          <p:nvPr/>
        </p:nvSpPr>
        <p:spPr>
          <a:xfrm>
            <a:off x="2727650" y="2845836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Dog</a:t>
            </a:r>
          </a:p>
          <a:p>
            <a:pPr algn="ctr"/>
            <a:endParaRPr lang="en-AU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3D7896-ABA6-AD98-B72E-C7F584BF6751}"/>
              </a:ext>
            </a:extLst>
          </p:cNvPr>
          <p:cNvSpPr txBox="1"/>
          <p:nvPr/>
        </p:nvSpPr>
        <p:spPr>
          <a:xfrm>
            <a:off x="3676262" y="2845836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Shark</a:t>
            </a:r>
          </a:p>
          <a:p>
            <a:pPr algn="ctr"/>
            <a:endParaRPr lang="en-AU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DE2AE0-E9E4-C69B-1137-1AF460F302EC}"/>
              </a:ext>
            </a:extLst>
          </p:cNvPr>
          <p:cNvSpPr txBox="1"/>
          <p:nvPr/>
        </p:nvSpPr>
        <p:spPr>
          <a:xfrm>
            <a:off x="4584441" y="2845836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Cow</a:t>
            </a:r>
          </a:p>
          <a:p>
            <a:pPr algn="ctr"/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B7C19-5185-FA76-9276-C31A969B84CD}"/>
              </a:ext>
            </a:extLst>
          </p:cNvPr>
          <p:cNvSpPr txBox="1"/>
          <p:nvPr/>
        </p:nvSpPr>
        <p:spPr>
          <a:xfrm>
            <a:off x="5489511" y="2841940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Owl</a:t>
            </a:r>
          </a:p>
          <a:p>
            <a:pPr algn="ctr"/>
            <a:endParaRPr lang="en-A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46DAE4-86B2-15EA-E6F1-854A926FD6D8}"/>
              </a:ext>
            </a:extLst>
          </p:cNvPr>
          <p:cNvSpPr txBox="1"/>
          <p:nvPr/>
        </p:nvSpPr>
        <p:spPr>
          <a:xfrm>
            <a:off x="7321422" y="2841940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Rose</a:t>
            </a:r>
          </a:p>
          <a:p>
            <a:pPr algn="ctr"/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C1EFF2-8830-A0D7-B48F-A74168775CDE}"/>
              </a:ext>
            </a:extLst>
          </p:cNvPr>
          <p:cNvSpPr txBox="1"/>
          <p:nvPr/>
        </p:nvSpPr>
        <p:spPr>
          <a:xfrm>
            <a:off x="8248264" y="2845836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Daisy</a:t>
            </a:r>
          </a:p>
          <a:p>
            <a:pPr algn="ctr"/>
            <a:endParaRPr lang="en-AU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B18977-FA31-89C9-666F-2A6F58DA3F03}"/>
              </a:ext>
            </a:extLst>
          </p:cNvPr>
          <p:cNvSpPr txBox="1"/>
          <p:nvPr/>
        </p:nvSpPr>
        <p:spPr>
          <a:xfrm>
            <a:off x="9175106" y="2845836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Violet</a:t>
            </a:r>
          </a:p>
          <a:p>
            <a:pPr algn="ctr"/>
            <a:endParaRPr lang="en-AU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F2E19D-F71A-6519-3A30-85D8565A9A03}"/>
              </a:ext>
            </a:extLst>
          </p:cNvPr>
          <p:cNvSpPr txBox="1"/>
          <p:nvPr/>
        </p:nvSpPr>
        <p:spPr>
          <a:xfrm>
            <a:off x="1782138" y="3833337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Chair</a:t>
            </a:r>
          </a:p>
          <a:p>
            <a:pPr algn="ctr"/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7B9A20-EDA8-931B-1449-1D6BC4BBF65C}"/>
              </a:ext>
            </a:extLst>
          </p:cNvPr>
          <p:cNvSpPr txBox="1"/>
          <p:nvPr/>
        </p:nvSpPr>
        <p:spPr>
          <a:xfrm>
            <a:off x="2708979" y="3833337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Tree</a:t>
            </a:r>
          </a:p>
          <a:p>
            <a:pPr algn="ctr"/>
            <a:endParaRPr lang="en-AU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D7D5D5-1E7E-0D57-F07C-6CEA091C32AF}"/>
              </a:ext>
            </a:extLst>
          </p:cNvPr>
          <p:cNvSpPr txBox="1"/>
          <p:nvPr/>
        </p:nvSpPr>
        <p:spPr>
          <a:xfrm>
            <a:off x="3657591" y="3833337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Mirror</a:t>
            </a:r>
          </a:p>
          <a:p>
            <a:pPr algn="ctr"/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BB1042-D615-125D-65A7-781B2F2EA0C6}"/>
              </a:ext>
            </a:extLst>
          </p:cNvPr>
          <p:cNvSpPr txBox="1"/>
          <p:nvPr/>
        </p:nvSpPr>
        <p:spPr>
          <a:xfrm>
            <a:off x="4565770" y="3833337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Police</a:t>
            </a:r>
          </a:p>
          <a:p>
            <a:pPr algn="ctr"/>
            <a:endParaRPr lang="en-AU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7B6DBD-3887-AE90-8781-4F6A88955C6C}"/>
              </a:ext>
            </a:extLst>
          </p:cNvPr>
          <p:cNvSpPr txBox="1"/>
          <p:nvPr/>
        </p:nvSpPr>
        <p:spPr>
          <a:xfrm>
            <a:off x="6416352" y="3833337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Book</a:t>
            </a:r>
          </a:p>
          <a:p>
            <a:pPr algn="ctr"/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07A22E-190E-8D50-39E8-5E7FF02F812E}"/>
              </a:ext>
            </a:extLst>
          </p:cNvPr>
          <p:cNvSpPr txBox="1"/>
          <p:nvPr/>
        </p:nvSpPr>
        <p:spPr>
          <a:xfrm>
            <a:off x="7321422" y="3833337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Hat</a:t>
            </a:r>
          </a:p>
          <a:p>
            <a:pPr algn="ctr"/>
            <a:endParaRPr lang="en-AU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8EB9A3-9726-F20F-CFBE-D48B500A96CF}"/>
              </a:ext>
            </a:extLst>
          </p:cNvPr>
          <p:cNvSpPr txBox="1"/>
          <p:nvPr/>
        </p:nvSpPr>
        <p:spPr>
          <a:xfrm>
            <a:off x="8248264" y="3833337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Bag</a:t>
            </a:r>
          </a:p>
          <a:p>
            <a:pPr algn="ctr"/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978A76-7B28-2A36-3701-594297688B4D}"/>
              </a:ext>
            </a:extLst>
          </p:cNvPr>
          <p:cNvSpPr txBox="1"/>
          <p:nvPr/>
        </p:nvSpPr>
        <p:spPr>
          <a:xfrm>
            <a:off x="9175106" y="3833337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Street</a:t>
            </a:r>
          </a:p>
          <a:p>
            <a:pPr algn="ctr"/>
            <a:endParaRPr lang="en-A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99EF35-8345-6084-85BC-5363B1B93787}"/>
              </a:ext>
            </a:extLst>
          </p:cNvPr>
          <p:cNvSpPr txBox="1"/>
          <p:nvPr/>
        </p:nvSpPr>
        <p:spPr>
          <a:xfrm>
            <a:off x="1800809" y="1858335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Cat</a:t>
            </a:r>
          </a:p>
          <a:p>
            <a:pPr algn="ctr"/>
            <a:endParaRPr lang="en-AU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F0BB6D-C859-44F0-7CCB-AD8A938F298E}"/>
              </a:ext>
            </a:extLst>
          </p:cNvPr>
          <p:cNvSpPr txBox="1"/>
          <p:nvPr/>
        </p:nvSpPr>
        <p:spPr>
          <a:xfrm>
            <a:off x="2727650" y="1858335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Dog</a:t>
            </a:r>
          </a:p>
          <a:p>
            <a:pPr algn="ctr"/>
            <a:endParaRPr lang="en-AU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43B9AD-82E3-EFAC-AABA-D698AFAB4F00}"/>
              </a:ext>
            </a:extLst>
          </p:cNvPr>
          <p:cNvSpPr txBox="1"/>
          <p:nvPr/>
        </p:nvSpPr>
        <p:spPr>
          <a:xfrm>
            <a:off x="3676262" y="1858335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Shark</a:t>
            </a:r>
          </a:p>
          <a:p>
            <a:pPr algn="ctr"/>
            <a:endParaRPr lang="en-AU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ED8370-90FF-4FD8-ECDE-B0014BE73A38}"/>
              </a:ext>
            </a:extLst>
          </p:cNvPr>
          <p:cNvSpPr txBox="1"/>
          <p:nvPr/>
        </p:nvSpPr>
        <p:spPr>
          <a:xfrm>
            <a:off x="5424198" y="1854439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Cow</a:t>
            </a:r>
          </a:p>
          <a:p>
            <a:pPr algn="ctr"/>
            <a:endParaRPr lang="en-AU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2EA8F9-E27D-B2BB-DF69-ADF992E07EC6}"/>
              </a:ext>
            </a:extLst>
          </p:cNvPr>
          <p:cNvSpPr txBox="1"/>
          <p:nvPr/>
        </p:nvSpPr>
        <p:spPr>
          <a:xfrm>
            <a:off x="6372810" y="1854439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Owl</a:t>
            </a:r>
          </a:p>
          <a:p>
            <a:pPr algn="ctr"/>
            <a:endParaRPr lang="en-AU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44B3B8-7FB5-883F-A243-4B6AD0909028}"/>
              </a:ext>
            </a:extLst>
          </p:cNvPr>
          <p:cNvSpPr txBox="1"/>
          <p:nvPr/>
        </p:nvSpPr>
        <p:spPr>
          <a:xfrm>
            <a:off x="7321422" y="1854439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Rose</a:t>
            </a:r>
          </a:p>
          <a:p>
            <a:pPr algn="ctr"/>
            <a:endParaRPr lang="en-AU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2018CB-11B9-C7F6-20C3-3277861EE5D0}"/>
              </a:ext>
            </a:extLst>
          </p:cNvPr>
          <p:cNvSpPr txBox="1"/>
          <p:nvPr/>
        </p:nvSpPr>
        <p:spPr>
          <a:xfrm>
            <a:off x="8248264" y="1858335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Daisy</a:t>
            </a:r>
          </a:p>
          <a:p>
            <a:pPr algn="ctr"/>
            <a:endParaRPr lang="en-AU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71D243-4411-9F46-56A4-22D522132802}"/>
              </a:ext>
            </a:extLst>
          </p:cNvPr>
          <p:cNvSpPr txBox="1"/>
          <p:nvPr/>
        </p:nvSpPr>
        <p:spPr>
          <a:xfrm>
            <a:off x="9175106" y="1858335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Violet</a:t>
            </a:r>
          </a:p>
          <a:p>
            <a:pPr algn="ctr"/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95325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558981-95E0-D9C4-EA8A-6323E3A3FCB2}"/>
              </a:ext>
            </a:extLst>
          </p:cNvPr>
          <p:cNvSpPr txBox="1"/>
          <p:nvPr/>
        </p:nvSpPr>
        <p:spPr>
          <a:xfrm>
            <a:off x="214604" y="167951"/>
            <a:ext cx="1169125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Experiment 3 – semantic and temporal distance + background context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95FFDA-A038-7E5C-2ECB-49F493BD2E7D}"/>
              </a:ext>
            </a:extLst>
          </p:cNvPr>
          <p:cNvSpPr txBox="1"/>
          <p:nvPr/>
        </p:nvSpPr>
        <p:spPr>
          <a:xfrm>
            <a:off x="2267339" y="1950092"/>
            <a:ext cx="802433" cy="738664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Globe</a:t>
            </a:r>
          </a:p>
          <a:p>
            <a:pPr algn="ctr"/>
            <a:endParaRPr lang="en-AU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57F4BA-3894-709E-92AE-5ED844DA8AF3}"/>
              </a:ext>
            </a:extLst>
          </p:cNvPr>
          <p:cNvSpPr txBox="1"/>
          <p:nvPr/>
        </p:nvSpPr>
        <p:spPr>
          <a:xfrm>
            <a:off x="3194180" y="1950092"/>
            <a:ext cx="802433" cy="738664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Village</a:t>
            </a:r>
          </a:p>
          <a:p>
            <a:pPr algn="ctr"/>
            <a:endParaRPr lang="en-AU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A97D97-CD02-84BC-6458-C1F928468714}"/>
              </a:ext>
            </a:extLst>
          </p:cNvPr>
          <p:cNvSpPr txBox="1"/>
          <p:nvPr/>
        </p:nvSpPr>
        <p:spPr>
          <a:xfrm>
            <a:off x="4142792" y="1950092"/>
            <a:ext cx="802433" cy="738664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Town</a:t>
            </a:r>
          </a:p>
          <a:p>
            <a:pPr algn="ctr"/>
            <a:endParaRPr lang="en-AU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AA5A05-8E6C-78C4-1A67-3CB4280E2D8C}"/>
              </a:ext>
            </a:extLst>
          </p:cNvPr>
          <p:cNvSpPr txBox="1"/>
          <p:nvPr/>
        </p:nvSpPr>
        <p:spPr>
          <a:xfrm>
            <a:off x="5050971" y="1950092"/>
            <a:ext cx="802433" cy="738664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Region</a:t>
            </a:r>
          </a:p>
          <a:p>
            <a:pPr algn="ctr"/>
            <a:endParaRPr lang="en-AU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781401-BACA-276C-5E8A-198E7F0AA2A4}"/>
              </a:ext>
            </a:extLst>
          </p:cNvPr>
          <p:cNvSpPr txBox="1"/>
          <p:nvPr/>
        </p:nvSpPr>
        <p:spPr>
          <a:xfrm>
            <a:off x="5940490" y="1950092"/>
            <a:ext cx="802433" cy="738664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Globe</a:t>
            </a:r>
          </a:p>
          <a:p>
            <a:pPr algn="ctr"/>
            <a:endParaRPr lang="en-AU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68C5F7-4918-16A1-19AC-43985FA4E545}"/>
              </a:ext>
            </a:extLst>
          </p:cNvPr>
          <p:cNvSpPr txBox="1"/>
          <p:nvPr/>
        </p:nvSpPr>
        <p:spPr>
          <a:xfrm>
            <a:off x="6845560" y="1950092"/>
            <a:ext cx="802433" cy="738664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Nation</a:t>
            </a:r>
          </a:p>
          <a:p>
            <a:pPr algn="ctr"/>
            <a:endParaRPr lang="en-AU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22C144-9AA4-F8EC-5E17-2466B359E198}"/>
              </a:ext>
            </a:extLst>
          </p:cNvPr>
          <p:cNvSpPr txBox="1"/>
          <p:nvPr/>
        </p:nvSpPr>
        <p:spPr>
          <a:xfrm>
            <a:off x="7772402" y="1950092"/>
            <a:ext cx="802433" cy="738664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Hut</a:t>
            </a:r>
          </a:p>
          <a:p>
            <a:pPr algn="ctr"/>
            <a:endParaRPr lang="en-AU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F5650C-E1BB-34E9-6CD6-A04F0A1ED7B5}"/>
              </a:ext>
            </a:extLst>
          </p:cNvPr>
          <p:cNvSpPr txBox="1"/>
          <p:nvPr/>
        </p:nvSpPr>
        <p:spPr>
          <a:xfrm>
            <a:off x="8699244" y="1950092"/>
            <a:ext cx="802433" cy="738664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City</a:t>
            </a:r>
          </a:p>
          <a:p>
            <a:pPr algn="ctr"/>
            <a:endParaRPr lang="en-AU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0F07BB-8CD4-11FF-3C86-69E9FEEF7EE6}"/>
              </a:ext>
            </a:extLst>
          </p:cNvPr>
          <p:cNvSpPr txBox="1"/>
          <p:nvPr/>
        </p:nvSpPr>
        <p:spPr>
          <a:xfrm>
            <a:off x="2267339" y="2998231"/>
            <a:ext cx="802433" cy="738664"/>
          </a:xfrm>
          <a:prstGeom prst="rect">
            <a:avLst/>
          </a:prstGeom>
          <a:noFill/>
          <a:ln w="28575">
            <a:solidFill>
              <a:srgbClr val="92D05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Minute</a:t>
            </a:r>
          </a:p>
          <a:p>
            <a:pPr algn="ctr"/>
            <a:endParaRPr lang="en-AU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EDB3AE-3C45-FF6B-24B6-7F2D914E1739}"/>
              </a:ext>
            </a:extLst>
          </p:cNvPr>
          <p:cNvSpPr txBox="1"/>
          <p:nvPr/>
        </p:nvSpPr>
        <p:spPr>
          <a:xfrm>
            <a:off x="3194180" y="2998231"/>
            <a:ext cx="802433" cy="738664"/>
          </a:xfrm>
          <a:prstGeom prst="rect">
            <a:avLst/>
          </a:prstGeom>
          <a:noFill/>
          <a:ln w="28575">
            <a:solidFill>
              <a:srgbClr val="92D05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Century</a:t>
            </a:r>
          </a:p>
          <a:p>
            <a:pPr algn="ctr"/>
            <a:endParaRPr lang="en-AU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289FF5-4410-74B1-D6CE-E4D3E8AFBACD}"/>
              </a:ext>
            </a:extLst>
          </p:cNvPr>
          <p:cNvSpPr txBox="1"/>
          <p:nvPr/>
        </p:nvSpPr>
        <p:spPr>
          <a:xfrm>
            <a:off x="4142792" y="2998231"/>
            <a:ext cx="802433" cy="738664"/>
          </a:xfrm>
          <a:prstGeom prst="rect">
            <a:avLst/>
          </a:prstGeom>
          <a:noFill/>
          <a:ln w="28575">
            <a:solidFill>
              <a:srgbClr val="92D05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Hour</a:t>
            </a:r>
          </a:p>
          <a:p>
            <a:pPr algn="ctr"/>
            <a:endParaRPr lang="en-AU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04C26A-8C7B-84F2-9FD0-D439CB1B7052}"/>
              </a:ext>
            </a:extLst>
          </p:cNvPr>
          <p:cNvSpPr txBox="1"/>
          <p:nvPr/>
        </p:nvSpPr>
        <p:spPr>
          <a:xfrm>
            <a:off x="5050971" y="2998231"/>
            <a:ext cx="802433" cy="738664"/>
          </a:xfrm>
          <a:prstGeom prst="rect">
            <a:avLst/>
          </a:prstGeom>
          <a:noFill/>
          <a:ln w="28575">
            <a:solidFill>
              <a:srgbClr val="92D05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Second</a:t>
            </a:r>
          </a:p>
          <a:p>
            <a:pPr algn="ctr"/>
            <a:endParaRPr lang="en-AU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AE1AD6-93F6-6C97-57D8-8704434888A2}"/>
              </a:ext>
            </a:extLst>
          </p:cNvPr>
          <p:cNvSpPr txBox="1"/>
          <p:nvPr/>
        </p:nvSpPr>
        <p:spPr>
          <a:xfrm>
            <a:off x="5940490" y="2998231"/>
            <a:ext cx="802433" cy="738664"/>
          </a:xfrm>
          <a:prstGeom prst="rect">
            <a:avLst/>
          </a:prstGeom>
          <a:noFill/>
          <a:ln w="28575">
            <a:solidFill>
              <a:srgbClr val="FFC0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Day</a:t>
            </a:r>
          </a:p>
          <a:p>
            <a:pPr algn="ctr"/>
            <a:endParaRPr lang="en-AU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5A34D7-D93A-2C51-9ABE-C143BBBD5608}"/>
              </a:ext>
            </a:extLst>
          </p:cNvPr>
          <p:cNvSpPr txBox="1"/>
          <p:nvPr/>
        </p:nvSpPr>
        <p:spPr>
          <a:xfrm>
            <a:off x="6845560" y="2998231"/>
            <a:ext cx="802433" cy="738664"/>
          </a:xfrm>
          <a:prstGeom prst="rect">
            <a:avLst/>
          </a:prstGeom>
          <a:noFill/>
          <a:ln w="28575">
            <a:solidFill>
              <a:srgbClr val="FFC0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Year</a:t>
            </a:r>
          </a:p>
          <a:p>
            <a:pPr algn="ctr"/>
            <a:endParaRPr lang="en-AU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4B74C5-B6BD-A461-9A07-ABF391931DC1}"/>
              </a:ext>
            </a:extLst>
          </p:cNvPr>
          <p:cNvSpPr txBox="1"/>
          <p:nvPr/>
        </p:nvSpPr>
        <p:spPr>
          <a:xfrm>
            <a:off x="7772402" y="2998231"/>
            <a:ext cx="802433" cy="738664"/>
          </a:xfrm>
          <a:prstGeom prst="rect">
            <a:avLst/>
          </a:prstGeom>
          <a:noFill/>
          <a:ln w="28575">
            <a:solidFill>
              <a:srgbClr val="FFC0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Era</a:t>
            </a:r>
          </a:p>
          <a:p>
            <a:pPr algn="ctr"/>
            <a:endParaRPr lang="en-AU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0740CF-7ADF-CBB5-F56A-FB2F81FD42A9}"/>
              </a:ext>
            </a:extLst>
          </p:cNvPr>
          <p:cNvSpPr txBox="1"/>
          <p:nvPr/>
        </p:nvSpPr>
        <p:spPr>
          <a:xfrm>
            <a:off x="8699244" y="2998231"/>
            <a:ext cx="802433" cy="738664"/>
          </a:xfrm>
          <a:prstGeom prst="rect">
            <a:avLst/>
          </a:prstGeom>
          <a:noFill/>
          <a:ln w="28575">
            <a:solidFill>
              <a:srgbClr val="FFC0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Month</a:t>
            </a:r>
          </a:p>
          <a:p>
            <a:pPr algn="ctr"/>
            <a:endParaRPr lang="en-AU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DB06FB-D7F0-1DFE-2A0A-307DF0DEBE67}"/>
              </a:ext>
            </a:extLst>
          </p:cNvPr>
          <p:cNvSpPr txBox="1"/>
          <p:nvPr/>
        </p:nvSpPr>
        <p:spPr>
          <a:xfrm>
            <a:off x="2267339" y="4046370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Letter</a:t>
            </a:r>
          </a:p>
          <a:p>
            <a:pPr algn="ctr"/>
            <a:endParaRPr lang="en-AU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A0A888-30F6-AE44-1A6B-F1CF5FC4AE86}"/>
              </a:ext>
            </a:extLst>
          </p:cNvPr>
          <p:cNvSpPr txBox="1"/>
          <p:nvPr/>
        </p:nvSpPr>
        <p:spPr>
          <a:xfrm>
            <a:off x="3175518" y="4046370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Book</a:t>
            </a:r>
          </a:p>
          <a:p>
            <a:pPr algn="ctr"/>
            <a:endParaRPr lang="en-AU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06457BE-0893-4572-FCD2-B328F4836F75}"/>
              </a:ext>
            </a:extLst>
          </p:cNvPr>
          <p:cNvSpPr txBox="1"/>
          <p:nvPr/>
        </p:nvSpPr>
        <p:spPr>
          <a:xfrm>
            <a:off x="4083697" y="4046370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Word</a:t>
            </a:r>
          </a:p>
          <a:p>
            <a:pPr algn="ctr"/>
            <a:endParaRPr lang="en-AU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54F27B1-8C48-20E6-62CC-134A93B4236C}"/>
              </a:ext>
            </a:extLst>
          </p:cNvPr>
          <p:cNvSpPr txBox="1"/>
          <p:nvPr/>
        </p:nvSpPr>
        <p:spPr>
          <a:xfrm>
            <a:off x="4991876" y="4046370"/>
            <a:ext cx="1079241" cy="738664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Sentence</a:t>
            </a:r>
            <a:endParaRPr lang="en-AU" sz="1200" dirty="0"/>
          </a:p>
          <a:p>
            <a:pPr algn="ctr"/>
            <a:endParaRPr lang="en-AU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52916E-E823-6C53-6CF9-C95316B36A37}"/>
              </a:ext>
            </a:extLst>
          </p:cNvPr>
          <p:cNvSpPr txBox="1"/>
          <p:nvPr/>
        </p:nvSpPr>
        <p:spPr>
          <a:xfrm>
            <a:off x="6206410" y="4046370"/>
            <a:ext cx="1113453" cy="738664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Encyclopedia</a:t>
            </a:r>
          </a:p>
          <a:p>
            <a:pPr algn="ctr"/>
            <a:endParaRPr lang="en-AU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94A6892-A3DF-1566-0AD8-BB74A475FB7C}"/>
              </a:ext>
            </a:extLst>
          </p:cNvPr>
          <p:cNvSpPr txBox="1"/>
          <p:nvPr/>
        </p:nvSpPr>
        <p:spPr>
          <a:xfrm>
            <a:off x="7412004" y="4046370"/>
            <a:ext cx="1244087" cy="738664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Paragraph</a:t>
            </a:r>
          </a:p>
          <a:p>
            <a:pPr algn="ctr"/>
            <a:endParaRPr lang="en-AU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315B6B-9FFA-5091-C6A4-A26FB9B422D6}"/>
              </a:ext>
            </a:extLst>
          </p:cNvPr>
          <p:cNvSpPr txBox="1"/>
          <p:nvPr/>
        </p:nvSpPr>
        <p:spPr>
          <a:xfrm>
            <a:off x="8748232" y="4046370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Chapter</a:t>
            </a:r>
          </a:p>
          <a:p>
            <a:pPr algn="ctr"/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880895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558981-95E0-D9C4-EA8A-6323E3A3FCB2}"/>
              </a:ext>
            </a:extLst>
          </p:cNvPr>
          <p:cNvSpPr txBox="1"/>
          <p:nvPr/>
        </p:nvSpPr>
        <p:spPr>
          <a:xfrm>
            <a:off x="214604" y="167951"/>
            <a:ext cx="1169125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Experiment 4 – Words Repetitions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6CB839-B02B-82F5-F042-04CEFFC486E5}"/>
              </a:ext>
            </a:extLst>
          </p:cNvPr>
          <p:cNvSpPr txBox="1"/>
          <p:nvPr/>
        </p:nvSpPr>
        <p:spPr>
          <a:xfrm>
            <a:off x="2304661" y="1166326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Cat</a:t>
            </a:r>
          </a:p>
          <a:p>
            <a:pPr algn="ctr"/>
            <a:endParaRPr lang="en-AU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08ACA5-8D28-8DE7-F1BD-23D0D2DF73D5}"/>
              </a:ext>
            </a:extLst>
          </p:cNvPr>
          <p:cNvSpPr txBox="1"/>
          <p:nvPr/>
        </p:nvSpPr>
        <p:spPr>
          <a:xfrm>
            <a:off x="3231502" y="1166326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Dog</a:t>
            </a:r>
          </a:p>
          <a:p>
            <a:pPr algn="ctr"/>
            <a:endParaRPr lang="en-AU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535127-0F6B-3DB9-E7C5-4529C37D83A7}"/>
              </a:ext>
            </a:extLst>
          </p:cNvPr>
          <p:cNvSpPr txBox="1"/>
          <p:nvPr/>
        </p:nvSpPr>
        <p:spPr>
          <a:xfrm>
            <a:off x="4180114" y="1166326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Shark</a:t>
            </a:r>
          </a:p>
          <a:p>
            <a:pPr algn="ctr"/>
            <a:endParaRPr lang="en-AU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440C8E-D770-AE6B-0577-2DFE4749AE3B}"/>
              </a:ext>
            </a:extLst>
          </p:cNvPr>
          <p:cNvSpPr txBox="1"/>
          <p:nvPr/>
        </p:nvSpPr>
        <p:spPr>
          <a:xfrm>
            <a:off x="5088293" y="1166326"/>
            <a:ext cx="802433" cy="73866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Cat</a:t>
            </a:r>
          </a:p>
          <a:p>
            <a:pPr algn="ctr"/>
            <a:endParaRPr lang="en-AU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CFF816-A9A1-3528-B4EE-22E094EA19F3}"/>
              </a:ext>
            </a:extLst>
          </p:cNvPr>
          <p:cNvSpPr txBox="1"/>
          <p:nvPr/>
        </p:nvSpPr>
        <p:spPr>
          <a:xfrm>
            <a:off x="5977812" y="1166326"/>
            <a:ext cx="802433" cy="73866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Dog</a:t>
            </a:r>
          </a:p>
          <a:p>
            <a:pPr algn="ctr"/>
            <a:endParaRPr lang="en-AU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2E734D-2C4D-0FA9-87DC-5270413630B2}"/>
              </a:ext>
            </a:extLst>
          </p:cNvPr>
          <p:cNvSpPr txBox="1"/>
          <p:nvPr/>
        </p:nvSpPr>
        <p:spPr>
          <a:xfrm>
            <a:off x="6882882" y="1166326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Rose</a:t>
            </a:r>
          </a:p>
          <a:p>
            <a:pPr algn="ctr"/>
            <a:endParaRPr lang="en-AU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E9F5D1-99D0-A0C9-718C-E2F0405EBB7E}"/>
              </a:ext>
            </a:extLst>
          </p:cNvPr>
          <p:cNvSpPr txBox="1"/>
          <p:nvPr/>
        </p:nvSpPr>
        <p:spPr>
          <a:xfrm>
            <a:off x="7809724" y="1166326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Daisy</a:t>
            </a:r>
          </a:p>
          <a:p>
            <a:pPr algn="ctr"/>
            <a:endParaRPr lang="en-AU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7221E3-2400-C113-E0D8-0F17E99170A5}"/>
              </a:ext>
            </a:extLst>
          </p:cNvPr>
          <p:cNvSpPr txBox="1"/>
          <p:nvPr/>
        </p:nvSpPr>
        <p:spPr>
          <a:xfrm>
            <a:off x="8736566" y="1166326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Violet</a:t>
            </a:r>
          </a:p>
          <a:p>
            <a:pPr algn="ctr"/>
            <a:endParaRPr lang="en-AU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0DF153-92DB-AF37-9D70-1A482D117E59}"/>
              </a:ext>
            </a:extLst>
          </p:cNvPr>
          <p:cNvSpPr txBox="1"/>
          <p:nvPr/>
        </p:nvSpPr>
        <p:spPr>
          <a:xfrm>
            <a:off x="2304661" y="2153827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Chair</a:t>
            </a:r>
          </a:p>
          <a:p>
            <a:pPr algn="ctr"/>
            <a:endParaRPr lang="en-AU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A174AD-66F6-3549-00A9-9981353601A9}"/>
              </a:ext>
            </a:extLst>
          </p:cNvPr>
          <p:cNvSpPr txBox="1"/>
          <p:nvPr/>
        </p:nvSpPr>
        <p:spPr>
          <a:xfrm>
            <a:off x="3231502" y="2153827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Tree</a:t>
            </a:r>
          </a:p>
          <a:p>
            <a:pPr algn="ctr"/>
            <a:endParaRPr lang="en-AU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693F2B-8B0E-B9E8-DD59-F3CB533E116C}"/>
              </a:ext>
            </a:extLst>
          </p:cNvPr>
          <p:cNvSpPr txBox="1"/>
          <p:nvPr/>
        </p:nvSpPr>
        <p:spPr>
          <a:xfrm>
            <a:off x="4180114" y="2153827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Mirror</a:t>
            </a:r>
          </a:p>
          <a:p>
            <a:pPr algn="ctr"/>
            <a:endParaRPr lang="en-AU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9BEC01-3E83-79E8-72B9-2E02C9D42EF9}"/>
              </a:ext>
            </a:extLst>
          </p:cNvPr>
          <p:cNvSpPr txBox="1"/>
          <p:nvPr/>
        </p:nvSpPr>
        <p:spPr>
          <a:xfrm>
            <a:off x="5088293" y="2153827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Police</a:t>
            </a:r>
          </a:p>
          <a:p>
            <a:pPr algn="ctr"/>
            <a:endParaRPr lang="en-AU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452DFB-BEDC-7C18-90C0-7D3E5FC2C1F0}"/>
              </a:ext>
            </a:extLst>
          </p:cNvPr>
          <p:cNvSpPr txBox="1"/>
          <p:nvPr/>
        </p:nvSpPr>
        <p:spPr>
          <a:xfrm>
            <a:off x="5977812" y="2153827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Book</a:t>
            </a:r>
          </a:p>
          <a:p>
            <a:pPr algn="ctr"/>
            <a:endParaRPr lang="en-AU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852355-843A-8973-F1DF-00C294AF008F}"/>
              </a:ext>
            </a:extLst>
          </p:cNvPr>
          <p:cNvSpPr txBox="1"/>
          <p:nvPr/>
        </p:nvSpPr>
        <p:spPr>
          <a:xfrm>
            <a:off x="6882882" y="2153827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Hat</a:t>
            </a:r>
          </a:p>
          <a:p>
            <a:pPr algn="ctr"/>
            <a:endParaRPr lang="en-AU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5674BD-FFD8-21C0-570D-DA1CE858A67D}"/>
              </a:ext>
            </a:extLst>
          </p:cNvPr>
          <p:cNvSpPr txBox="1"/>
          <p:nvPr/>
        </p:nvSpPr>
        <p:spPr>
          <a:xfrm>
            <a:off x="7809724" y="2153827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Tree</a:t>
            </a:r>
          </a:p>
          <a:p>
            <a:pPr algn="ctr"/>
            <a:endParaRPr lang="en-AU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261621-220B-18B0-B8DF-8F06FB9D60A1}"/>
              </a:ext>
            </a:extLst>
          </p:cNvPr>
          <p:cNvSpPr txBox="1"/>
          <p:nvPr/>
        </p:nvSpPr>
        <p:spPr>
          <a:xfrm>
            <a:off x="8736566" y="2153827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Mirror</a:t>
            </a:r>
          </a:p>
          <a:p>
            <a:pPr algn="ctr"/>
            <a:endParaRPr lang="en-AU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11A830-1203-5C99-B13F-54A464B6AC98}"/>
              </a:ext>
            </a:extLst>
          </p:cNvPr>
          <p:cNvSpPr txBox="1"/>
          <p:nvPr/>
        </p:nvSpPr>
        <p:spPr>
          <a:xfrm>
            <a:off x="214604" y="3446107"/>
            <a:ext cx="1169125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Experiment 5 – Category Repetition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C28A336-2D47-00E3-0C64-0D9953131FC0}"/>
              </a:ext>
            </a:extLst>
          </p:cNvPr>
          <p:cNvSpPr txBox="1"/>
          <p:nvPr/>
        </p:nvSpPr>
        <p:spPr>
          <a:xfrm>
            <a:off x="3340363" y="4922692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Cat</a:t>
            </a:r>
          </a:p>
          <a:p>
            <a:pPr algn="ctr"/>
            <a:endParaRPr lang="en-AU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EEF2C55-6872-1CA5-A96E-F43CA10935E9}"/>
              </a:ext>
            </a:extLst>
          </p:cNvPr>
          <p:cNvSpPr txBox="1"/>
          <p:nvPr/>
        </p:nvSpPr>
        <p:spPr>
          <a:xfrm>
            <a:off x="4267204" y="4922692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Dog</a:t>
            </a:r>
          </a:p>
          <a:p>
            <a:pPr algn="ctr"/>
            <a:endParaRPr lang="en-AU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BDAF11-1696-1142-E6B0-D95EA8A5EE1F}"/>
              </a:ext>
            </a:extLst>
          </p:cNvPr>
          <p:cNvSpPr txBox="1"/>
          <p:nvPr/>
        </p:nvSpPr>
        <p:spPr>
          <a:xfrm>
            <a:off x="5215816" y="4922692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Shark</a:t>
            </a:r>
          </a:p>
          <a:p>
            <a:pPr algn="ctr"/>
            <a:endParaRPr lang="en-AU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8E7F65F-395F-F78E-ABE3-21E4BB0C1485}"/>
              </a:ext>
            </a:extLst>
          </p:cNvPr>
          <p:cNvSpPr txBox="1"/>
          <p:nvPr/>
        </p:nvSpPr>
        <p:spPr>
          <a:xfrm>
            <a:off x="8036768" y="4922692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Cow</a:t>
            </a:r>
          </a:p>
          <a:p>
            <a:pPr algn="ctr"/>
            <a:endParaRPr lang="en-AU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2CB4AD-3B7B-B213-4FF3-49F694EEDA01}"/>
              </a:ext>
            </a:extLst>
          </p:cNvPr>
          <p:cNvSpPr txBox="1"/>
          <p:nvPr/>
        </p:nvSpPr>
        <p:spPr>
          <a:xfrm>
            <a:off x="8923178" y="4922692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Owl</a:t>
            </a:r>
          </a:p>
          <a:p>
            <a:pPr algn="ctr"/>
            <a:endParaRPr lang="en-AU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FB77A14-244E-250E-EDA5-D73E2496869C}"/>
              </a:ext>
            </a:extLst>
          </p:cNvPr>
          <p:cNvSpPr txBox="1"/>
          <p:nvPr/>
        </p:nvSpPr>
        <p:spPr>
          <a:xfrm>
            <a:off x="2391751" y="4893918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Rose</a:t>
            </a:r>
          </a:p>
          <a:p>
            <a:pPr algn="ctr"/>
            <a:endParaRPr lang="en-AU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E377EA2-9EAA-AD5D-D3BB-05D03F56FEA8}"/>
              </a:ext>
            </a:extLst>
          </p:cNvPr>
          <p:cNvSpPr txBox="1"/>
          <p:nvPr/>
        </p:nvSpPr>
        <p:spPr>
          <a:xfrm>
            <a:off x="6186193" y="4922692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Daisy</a:t>
            </a:r>
          </a:p>
          <a:p>
            <a:pPr algn="ctr"/>
            <a:endParaRPr lang="en-AU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3463C8A-B5BE-82BF-F46C-45D51F0C3507}"/>
              </a:ext>
            </a:extLst>
          </p:cNvPr>
          <p:cNvSpPr txBox="1"/>
          <p:nvPr/>
        </p:nvSpPr>
        <p:spPr>
          <a:xfrm>
            <a:off x="7109926" y="4906357"/>
            <a:ext cx="802433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1400" dirty="0"/>
          </a:p>
          <a:p>
            <a:pPr algn="ctr"/>
            <a:r>
              <a:rPr lang="en-AU" sz="1400" dirty="0"/>
              <a:t>Violet</a:t>
            </a:r>
          </a:p>
          <a:p>
            <a:pPr algn="ctr"/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421589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27B3A-B19D-8FCB-1576-702A17C5FA24}"/>
              </a:ext>
            </a:extLst>
          </p:cNvPr>
          <p:cNvSpPr txBox="1"/>
          <p:nvPr/>
        </p:nvSpPr>
        <p:spPr>
          <a:xfrm>
            <a:off x="214604" y="167951"/>
            <a:ext cx="1169125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Model Results – list free recall, no repetitions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B9FC9438-CC24-ABED-762A-29480C569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622" y="4679478"/>
            <a:ext cx="2691704" cy="2018778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FAF0C470-182B-59BF-9F41-036D60D83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870" y="4679478"/>
            <a:ext cx="2691703" cy="2018778"/>
          </a:xfrm>
          <a:prstGeom prst="rect">
            <a:avLst/>
          </a:prstGeom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D39DA8F3-2970-9815-03B7-901536F0F4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27" y="4740853"/>
            <a:ext cx="2822863" cy="2117147"/>
          </a:xfrm>
          <a:prstGeom prst="rect">
            <a:avLst/>
          </a:prstGeo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DDD741DB-4B6C-2BA0-AFC0-EDDF601C53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550" y="4679478"/>
            <a:ext cx="2832207" cy="2124155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D10B38EA-2153-EA9D-EA1A-32EC93220F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77" y="595587"/>
            <a:ext cx="2697084" cy="2022813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FB86DD31-B535-510D-5F02-F50BB2228A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290" y="588937"/>
            <a:ext cx="2697084" cy="2022813"/>
          </a:xfrm>
          <a:prstGeom prst="rect">
            <a:avLst/>
          </a:prstGeom>
        </p:spPr>
      </p:pic>
      <p:pic>
        <p:nvPicPr>
          <p:cNvPr id="16" name="Picture 15" descr="Chart, line chart, histogram&#10;&#10;Description automatically generated">
            <a:extLst>
              <a:ext uri="{FF2B5EF4-FFF2-40B4-BE49-F238E27FC236}">
                <a16:creationId xmlns:a16="http://schemas.microsoft.com/office/drawing/2014/main" id="{75302F39-1E0A-6089-976F-F2673B5900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87" y="2562330"/>
            <a:ext cx="2822864" cy="2117148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50A93DA2-D713-33C5-50FA-04BA9410CE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892" y="2562330"/>
            <a:ext cx="2822865" cy="2117148"/>
          </a:xfrm>
          <a:prstGeom prst="rect">
            <a:avLst/>
          </a:prstGeom>
        </p:spPr>
      </p:pic>
      <p:pic>
        <p:nvPicPr>
          <p:cNvPr id="20" name="Picture 1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1F0EB27-E7C4-4773-E7C0-2FD52903A3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39517"/>
            <a:ext cx="2697083" cy="2022813"/>
          </a:xfrm>
          <a:prstGeom prst="rect">
            <a:avLst/>
          </a:prstGeom>
        </p:spPr>
      </p:pic>
      <p:pic>
        <p:nvPicPr>
          <p:cNvPr id="22" name="Picture 21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C1F45534-8432-CB7E-39A2-B540CD1171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326" y="535481"/>
            <a:ext cx="2697083" cy="2022813"/>
          </a:xfrm>
          <a:prstGeom prst="rect">
            <a:avLst/>
          </a:prstGeom>
        </p:spPr>
      </p:pic>
      <p:pic>
        <p:nvPicPr>
          <p:cNvPr id="24" name="Picture 23" descr="Text&#10;&#10;Description automatically generated with medium confidence">
            <a:extLst>
              <a:ext uri="{FF2B5EF4-FFF2-40B4-BE49-F238E27FC236}">
                <a16:creationId xmlns:a16="http://schemas.microsoft.com/office/drawing/2014/main" id="{48B729B5-0895-22D2-8444-96FE894BEF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810" y="2558294"/>
            <a:ext cx="2697084" cy="2022813"/>
          </a:xfrm>
          <a:prstGeom prst="rect">
            <a:avLst/>
          </a:prstGeom>
        </p:spPr>
      </p:pic>
      <p:pic>
        <p:nvPicPr>
          <p:cNvPr id="26" name="Picture 25" descr="Chart, line chart&#10;&#10;Description automatically generated">
            <a:extLst>
              <a:ext uri="{FF2B5EF4-FFF2-40B4-BE49-F238E27FC236}">
                <a16:creationId xmlns:a16="http://schemas.microsoft.com/office/drawing/2014/main" id="{1C98850A-B902-FFDB-9FFE-48E6236E006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099" y="2558293"/>
            <a:ext cx="2697084" cy="202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30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EFAB8A2403AA41A1C66016BC5D4F74" ma:contentTypeVersion="13" ma:contentTypeDescription="Create a new document." ma:contentTypeScope="" ma:versionID="58c08acebde3a1fddfa8cdb3578af401">
  <xsd:schema xmlns:xsd="http://www.w3.org/2001/XMLSchema" xmlns:xs="http://www.w3.org/2001/XMLSchema" xmlns:p="http://schemas.microsoft.com/office/2006/metadata/properties" xmlns:ns3="ccc89ed3-e6bd-407a-a81e-07d2e256b6ac" xmlns:ns4="e2b0dde2-6192-4e3e-bd3e-9eb83a130d8c" targetNamespace="http://schemas.microsoft.com/office/2006/metadata/properties" ma:root="true" ma:fieldsID="a1f7d6ee9ffb097fcec275fa8371ea48" ns3:_="" ns4:_="">
    <xsd:import namespace="ccc89ed3-e6bd-407a-a81e-07d2e256b6ac"/>
    <xsd:import namespace="e2b0dde2-6192-4e3e-bd3e-9eb83a130d8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c89ed3-e6bd-407a-a81e-07d2e256b6a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b0dde2-6192-4e3e-bd3e-9eb83a130d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3B17BE-8CFF-4B6A-8318-725DD67CC3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c89ed3-e6bd-407a-a81e-07d2e256b6ac"/>
    <ds:schemaRef ds:uri="e2b0dde2-6192-4e3e-bd3e-9eb83a130d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CE952E-1674-4596-BD29-52A2BBEBF1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52E165-5CF2-434F-9C4D-D1B3EF15D002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e2b0dde2-6192-4e3e-bd3e-9eb83a130d8c"/>
    <ds:schemaRef ds:uri="http://purl.org/dc/terms/"/>
    <ds:schemaRef ds:uri="http://schemas.openxmlformats.org/package/2006/metadata/core-properties"/>
    <ds:schemaRef ds:uri="ccc89ed3-e6bd-407a-a81e-07d2e256b6a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178</Words>
  <Application>Microsoft Office PowerPoint</Application>
  <PresentationFormat>Widescreen</PresentationFormat>
  <Paragraphs>195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Tw Cen MT</vt:lpstr>
      <vt:lpstr>Tw Cen MT Condensed</vt:lpstr>
      <vt:lpstr>Wingdings 3</vt:lpstr>
      <vt:lpstr>Integral</vt:lpstr>
      <vt:lpstr>Successor representation: a model of temporal context and semantics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Successor representation: a model of temporal context and semantics</dc:title>
  <dc:creator>Convertino, Laura</dc:creator>
  <cp:lastModifiedBy>Convertino, Laura</cp:lastModifiedBy>
  <cp:revision>2</cp:revision>
  <dcterms:created xsi:type="dcterms:W3CDTF">2022-10-28T06:25:21Z</dcterms:created>
  <dcterms:modified xsi:type="dcterms:W3CDTF">2022-10-28T08:27:59Z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0x0101005AEFAB8A2403AA41A1C66016BC5D4F74</vt:lpwstr>
  </property>
</Properties>
</file>