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730" r:id="rId2"/>
    <p:sldId id="1731" r:id="rId3"/>
    <p:sldId id="1766" r:id="rId4"/>
    <p:sldId id="1767" r:id="rId5"/>
    <p:sldId id="1768" r:id="rId6"/>
    <p:sldId id="1769" r:id="rId7"/>
    <p:sldId id="1772" r:id="rId8"/>
    <p:sldId id="1765" r:id="rId9"/>
    <p:sldId id="1732" r:id="rId10"/>
    <p:sldId id="1770" r:id="rId11"/>
    <p:sldId id="1773" r:id="rId12"/>
    <p:sldId id="1774" r:id="rId13"/>
    <p:sldId id="1771" r:id="rId14"/>
    <p:sldId id="1775" r:id="rId15"/>
    <p:sldId id="1776" r:id="rId16"/>
    <p:sldId id="1777" r:id="rId17"/>
    <p:sldId id="1778" r:id="rId18"/>
    <p:sldId id="177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>
          <p15:clr>
            <a:srgbClr val="A4A3A4"/>
          </p15:clr>
        </p15:guide>
        <p15:guide id="2" pos="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00"/>
    <a:srgbClr val="FFFF00"/>
    <a:srgbClr val="FFFFFF"/>
    <a:srgbClr val="0000FF"/>
    <a:srgbClr val="C0C0C0"/>
    <a:srgbClr val="FF0000"/>
    <a:srgbClr val="00808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5050" autoAdjust="0"/>
    <p:restoredTop sz="82159" autoAdjust="0"/>
  </p:normalViewPr>
  <p:slideViewPr>
    <p:cSldViewPr snapToGrid="0">
      <p:cViewPr varScale="1">
        <p:scale>
          <a:sx n="128" d="100"/>
          <a:sy n="128" d="100"/>
        </p:scale>
        <p:origin x="2028" y="132"/>
      </p:cViewPr>
      <p:guideLst>
        <p:guide orient="horz" pos="1560"/>
        <p:guide pos="7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34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13A246-356A-486B-B509-73286408213F}" type="datetimeFigureOut">
              <a:rPr lang="en-US"/>
              <a:pPr>
                <a:defRPr/>
              </a:pPr>
              <a:t>12/1/2016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F8930C1-B746-4E97-9AEA-22A5F27753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22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mtClean="0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C40C7F-38F1-4E4B-903D-E5656B5081E6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1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5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53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30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9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43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42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75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30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3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2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4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0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2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7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3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AF684-E117-4548-91C9-CEC2D2A20497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4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217C-B509-4071-9ACE-D89146D66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8ECC-AD55-4724-927C-CFC5C56C4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96361-7347-49C8-B5D5-D3FA21986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4D1D9-BD81-4E87-B1ED-42588ADF0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E22EE-BA05-448C-B3C9-8E2F8A9DD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94EF-1FE8-443F-A21C-AB2AA816F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27AE-85B0-4FFF-B86A-38F1AC443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76C7-4255-4133-B325-7D59CBF16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EFE5-3103-44BE-9C6A-36AE110EE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85B2-C6EA-4D2F-BB56-2E90E906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1B8EE-8285-4216-B3BE-6DFE203C5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6045FC-DC40-45CC-A5A8-285A5DFA9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7984" y="649840"/>
            <a:ext cx="2605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The Hippocampus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0742" y="4414603"/>
            <a:ext cx="3059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Systems Neuroscience</a:t>
            </a:r>
          </a:p>
          <a:p>
            <a:pPr algn="ctr"/>
            <a:r>
              <a:rPr lang="en-GB" dirty="0" smtClean="0"/>
              <a:t>December 2, 2016</a:t>
            </a:r>
          </a:p>
          <a:p>
            <a:pPr algn="ctr"/>
            <a:r>
              <a:rPr lang="en-GB" dirty="0" smtClean="0"/>
              <a:t>Peter Latham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99213" y="2532222"/>
            <a:ext cx="6502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AKA: the most over-studied region in the brain</a:t>
            </a:r>
            <a:r>
              <a:rPr lang="en-GB" dirty="0" smtClean="0"/>
              <a:t>!</a:t>
            </a:r>
          </a:p>
          <a:p>
            <a:pPr algn="ctr"/>
            <a:r>
              <a:rPr lang="en-GB" dirty="0" smtClean="0"/>
              <a:t>(measured in £/gram)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2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Finally, in 2004 grid cells appeared.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These are cells that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fire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in lots of different places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.</a:t>
            </a:r>
            <a:endParaRPr lang="en-US" altLang="en-US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884419" y="1401579"/>
            <a:ext cx="2068643" cy="194872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214204" y="1716373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4204" y="74950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place cell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481404" y="1716373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0796" y="749508"/>
            <a:ext cx="1072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grid cell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103495" y="1711376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18091" y="1711376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1187" y="2163579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450767" y="2163579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103495" y="2630773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81404" y="2635770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151619" y="2163579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718091" y="2630773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737397" y="1291652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376977" y="1291652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77829" y="1291652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737397" y="3195400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76977" y="3195400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077829" y="3195400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016557" y="3195400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92845" y="2163579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016557" y="1287027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969239" y="3350300"/>
            <a:ext cx="2453389" cy="2744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940420" y="1111956"/>
            <a:ext cx="2453389" cy="2744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6200000">
            <a:off x="3770695" y="2183752"/>
            <a:ext cx="2453389" cy="2744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6200000">
            <a:off x="6133289" y="2338650"/>
            <a:ext cx="2453389" cy="2744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51619" y="1401579"/>
            <a:ext cx="2068643" cy="194872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9509" y="3487523"/>
            <a:ext cx="2685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sensible representation</a:t>
            </a:r>
          </a:p>
          <a:p>
            <a:pPr algn="ctr"/>
            <a:r>
              <a:rPr lang="en-GB" sz="2000" dirty="0" smtClean="0"/>
              <a:t>of space</a:t>
            </a:r>
            <a:endParaRPr lang="en-GB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963016" y="3487523"/>
            <a:ext cx="243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crazy representation</a:t>
            </a:r>
          </a:p>
          <a:p>
            <a:pPr algn="ctr"/>
            <a:r>
              <a:rPr lang="en-GB" sz="2000" dirty="0" smtClean="0"/>
              <a:t>of space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882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8" grpId="0" animBg="1"/>
      <p:bldP spid="5" grpId="0" animBg="1"/>
      <p:bldP spid="32" grpId="0" animBg="1"/>
      <p:bldP spid="33" grpId="0" animBg="1"/>
      <p:bldP spid="34" grpId="0" animBg="1"/>
      <p:bldP spid="6" grpId="0" animBg="1"/>
      <p:bldP spid="31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Finally, in 2004 grid cells appeared.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These are cells that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fire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in lots of different places.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Why grid cells are a crazy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idea for representing space: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	- if a single place cell fires you know more or less where you are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- if a single grid cell fires you have no idea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But it’s more efficient. (As we’ll see</a:t>
            </a:r>
            <a:r>
              <a:rPr lang="en-US" altLang="en-US" sz="2000" dirty="0">
                <a:latin typeface="Times New Roman" panose="02020603050405020304" pitchFamily="18" charset="0"/>
              </a:rPr>
              <a:t>.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But it’s way too </a:t>
            </a:r>
            <a:r>
              <a:rPr lang="en-US" altLang="en-US" sz="2000" dirty="0">
                <a:latin typeface="Times New Roman" panose="02020603050405020304" pitchFamily="18" charset="0"/>
              </a:rPr>
              <a:t>efficient! (As we’ll see.)</a:t>
            </a:r>
            <a:endParaRPr lang="en-US" altLang="en-US" sz="20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Grid cells remain a mystery, in my humble opinion.</a:t>
            </a:r>
            <a:endParaRPr lang="en-GB" altLang="en-US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Given all this data, what are we going to do?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Three main options: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0"/>
              </a:spcBef>
              <a:buAutoNum type="arabicPeriod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Take the normative approach: guess a function for the hippocampus; ask how it should be carrying out that function; perform experiments to confirm or rule out your theory.</a:t>
            </a:r>
          </a:p>
          <a:p>
            <a:pPr marL="457200" indent="-457200" eaLnBrk="1" hangingPunct="1">
              <a:spcBef>
                <a:spcPct val="0"/>
              </a:spcBef>
              <a:buAutoNum type="arabicPeriod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Explain phenomena that is observed in the hippocampus.</a:t>
            </a:r>
          </a:p>
          <a:p>
            <a:pPr marL="457200" indent="-457200"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2000" dirty="0">
                <a:latin typeface="Times New Roman" panose="02020603050405020304" pitchFamily="18" charset="0"/>
              </a:rPr>
              <a:t>Work on something else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.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983043" y="2990538"/>
            <a:ext cx="816964" cy="9069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800007" y="3666610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my personal </a:t>
            </a:r>
            <a:r>
              <a:rPr lang="en-GB" sz="2000" dirty="0" err="1" smtClean="0"/>
              <a:t>favorite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752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The normative approach first (it’s more fun).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What problem is the hippocampus solving?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It’s </a:t>
            </a:r>
            <a:r>
              <a:rPr lang="en-GB" altLang="en-US" sz="2000" u="sng" dirty="0" smtClean="0">
                <a:latin typeface="Times New Roman" panose="02020603050405020304" pitchFamily="18" charset="0"/>
              </a:rPr>
              <a:t>not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figuring out where you are.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Place cells don’t tell you where you are.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Figuring out where you are relative to local landmarks is easy.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Figuring out context – which determines what actions are available to you – is hard.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The normative approach first (it’s more fun).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What problem is the hippocampus solving?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My guess: the hippocampus is inferring context.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That is a </a:t>
            </a:r>
            <a:r>
              <a:rPr lang="en-GB" altLang="en-US" sz="2000" u="sng" dirty="0" smtClean="0">
                <a:latin typeface="Times New Roman" panose="02020603050405020304" pitchFamily="18" charset="0"/>
              </a:rPr>
              <a:t>really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hard problem: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	</a:t>
            </a:r>
            <a:r>
              <a:rPr lang="en-GB" altLang="en-US" sz="2000" i="1" dirty="0" smtClean="0">
                <a:latin typeface="Times New Roman" panose="02020603050405020304" pitchFamily="18" charset="0"/>
              </a:rPr>
              <a:t>P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(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context|sensory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data) </a:t>
            </a:r>
            <a:r>
              <a:rPr lang="en-GB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 </a:t>
            </a:r>
            <a:r>
              <a:rPr lang="en-GB" altLang="en-US" sz="20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(sensory </a:t>
            </a:r>
            <a:r>
              <a:rPr lang="en-GB" altLang="en-US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data|context</a:t>
            </a:r>
            <a:r>
              <a:rPr lang="en-GB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GB" altLang="en-US" sz="20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(context)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context:		sitting in a lecture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sensory data:	depends on which lecture, who’s talking, what you’re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		looking at, …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3964898" y="2338466"/>
            <a:ext cx="2776108" cy="906968"/>
          </a:xfrm>
          <a:custGeom>
            <a:avLst/>
            <a:gdLst>
              <a:gd name="connsiteX0" fmla="*/ 1663909 w 2776108"/>
              <a:gd name="connsiteY0" fmla="*/ 127416 h 906968"/>
              <a:gd name="connsiteX1" fmla="*/ 1588958 w 2776108"/>
              <a:gd name="connsiteY1" fmla="*/ 97436 h 906968"/>
              <a:gd name="connsiteX2" fmla="*/ 1551482 w 2776108"/>
              <a:gd name="connsiteY2" fmla="*/ 82445 h 906968"/>
              <a:gd name="connsiteX3" fmla="*/ 1476532 w 2776108"/>
              <a:gd name="connsiteY3" fmla="*/ 44970 h 906968"/>
              <a:gd name="connsiteX4" fmla="*/ 1424066 w 2776108"/>
              <a:gd name="connsiteY4" fmla="*/ 29980 h 906968"/>
              <a:gd name="connsiteX5" fmla="*/ 1379095 w 2776108"/>
              <a:gd name="connsiteY5" fmla="*/ 14990 h 906968"/>
              <a:gd name="connsiteX6" fmla="*/ 1334125 w 2776108"/>
              <a:gd name="connsiteY6" fmla="*/ 0 h 906968"/>
              <a:gd name="connsiteX7" fmla="*/ 1214204 w 2776108"/>
              <a:gd name="connsiteY7" fmla="*/ 7495 h 906968"/>
              <a:gd name="connsiteX8" fmla="*/ 1161738 w 2776108"/>
              <a:gd name="connsiteY8" fmla="*/ 22485 h 906968"/>
              <a:gd name="connsiteX9" fmla="*/ 1109272 w 2776108"/>
              <a:gd name="connsiteY9" fmla="*/ 37475 h 906968"/>
              <a:gd name="connsiteX10" fmla="*/ 1064302 w 2776108"/>
              <a:gd name="connsiteY10" fmla="*/ 59960 h 906968"/>
              <a:gd name="connsiteX11" fmla="*/ 1041817 w 2776108"/>
              <a:gd name="connsiteY11" fmla="*/ 67455 h 906968"/>
              <a:gd name="connsiteX12" fmla="*/ 936886 w 2776108"/>
              <a:gd name="connsiteY12" fmla="*/ 104931 h 906968"/>
              <a:gd name="connsiteX13" fmla="*/ 914400 w 2776108"/>
              <a:gd name="connsiteY13" fmla="*/ 112426 h 906968"/>
              <a:gd name="connsiteX14" fmla="*/ 854440 w 2776108"/>
              <a:gd name="connsiteY14" fmla="*/ 134911 h 906968"/>
              <a:gd name="connsiteX15" fmla="*/ 764499 w 2776108"/>
              <a:gd name="connsiteY15" fmla="*/ 157396 h 906968"/>
              <a:gd name="connsiteX16" fmla="*/ 727023 w 2776108"/>
              <a:gd name="connsiteY16" fmla="*/ 164891 h 906968"/>
              <a:gd name="connsiteX17" fmla="*/ 502171 w 2776108"/>
              <a:gd name="connsiteY17" fmla="*/ 172386 h 906968"/>
              <a:gd name="connsiteX18" fmla="*/ 457200 w 2776108"/>
              <a:gd name="connsiteY18" fmla="*/ 187377 h 906968"/>
              <a:gd name="connsiteX19" fmla="*/ 389745 w 2776108"/>
              <a:gd name="connsiteY19" fmla="*/ 209862 h 906968"/>
              <a:gd name="connsiteX20" fmla="*/ 344774 w 2776108"/>
              <a:gd name="connsiteY20" fmla="*/ 232347 h 906968"/>
              <a:gd name="connsiteX21" fmla="*/ 262328 w 2776108"/>
              <a:gd name="connsiteY21" fmla="*/ 247337 h 906968"/>
              <a:gd name="connsiteX22" fmla="*/ 217358 w 2776108"/>
              <a:gd name="connsiteY22" fmla="*/ 262327 h 906968"/>
              <a:gd name="connsiteX23" fmla="*/ 187377 w 2776108"/>
              <a:gd name="connsiteY23" fmla="*/ 277318 h 906968"/>
              <a:gd name="connsiteX24" fmla="*/ 142407 w 2776108"/>
              <a:gd name="connsiteY24" fmla="*/ 292308 h 906968"/>
              <a:gd name="connsiteX25" fmla="*/ 97436 w 2776108"/>
              <a:gd name="connsiteY25" fmla="*/ 329783 h 906968"/>
              <a:gd name="connsiteX26" fmla="*/ 52466 w 2776108"/>
              <a:gd name="connsiteY26" fmla="*/ 359764 h 906968"/>
              <a:gd name="connsiteX27" fmla="*/ 14991 w 2776108"/>
              <a:gd name="connsiteY27" fmla="*/ 404734 h 906968"/>
              <a:gd name="connsiteX28" fmla="*/ 0 w 2776108"/>
              <a:gd name="connsiteY28" fmla="*/ 449704 h 906968"/>
              <a:gd name="connsiteX29" fmla="*/ 7495 w 2776108"/>
              <a:gd name="connsiteY29" fmla="*/ 517160 h 906968"/>
              <a:gd name="connsiteX30" fmla="*/ 37476 w 2776108"/>
              <a:gd name="connsiteY30" fmla="*/ 592111 h 906968"/>
              <a:gd name="connsiteX31" fmla="*/ 52466 w 2776108"/>
              <a:gd name="connsiteY31" fmla="*/ 614596 h 906968"/>
              <a:gd name="connsiteX32" fmla="*/ 74951 w 2776108"/>
              <a:gd name="connsiteY32" fmla="*/ 667062 h 906968"/>
              <a:gd name="connsiteX33" fmla="*/ 112427 w 2776108"/>
              <a:gd name="connsiteY33" fmla="*/ 712032 h 906968"/>
              <a:gd name="connsiteX34" fmla="*/ 134912 w 2776108"/>
              <a:gd name="connsiteY34" fmla="*/ 742013 h 906968"/>
              <a:gd name="connsiteX35" fmla="*/ 187377 w 2776108"/>
              <a:gd name="connsiteY35" fmla="*/ 786983 h 906968"/>
              <a:gd name="connsiteX36" fmla="*/ 284813 w 2776108"/>
              <a:gd name="connsiteY36" fmla="*/ 801973 h 906968"/>
              <a:gd name="connsiteX37" fmla="*/ 786984 w 2776108"/>
              <a:gd name="connsiteY37" fmla="*/ 801973 h 906968"/>
              <a:gd name="connsiteX38" fmla="*/ 906905 w 2776108"/>
              <a:gd name="connsiteY38" fmla="*/ 816964 h 906968"/>
              <a:gd name="connsiteX39" fmla="*/ 1034322 w 2776108"/>
              <a:gd name="connsiteY39" fmla="*/ 846944 h 906968"/>
              <a:gd name="connsiteX40" fmla="*/ 1094282 w 2776108"/>
              <a:gd name="connsiteY40" fmla="*/ 869429 h 906968"/>
              <a:gd name="connsiteX41" fmla="*/ 1131758 w 2776108"/>
              <a:gd name="connsiteY41" fmla="*/ 876924 h 906968"/>
              <a:gd name="connsiteX42" fmla="*/ 1401581 w 2776108"/>
              <a:gd name="connsiteY42" fmla="*/ 891914 h 906968"/>
              <a:gd name="connsiteX43" fmla="*/ 1776335 w 2776108"/>
              <a:gd name="connsiteY43" fmla="*/ 884419 h 906968"/>
              <a:gd name="connsiteX44" fmla="*/ 1798820 w 2776108"/>
              <a:gd name="connsiteY44" fmla="*/ 869429 h 906968"/>
              <a:gd name="connsiteX45" fmla="*/ 1821305 w 2776108"/>
              <a:gd name="connsiteY45" fmla="*/ 861934 h 906968"/>
              <a:gd name="connsiteX46" fmla="*/ 1918741 w 2776108"/>
              <a:gd name="connsiteY46" fmla="*/ 831954 h 906968"/>
              <a:gd name="connsiteX47" fmla="*/ 1978702 w 2776108"/>
              <a:gd name="connsiteY47" fmla="*/ 824459 h 906968"/>
              <a:gd name="connsiteX48" fmla="*/ 2360951 w 2776108"/>
              <a:gd name="connsiteY48" fmla="*/ 809468 h 906968"/>
              <a:gd name="connsiteX49" fmla="*/ 2405922 w 2776108"/>
              <a:gd name="connsiteY49" fmla="*/ 794478 h 906968"/>
              <a:gd name="connsiteX50" fmla="*/ 2428407 w 2776108"/>
              <a:gd name="connsiteY50" fmla="*/ 786983 h 906968"/>
              <a:gd name="connsiteX51" fmla="*/ 2488368 w 2776108"/>
              <a:gd name="connsiteY51" fmla="*/ 771993 h 906968"/>
              <a:gd name="connsiteX52" fmla="*/ 2555823 w 2776108"/>
              <a:gd name="connsiteY52" fmla="*/ 749508 h 906968"/>
              <a:gd name="connsiteX53" fmla="*/ 2578309 w 2776108"/>
              <a:gd name="connsiteY53" fmla="*/ 742013 h 906968"/>
              <a:gd name="connsiteX54" fmla="*/ 2630774 w 2776108"/>
              <a:gd name="connsiteY54" fmla="*/ 727023 h 906968"/>
              <a:gd name="connsiteX55" fmla="*/ 2683240 w 2776108"/>
              <a:gd name="connsiteY55" fmla="*/ 689547 h 906968"/>
              <a:gd name="connsiteX56" fmla="*/ 2705725 w 2776108"/>
              <a:gd name="connsiteY56" fmla="*/ 667062 h 906968"/>
              <a:gd name="connsiteX57" fmla="*/ 2728210 w 2776108"/>
              <a:gd name="connsiteY57" fmla="*/ 652072 h 906968"/>
              <a:gd name="connsiteX58" fmla="*/ 2765686 w 2776108"/>
              <a:gd name="connsiteY58" fmla="*/ 614596 h 906968"/>
              <a:gd name="connsiteX59" fmla="*/ 2765686 w 2776108"/>
              <a:gd name="connsiteY59" fmla="*/ 494675 h 906968"/>
              <a:gd name="connsiteX60" fmla="*/ 2750695 w 2776108"/>
              <a:gd name="connsiteY60" fmla="*/ 412229 h 906968"/>
              <a:gd name="connsiteX61" fmla="*/ 2735705 w 2776108"/>
              <a:gd name="connsiteY61" fmla="*/ 389744 h 906968"/>
              <a:gd name="connsiteX62" fmla="*/ 2728210 w 2776108"/>
              <a:gd name="connsiteY62" fmla="*/ 367259 h 906968"/>
              <a:gd name="connsiteX63" fmla="*/ 2713220 w 2776108"/>
              <a:gd name="connsiteY63" fmla="*/ 352268 h 906968"/>
              <a:gd name="connsiteX64" fmla="*/ 2645764 w 2776108"/>
              <a:gd name="connsiteY64" fmla="*/ 307298 h 906968"/>
              <a:gd name="connsiteX65" fmla="*/ 2623279 w 2776108"/>
              <a:gd name="connsiteY65" fmla="*/ 292308 h 906968"/>
              <a:gd name="connsiteX66" fmla="*/ 2585804 w 2776108"/>
              <a:gd name="connsiteY66" fmla="*/ 284813 h 906968"/>
              <a:gd name="connsiteX67" fmla="*/ 2525843 w 2776108"/>
              <a:gd name="connsiteY67" fmla="*/ 269823 h 906968"/>
              <a:gd name="connsiteX68" fmla="*/ 2473377 w 2776108"/>
              <a:gd name="connsiteY68" fmla="*/ 254832 h 906968"/>
              <a:gd name="connsiteX69" fmla="*/ 2420912 w 2776108"/>
              <a:gd name="connsiteY69" fmla="*/ 247337 h 906968"/>
              <a:gd name="connsiteX70" fmla="*/ 2375941 w 2776108"/>
              <a:gd name="connsiteY70" fmla="*/ 239842 h 906968"/>
              <a:gd name="connsiteX71" fmla="*/ 1971207 w 2776108"/>
              <a:gd name="connsiteY71" fmla="*/ 232347 h 906968"/>
              <a:gd name="connsiteX72" fmla="*/ 1881266 w 2776108"/>
              <a:gd name="connsiteY72" fmla="*/ 217357 h 906968"/>
              <a:gd name="connsiteX73" fmla="*/ 1858781 w 2776108"/>
              <a:gd name="connsiteY73" fmla="*/ 209862 h 906968"/>
              <a:gd name="connsiteX74" fmla="*/ 1783830 w 2776108"/>
              <a:gd name="connsiteY74" fmla="*/ 187377 h 906968"/>
              <a:gd name="connsiteX75" fmla="*/ 1731364 w 2776108"/>
              <a:gd name="connsiteY75" fmla="*/ 172386 h 906968"/>
              <a:gd name="connsiteX76" fmla="*/ 1686394 w 2776108"/>
              <a:gd name="connsiteY76" fmla="*/ 164891 h 906968"/>
              <a:gd name="connsiteX77" fmla="*/ 1663909 w 2776108"/>
              <a:gd name="connsiteY77" fmla="*/ 127416 h 90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776108" h="906968">
                <a:moveTo>
                  <a:pt x="1663909" y="127416"/>
                </a:moveTo>
                <a:cubicBezTo>
                  <a:pt x="1647670" y="116173"/>
                  <a:pt x="1655121" y="126842"/>
                  <a:pt x="1588958" y="97436"/>
                </a:cubicBezTo>
                <a:cubicBezTo>
                  <a:pt x="1576663" y="91972"/>
                  <a:pt x="1563674" y="88135"/>
                  <a:pt x="1551482" y="82445"/>
                </a:cubicBezTo>
                <a:cubicBezTo>
                  <a:pt x="1526170" y="70633"/>
                  <a:pt x="1503390" y="52643"/>
                  <a:pt x="1476532" y="44970"/>
                </a:cubicBezTo>
                <a:cubicBezTo>
                  <a:pt x="1459043" y="39973"/>
                  <a:pt x="1441450" y="35329"/>
                  <a:pt x="1424066" y="29980"/>
                </a:cubicBezTo>
                <a:cubicBezTo>
                  <a:pt x="1408964" y="25333"/>
                  <a:pt x="1394085" y="19987"/>
                  <a:pt x="1379095" y="14990"/>
                </a:cubicBezTo>
                <a:lnTo>
                  <a:pt x="1334125" y="0"/>
                </a:lnTo>
                <a:cubicBezTo>
                  <a:pt x="1294151" y="2498"/>
                  <a:pt x="1253919" y="2315"/>
                  <a:pt x="1214204" y="7495"/>
                </a:cubicBezTo>
                <a:cubicBezTo>
                  <a:pt x="1196168" y="9847"/>
                  <a:pt x="1179286" y="17699"/>
                  <a:pt x="1161738" y="22485"/>
                </a:cubicBezTo>
                <a:cubicBezTo>
                  <a:pt x="1146328" y="26688"/>
                  <a:pt x="1124476" y="30718"/>
                  <a:pt x="1109272" y="37475"/>
                </a:cubicBezTo>
                <a:cubicBezTo>
                  <a:pt x="1093957" y="44282"/>
                  <a:pt x="1079617" y="53153"/>
                  <a:pt x="1064302" y="59960"/>
                </a:cubicBezTo>
                <a:cubicBezTo>
                  <a:pt x="1057083" y="63169"/>
                  <a:pt x="1049214" y="64681"/>
                  <a:pt x="1041817" y="67455"/>
                </a:cubicBezTo>
                <a:cubicBezTo>
                  <a:pt x="946648" y="103143"/>
                  <a:pt x="1079971" y="57235"/>
                  <a:pt x="936886" y="104931"/>
                </a:cubicBezTo>
                <a:cubicBezTo>
                  <a:pt x="929391" y="107429"/>
                  <a:pt x="921798" y="109652"/>
                  <a:pt x="914400" y="112426"/>
                </a:cubicBezTo>
                <a:cubicBezTo>
                  <a:pt x="894413" y="119921"/>
                  <a:pt x="874886" y="128777"/>
                  <a:pt x="854440" y="134911"/>
                </a:cubicBezTo>
                <a:cubicBezTo>
                  <a:pt x="824840" y="143791"/>
                  <a:pt x="794802" y="151336"/>
                  <a:pt x="764499" y="157396"/>
                </a:cubicBezTo>
                <a:cubicBezTo>
                  <a:pt x="752007" y="159894"/>
                  <a:pt x="739742" y="164164"/>
                  <a:pt x="727023" y="164891"/>
                </a:cubicBezTo>
                <a:cubicBezTo>
                  <a:pt x="652153" y="169169"/>
                  <a:pt x="577122" y="169888"/>
                  <a:pt x="502171" y="172386"/>
                </a:cubicBezTo>
                <a:cubicBezTo>
                  <a:pt x="487181" y="177383"/>
                  <a:pt x="472529" y="183545"/>
                  <a:pt x="457200" y="187377"/>
                </a:cubicBezTo>
                <a:cubicBezTo>
                  <a:pt x="428573" y="194534"/>
                  <a:pt x="417969" y="195750"/>
                  <a:pt x="389745" y="209862"/>
                </a:cubicBezTo>
                <a:cubicBezTo>
                  <a:pt x="353108" y="228180"/>
                  <a:pt x="382450" y="222928"/>
                  <a:pt x="344774" y="232347"/>
                </a:cubicBezTo>
                <a:cubicBezTo>
                  <a:pt x="323822" y="237585"/>
                  <a:pt x="282376" y="243996"/>
                  <a:pt x="262328" y="247337"/>
                </a:cubicBezTo>
                <a:cubicBezTo>
                  <a:pt x="247338" y="252334"/>
                  <a:pt x="231491" y="255260"/>
                  <a:pt x="217358" y="262327"/>
                </a:cubicBezTo>
                <a:cubicBezTo>
                  <a:pt x="207364" y="267324"/>
                  <a:pt x="197751" y="273168"/>
                  <a:pt x="187377" y="277318"/>
                </a:cubicBezTo>
                <a:cubicBezTo>
                  <a:pt x="172706" y="283186"/>
                  <a:pt x="155554" y="283543"/>
                  <a:pt x="142407" y="292308"/>
                </a:cubicBezTo>
                <a:cubicBezTo>
                  <a:pt x="62070" y="345866"/>
                  <a:pt x="183989" y="262464"/>
                  <a:pt x="97436" y="329783"/>
                </a:cubicBezTo>
                <a:cubicBezTo>
                  <a:pt x="83215" y="340844"/>
                  <a:pt x="65205" y="347025"/>
                  <a:pt x="52466" y="359764"/>
                </a:cubicBezTo>
                <a:cubicBezTo>
                  <a:pt x="38345" y="373885"/>
                  <a:pt x="23339" y="385951"/>
                  <a:pt x="14991" y="404734"/>
                </a:cubicBezTo>
                <a:cubicBezTo>
                  <a:pt x="8573" y="419173"/>
                  <a:pt x="0" y="449704"/>
                  <a:pt x="0" y="449704"/>
                </a:cubicBezTo>
                <a:cubicBezTo>
                  <a:pt x="2498" y="472189"/>
                  <a:pt x="3058" y="494976"/>
                  <a:pt x="7495" y="517160"/>
                </a:cubicBezTo>
                <a:cubicBezTo>
                  <a:pt x="12220" y="540783"/>
                  <a:pt x="25177" y="570588"/>
                  <a:pt x="37476" y="592111"/>
                </a:cubicBezTo>
                <a:cubicBezTo>
                  <a:pt x="41945" y="599932"/>
                  <a:pt x="47469" y="607101"/>
                  <a:pt x="52466" y="614596"/>
                </a:cubicBezTo>
                <a:cubicBezTo>
                  <a:pt x="59752" y="636455"/>
                  <a:pt x="61720" y="645892"/>
                  <a:pt x="74951" y="667062"/>
                </a:cubicBezTo>
                <a:cubicBezTo>
                  <a:pt x="104923" y="715017"/>
                  <a:pt x="86766" y="681239"/>
                  <a:pt x="112427" y="712032"/>
                </a:cubicBezTo>
                <a:cubicBezTo>
                  <a:pt x="120424" y="721629"/>
                  <a:pt x="126782" y="732528"/>
                  <a:pt x="134912" y="742013"/>
                </a:cubicBezTo>
                <a:cubicBezTo>
                  <a:pt x="147670" y="756898"/>
                  <a:pt x="170791" y="777505"/>
                  <a:pt x="187377" y="786983"/>
                </a:cubicBezTo>
                <a:cubicBezTo>
                  <a:pt x="210295" y="800079"/>
                  <a:pt x="276325" y="801124"/>
                  <a:pt x="284813" y="801973"/>
                </a:cubicBezTo>
                <a:cubicBezTo>
                  <a:pt x="493153" y="784612"/>
                  <a:pt x="429459" y="786866"/>
                  <a:pt x="786984" y="801973"/>
                </a:cubicBezTo>
                <a:cubicBezTo>
                  <a:pt x="827233" y="803674"/>
                  <a:pt x="867402" y="809064"/>
                  <a:pt x="906905" y="816964"/>
                </a:cubicBezTo>
                <a:cubicBezTo>
                  <a:pt x="943055" y="824194"/>
                  <a:pt x="1008746" y="836714"/>
                  <a:pt x="1034322" y="846944"/>
                </a:cubicBezTo>
                <a:cubicBezTo>
                  <a:pt x="1045784" y="851529"/>
                  <a:pt x="1078616" y="865513"/>
                  <a:pt x="1094282" y="869429"/>
                </a:cubicBezTo>
                <a:cubicBezTo>
                  <a:pt x="1106641" y="872519"/>
                  <a:pt x="1119167" y="874987"/>
                  <a:pt x="1131758" y="876924"/>
                </a:cubicBezTo>
                <a:cubicBezTo>
                  <a:pt x="1229576" y="891973"/>
                  <a:pt x="1281409" y="887622"/>
                  <a:pt x="1401581" y="891914"/>
                </a:cubicBezTo>
                <a:cubicBezTo>
                  <a:pt x="1547593" y="916249"/>
                  <a:pt x="1485698" y="909154"/>
                  <a:pt x="1776335" y="884419"/>
                </a:cubicBezTo>
                <a:cubicBezTo>
                  <a:pt x="1785310" y="883655"/>
                  <a:pt x="1790763" y="873457"/>
                  <a:pt x="1798820" y="869429"/>
                </a:cubicBezTo>
                <a:cubicBezTo>
                  <a:pt x="1805886" y="865896"/>
                  <a:pt x="1814043" y="865046"/>
                  <a:pt x="1821305" y="861934"/>
                </a:cubicBezTo>
                <a:cubicBezTo>
                  <a:pt x="1879320" y="837071"/>
                  <a:pt x="1825059" y="848486"/>
                  <a:pt x="1918741" y="831954"/>
                </a:cubicBezTo>
                <a:cubicBezTo>
                  <a:pt x="1938577" y="828454"/>
                  <a:pt x="1958736" y="827121"/>
                  <a:pt x="1978702" y="824459"/>
                </a:cubicBezTo>
                <a:cubicBezTo>
                  <a:pt x="2153909" y="801098"/>
                  <a:pt x="1927051" y="819331"/>
                  <a:pt x="2360951" y="809468"/>
                </a:cubicBezTo>
                <a:lnTo>
                  <a:pt x="2405922" y="794478"/>
                </a:lnTo>
                <a:cubicBezTo>
                  <a:pt x="2413417" y="791980"/>
                  <a:pt x="2420742" y="788899"/>
                  <a:pt x="2428407" y="786983"/>
                </a:cubicBezTo>
                <a:cubicBezTo>
                  <a:pt x="2448394" y="781986"/>
                  <a:pt x="2468823" y="778508"/>
                  <a:pt x="2488368" y="771993"/>
                </a:cubicBezTo>
                <a:lnTo>
                  <a:pt x="2555823" y="749508"/>
                </a:lnTo>
                <a:cubicBezTo>
                  <a:pt x="2563318" y="747010"/>
                  <a:pt x="2570644" y="743929"/>
                  <a:pt x="2578309" y="742013"/>
                </a:cubicBezTo>
                <a:cubicBezTo>
                  <a:pt x="2615954" y="732602"/>
                  <a:pt x="2598517" y="737775"/>
                  <a:pt x="2630774" y="727023"/>
                </a:cubicBezTo>
                <a:cubicBezTo>
                  <a:pt x="2668732" y="689063"/>
                  <a:pt x="2613591" y="741783"/>
                  <a:pt x="2683240" y="689547"/>
                </a:cubicBezTo>
                <a:cubicBezTo>
                  <a:pt x="2691720" y="683187"/>
                  <a:pt x="2697582" y="673848"/>
                  <a:pt x="2705725" y="667062"/>
                </a:cubicBezTo>
                <a:cubicBezTo>
                  <a:pt x="2712645" y="661295"/>
                  <a:pt x="2721431" y="658004"/>
                  <a:pt x="2728210" y="652072"/>
                </a:cubicBezTo>
                <a:cubicBezTo>
                  <a:pt x="2741505" y="640439"/>
                  <a:pt x="2765686" y="614596"/>
                  <a:pt x="2765686" y="614596"/>
                </a:cubicBezTo>
                <a:cubicBezTo>
                  <a:pt x="2783029" y="562568"/>
                  <a:pt x="2775656" y="594380"/>
                  <a:pt x="2765686" y="494675"/>
                </a:cubicBezTo>
                <a:cubicBezTo>
                  <a:pt x="2764628" y="484096"/>
                  <a:pt x="2757873" y="428978"/>
                  <a:pt x="2750695" y="412229"/>
                </a:cubicBezTo>
                <a:cubicBezTo>
                  <a:pt x="2747146" y="403950"/>
                  <a:pt x="2739733" y="397801"/>
                  <a:pt x="2735705" y="389744"/>
                </a:cubicBezTo>
                <a:cubicBezTo>
                  <a:pt x="2732172" y="382678"/>
                  <a:pt x="2732275" y="374034"/>
                  <a:pt x="2728210" y="367259"/>
                </a:cubicBezTo>
                <a:cubicBezTo>
                  <a:pt x="2724574" y="361199"/>
                  <a:pt x="2718585" y="356867"/>
                  <a:pt x="2713220" y="352268"/>
                </a:cubicBezTo>
                <a:cubicBezTo>
                  <a:pt x="2660410" y="307001"/>
                  <a:pt x="2694670" y="335244"/>
                  <a:pt x="2645764" y="307298"/>
                </a:cubicBezTo>
                <a:cubicBezTo>
                  <a:pt x="2637943" y="302829"/>
                  <a:pt x="2631713" y="295471"/>
                  <a:pt x="2623279" y="292308"/>
                </a:cubicBezTo>
                <a:cubicBezTo>
                  <a:pt x="2611351" y="287835"/>
                  <a:pt x="2598217" y="287677"/>
                  <a:pt x="2585804" y="284813"/>
                </a:cubicBezTo>
                <a:cubicBezTo>
                  <a:pt x="2565729" y="280180"/>
                  <a:pt x="2545719" y="275244"/>
                  <a:pt x="2525843" y="269823"/>
                </a:cubicBezTo>
                <a:cubicBezTo>
                  <a:pt x="2493720" y="261062"/>
                  <a:pt x="2510847" y="261645"/>
                  <a:pt x="2473377" y="254832"/>
                </a:cubicBezTo>
                <a:cubicBezTo>
                  <a:pt x="2455996" y="251672"/>
                  <a:pt x="2438372" y="250023"/>
                  <a:pt x="2420912" y="247337"/>
                </a:cubicBezTo>
                <a:cubicBezTo>
                  <a:pt x="2405892" y="245026"/>
                  <a:pt x="2391130" y="240348"/>
                  <a:pt x="2375941" y="239842"/>
                </a:cubicBezTo>
                <a:cubicBezTo>
                  <a:pt x="2241081" y="235347"/>
                  <a:pt x="2106118" y="234845"/>
                  <a:pt x="1971207" y="232347"/>
                </a:cubicBezTo>
                <a:cubicBezTo>
                  <a:pt x="1918493" y="214776"/>
                  <a:pt x="1981676" y="234092"/>
                  <a:pt x="1881266" y="217357"/>
                </a:cubicBezTo>
                <a:cubicBezTo>
                  <a:pt x="1873473" y="216058"/>
                  <a:pt x="1866377" y="212032"/>
                  <a:pt x="1858781" y="209862"/>
                </a:cubicBezTo>
                <a:cubicBezTo>
                  <a:pt x="1779489" y="187208"/>
                  <a:pt x="1890696" y="222999"/>
                  <a:pt x="1783830" y="187377"/>
                </a:cubicBezTo>
                <a:cubicBezTo>
                  <a:pt x="1762403" y="180235"/>
                  <a:pt x="1754887" y="177091"/>
                  <a:pt x="1731364" y="172386"/>
                </a:cubicBezTo>
                <a:cubicBezTo>
                  <a:pt x="1716462" y="169406"/>
                  <a:pt x="1701296" y="167871"/>
                  <a:pt x="1686394" y="164891"/>
                </a:cubicBezTo>
                <a:cubicBezTo>
                  <a:pt x="1683944" y="164401"/>
                  <a:pt x="1680148" y="138659"/>
                  <a:pt x="1663909" y="127416"/>
                </a:cubicBezTo>
                <a:close/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087974" y="3046913"/>
            <a:ext cx="951875" cy="7081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57004" y="3552669"/>
            <a:ext cx="249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 very complicated distribution.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571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The normative approach first (it’s more fun).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What problem is the hippocampus solving?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My guess: the hippocampus is inferring context.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Hippocampus is ideally suited to this task, in the sense that it gets input form all areas of the brain.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As far as I know, however, there has been essentially no work done on this.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It’s sort of easy to see why: it’s really, really hard.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The normative approach first (it’s more fun).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What problem is the hippocampus solving?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My guess: the hippocampus is inferring context.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Hippocampus is probably also involved in memory transfer to cortex (remember the retrograde amnesia of HM).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This is an easier problem, but progress has still been slow.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Probably because a normative approach to the hippocampus is so hard, people hav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e mainly focused on explaining phenomena:</a:t>
            </a: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build a network model of place fields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build a network model of grid cells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People have also asked a very sensible question: why grid cells?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So far they haven’t answered it.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In my humble opinion.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First, though, some background on network dynamics.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Which will involve a mild detour on the whiteboard.</a:t>
            </a:r>
            <a:endParaRPr lang="en-GB" altLang="en-US" sz="2000" dirty="0" smtClean="0">
              <a:latin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781862" y="1326629"/>
            <a:ext cx="80197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4781862" y="1636426"/>
            <a:ext cx="80197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7235252" y="2243527"/>
            <a:ext cx="80197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71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454642" y="1638636"/>
            <a:ext cx="852799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What does the hippocampus actually do?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How do we figure out how it does it?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</a:pPr>
            <a:endParaRPr lang="en-US" altLang="en-US" sz="2800" dirty="0" smtClean="0">
              <a:latin typeface="Times New Roman" panose="02020603050405020304" pitchFamily="18" charset="0"/>
            </a:endParaRP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Network dynamics (whiteboard).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9116" y="39803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Outline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1856" y="2562762"/>
            <a:ext cx="631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GB" sz="2800" dirty="0" smtClean="0"/>
              <a:t>The normative approaches.</a:t>
            </a:r>
          </a:p>
          <a:p>
            <a:pPr marL="457200" indent="-457200">
              <a:buAutoNum type="alphaLcPeriod"/>
            </a:pPr>
            <a:r>
              <a:rPr lang="en-GB" sz="2800" dirty="0" smtClean="0"/>
              <a:t>The modelling approach.</a:t>
            </a:r>
            <a:endParaRPr lang="en-GB" sz="2800" dirty="0"/>
          </a:p>
        </p:txBody>
      </p:sp>
      <p:sp>
        <p:nvSpPr>
          <p:cNvPr id="5" name="Freeform 4"/>
          <p:cNvSpPr/>
          <p:nvPr/>
        </p:nvSpPr>
        <p:spPr bwMode="auto">
          <a:xfrm>
            <a:off x="5496483" y="3099230"/>
            <a:ext cx="1278186" cy="986339"/>
          </a:xfrm>
          <a:custGeom>
            <a:avLst/>
            <a:gdLst>
              <a:gd name="connsiteX0" fmla="*/ 0 w 209862"/>
              <a:gd name="connsiteY0" fmla="*/ 254833 h 254833"/>
              <a:gd name="connsiteX1" fmla="*/ 127417 w 209862"/>
              <a:gd name="connsiteY1" fmla="*/ 82446 h 254833"/>
              <a:gd name="connsiteX2" fmla="*/ 187377 w 209862"/>
              <a:gd name="connsiteY2" fmla="*/ 14990 h 254833"/>
              <a:gd name="connsiteX3" fmla="*/ 209862 w 209862"/>
              <a:gd name="connsiteY3" fmla="*/ 0 h 254833"/>
              <a:gd name="connsiteX0" fmla="*/ 0 w 212030"/>
              <a:gd name="connsiteY0" fmla="*/ 263578 h 263578"/>
              <a:gd name="connsiteX1" fmla="*/ 187377 w 212030"/>
              <a:gd name="connsiteY1" fmla="*/ 23735 h 263578"/>
              <a:gd name="connsiteX2" fmla="*/ 209862 w 212030"/>
              <a:gd name="connsiteY2" fmla="*/ 8745 h 263578"/>
              <a:gd name="connsiteX0" fmla="*/ 0 w 209862"/>
              <a:gd name="connsiteY0" fmla="*/ 254833 h 254833"/>
              <a:gd name="connsiteX1" fmla="*/ 209862 w 209862"/>
              <a:gd name="connsiteY1" fmla="*/ 0 h 254833"/>
              <a:gd name="connsiteX0" fmla="*/ 451150 w 451150"/>
              <a:gd name="connsiteY0" fmla="*/ 981946 h 981946"/>
              <a:gd name="connsiteX1" fmla="*/ 0 w 451150"/>
              <a:gd name="connsiteY1" fmla="*/ 0 h 981946"/>
              <a:gd name="connsiteX0" fmla="*/ 0 w 4213"/>
              <a:gd name="connsiteY0" fmla="*/ 945223 h 945223"/>
              <a:gd name="connsiteX1" fmla="*/ 4213 w 4213"/>
              <a:gd name="connsiteY1" fmla="*/ 0 h 945223"/>
              <a:gd name="connsiteX0" fmla="*/ 0 w 1324379"/>
              <a:gd name="connsiteY0" fmla="*/ 10000 h 10002"/>
              <a:gd name="connsiteX1" fmla="*/ 10000 w 1324379"/>
              <a:gd name="connsiteY1" fmla="*/ 0 h 10002"/>
              <a:gd name="connsiteX0" fmla="*/ 0 w 2030197"/>
              <a:gd name="connsiteY0" fmla="*/ 10044 h 10045"/>
              <a:gd name="connsiteX1" fmla="*/ 10000 w 2030197"/>
              <a:gd name="connsiteY1" fmla="*/ 44 h 10045"/>
              <a:gd name="connsiteX0" fmla="*/ 1759464 w 3161742"/>
              <a:gd name="connsiteY0" fmla="*/ 10431 h 10432"/>
              <a:gd name="connsiteX1" fmla="*/ 0 w 3161742"/>
              <a:gd name="connsiteY1" fmla="*/ 42 h 10432"/>
              <a:gd name="connsiteX0" fmla="*/ 1759464 w 3033909"/>
              <a:gd name="connsiteY0" fmla="*/ 10435 h 10435"/>
              <a:gd name="connsiteX1" fmla="*/ 0 w 3033909"/>
              <a:gd name="connsiteY1" fmla="*/ 46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3909" h="10435">
                <a:moveTo>
                  <a:pt x="1759464" y="10435"/>
                </a:moveTo>
                <a:cubicBezTo>
                  <a:pt x="4447496" y="9667"/>
                  <a:pt x="2411155" y="-778"/>
                  <a:pt x="0" y="4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In the early days, the hippocampus was heavily implicated in memory formation and transfer. That’s because of HM </a:t>
            </a:r>
            <a:r>
              <a:rPr lang="en-US" altLang="en-US" sz="2000" dirty="0">
                <a:latin typeface="Times New Roman" panose="02020603050405020304" pitchFamily="18" charset="0"/>
              </a:rPr>
              <a:t>(Henry </a:t>
            </a:r>
            <a:r>
              <a:rPr lang="en-US" altLang="en-US" sz="2000" dirty="0" err="1" smtClean="0">
                <a:latin typeface="Times New Roman" panose="02020603050405020304" pitchFamily="18" charset="0"/>
              </a:rPr>
              <a:t>Molaison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):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He developed intractable epilepsy at age 13.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At 27 (in 1953), surgeons removed his bilateral </a:t>
            </a:r>
            <a:r>
              <a:rPr lang="en-GB" altLang="en-US" sz="2000" dirty="0">
                <a:latin typeface="Times New Roman" panose="02020603050405020304" pitchFamily="18" charset="0"/>
              </a:rPr>
              <a:t>medial temporal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lobe, including </a:t>
            </a:r>
            <a:r>
              <a:rPr lang="en-GB" altLang="en-US" sz="2000" dirty="0">
                <a:latin typeface="Times New Roman" panose="02020603050405020304" pitchFamily="18" charset="0"/>
              </a:rPr>
              <a:t>the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hippocampal formation, </a:t>
            </a:r>
            <a:r>
              <a:rPr lang="en-GB" altLang="en-US" sz="2000" dirty="0" err="1">
                <a:latin typeface="Times New Roman" panose="02020603050405020304" pitchFamily="18" charset="0"/>
              </a:rPr>
              <a:t>amygdaloid</a:t>
            </a:r>
            <a:r>
              <a:rPr lang="en-GB" altLang="en-US" sz="2000" dirty="0">
                <a:latin typeface="Times New Roman" panose="02020603050405020304" pitchFamily="18" charset="0"/>
              </a:rPr>
              <a:t> complex and entorhinal cortex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The good news: his epilepsy was cured.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The bad news: he couldn’t form new episodic memories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He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could learn things like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tennis or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piano (procedural memory), but he had no explicit memory of learning them.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>
                <a:latin typeface="Times New Roman" panose="02020603050405020304" pitchFamily="18" charset="0"/>
              </a:rPr>
              <a:t>He had retrograde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amnesia</a:t>
            </a:r>
            <a:r>
              <a:rPr lang="en-GB" altLang="en-US" sz="2000" dirty="0">
                <a:latin typeface="Times New Roman" panose="02020603050405020304" pitchFamily="18" charset="0"/>
              </a:rPr>
              <a:t>: he could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not remember </a:t>
            </a:r>
            <a:r>
              <a:rPr lang="en-GB" altLang="en-US" sz="2000" dirty="0">
                <a:latin typeface="Times New Roman" panose="02020603050405020304" pitchFamily="18" charset="0"/>
              </a:rPr>
              <a:t>most events in the one- to two-year period before surgery, nor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some events </a:t>
            </a:r>
            <a:r>
              <a:rPr lang="en-GB" altLang="en-US" sz="2000" dirty="0">
                <a:latin typeface="Times New Roman" panose="02020603050405020304" pitchFamily="18" charset="0"/>
              </a:rPr>
              <a:t>up to 11 years before, meaning that his amnesia was temporally graded.</a:t>
            </a:r>
            <a:endParaRPr lang="en-US" altLang="en-US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7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In the early days, the hippocampus was heavily implicated in memory formation and transfer. That’s because of HM </a:t>
            </a:r>
            <a:r>
              <a:rPr lang="en-US" altLang="en-US" sz="2000" dirty="0">
                <a:latin typeface="Times New Roman" panose="02020603050405020304" pitchFamily="18" charset="0"/>
              </a:rPr>
              <a:t>(Henry </a:t>
            </a:r>
            <a:r>
              <a:rPr lang="en-US" altLang="en-US" sz="2000" dirty="0" err="1" smtClean="0">
                <a:latin typeface="Times New Roman" panose="02020603050405020304" pitchFamily="18" charset="0"/>
              </a:rPr>
              <a:t>Molaison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):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He developed intractable epilepsy at age 13.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At 27</a:t>
            </a:r>
            <a:r>
              <a:rPr lang="en-GB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(in 1953)</a:t>
            </a: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, surgeons removed his bilateral </a:t>
            </a: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medial temporal </a:t>
            </a: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lobe, including </a:t>
            </a: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the </a:t>
            </a: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hippocampal formation, </a:t>
            </a:r>
            <a:r>
              <a:rPr lang="en-GB" altLang="en-US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amygdaloid</a:t>
            </a: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complex and entorhinal cortex</a:t>
            </a: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The good news: his epilepsy was cured.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The bad news: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 couldn’t form new episodic memories</a:t>
            </a: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He </a:t>
            </a: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could learn things like </a:t>
            </a: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tennis or </a:t>
            </a: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piano (procedural memory), but he had no explicit memory of learning them.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He had retrograde </a:t>
            </a:r>
            <a:r>
              <a:rPr lang="en-GB" altLang="en-US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amnesia</a:t>
            </a: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GB" altLang="en-US" sz="2000" dirty="0">
                <a:latin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he could </a:t>
            </a:r>
            <a:r>
              <a:rPr lang="en-GB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remember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most events in the one- to two-year period before surgery, nor </a:t>
            </a:r>
            <a:r>
              <a:rPr lang="en-GB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some events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up to 11 years before</a:t>
            </a: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, meaning that his amnesia was temporally graded.</a:t>
            </a:r>
            <a:endParaRPr lang="en-US" altLang="en-US" sz="20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Conclusion: the hippocampus is a scratch pad; it remembers things quickly, and slowly transfers them to your cortex, where they remain for decades.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That’s a sensible system: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you form episodic memories immediately, which means you have to learn fast.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owever, fast learning means old memories are quickly overwritten.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the hippocampus learns quickly but doesn’t store things for long; the cortex learns slowly (presumably from the hippocampus), but stores things for a very long time.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But quickly and slowly are relative: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HM could </a:t>
            </a:r>
            <a:r>
              <a:rPr lang="en-GB" altLang="en-US" sz="2000" dirty="0">
                <a:latin typeface="Times New Roman" panose="02020603050405020304" pitchFamily="18" charset="0"/>
              </a:rPr>
              <a:t>not remember most events in the one- to two-year period before surgery, nor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some events up to 11 years</a:t>
            </a:r>
            <a:r>
              <a:rPr lang="en-GB" altLang="en-US" sz="2000" dirty="0">
                <a:latin typeface="Times New Roman" panose="02020603050405020304" pitchFamily="18" charset="0"/>
              </a:rPr>
              <a:t> 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before.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Theorists worked half-heartedly on this problem, but not much progress was made (except perhaps by Stefano </a:t>
            </a:r>
            <a:r>
              <a:rPr lang="en-GB" altLang="en-US" sz="2000" dirty="0" err="1" smtClean="0">
                <a:latin typeface="Times New Roman" panose="02020603050405020304" pitchFamily="18" charset="0"/>
              </a:rPr>
              <a:t>Fusi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, but the jury is still out).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That’s because </a:t>
            </a:r>
            <a:r>
              <a:rPr lang="en-GB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we have absolutely zero good models for memory storage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In 1971, John O’Keefe discovered (as usual, quite by accident) place cells in hippocampus.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Now theorists had something they could sink their teeth into, and they spent a lot of time modeling place cells.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But, as is usually, the case, things are more complicated than they seem at first: the hippocampus is not just about place.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Text Box 2"/>
          <p:cNvSpPr txBox="1">
            <a:spLocks noChangeArrowheads="1"/>
          </p:cNvSpPr>
          <p:nvPr/>
        </p:nvSpPr>
        <p:spPr bwMode="auto">
          <a:xfrm>
            <a:off x="184819" y="184591"/>
            <a:ext cx="8527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Place cells remap.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89743" y="1648917"/>
            <a:ext cx="2068643" cy="194872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437" y="1027783"/>
            <a:ext cx="121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context A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77706" y="1027783"/>
            <a:ext cx="121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context </a:t>
            </a:r>
            <a:r>
              <a:rPr lang="en-GB" sz="2000" dirty="0" smtClean="0"/>
              <a:t>B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52012" y="1648916"/>
            <a:ext cx="2068643" cy="194872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19528" y="1963711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668780" y="3023016"/>
            <a:ext cx="329783" cy="31479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884419" y="2121108"/>
            <a:ext cx="2132627" cy="2293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245370" y="3180413"/>
            <a:ext cx="2588301" cy="1221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308707" y="4414603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place fields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1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 animBg="1"/>
      <p:bldP spid="3" grpId="0" animBg="1"/>
      <p:bldP spid="8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155" y="134728"/>
            <a:ext cx="81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dirty="0" smtClean="0">
                <a:cs typeface="Times New Roman" panose="02020603050405020304" pitchFamily="18" charset="0"/>
              </a:rPr>
              <a:t>Cells in hippocampus code for mor</a:t>
            </a:r>
            <a:r>
              <a:rPr lang="en-GB" altLang="en-US" sz="2000" dirty="0" smtClean="0">
                <a:cs typeface="Times New Roman" panose="02020603050405020304" pitchFamily="18" charset="0"/>
              </a:rPr>
              <a:t>e than just place.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2496" y="1982556"/>
            <a:ext cx="32716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“+” is rewarded at both positions.</a:t>
            </a:r>
          </a:p>
          <a:p>
            <a:endParaRPr lang="en-GB" sz="2000" dirty="0"/>
          </a:p>
          <a:p>
            <a:r>
              <a:rPr lang="en-GB" sz="2000" dirty="0" smtClean="0"/>
              <a:t>Contexts A and B: different flooring and visual cues.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82053" y="1319213"/>
            <a:ext cx="1543987" cy="143905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05735" y="1536571"/>
            <a:ext cx="390915" cy="3297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96650" y="2147420"/>
            <a:ext cx="390915" cy="32978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8240" y="1502484"/>
            <a:ext cx="404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Y</a:t>
            </a:r>
            <a:r>
              <a:rPr lang="en-GB" sz="2000" baseline="-25000" dirty="0" smtClean="0"/>
              <a:t>-</a:t>
            </a:r>
            <a:endParaRPr lang="en-GB" sz="20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1278921" y="2122168"/>
            <a:ext cx="46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</a:t>
            </a:r>
            <a:r>
              <a:rPr lang="en-GB" sz="2000" baseline="-25000" dirty="0" smtClean="0"/>
              <a:t>+</a:t>
            </a:r>
            <a:endParaRPr lang="en-GB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845418" y="855396"/>
            <a:ext cx="121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context A</a:t>
            </a:r>
            <a:endParaRPr lang="en-GB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292840" y="1319213"/>
            <a:ext cx="1543987" cy="143905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516522" y="1536571"/>
            <a:ext cx="390915" cy="32978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07437" y="2147420"/>
            <a:ext cx="390915" cy="3297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9027" y="1502484"/>
            <a:ext cx="46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</a:t>
            </a:r>
            <a:r>
              <a:rPr lang="en-GB" sz="2000" baseline="-25000" dirty="0"/>
              <a:t>+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9708" y="2122168"/>
            <a:ext cx="404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Y</a:t>
            </a:r>
            <a:r>
              <a:rPr lang="en-GB" sz="2000" baseline="-25000" dirty="0"/>
              <a:t>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56205" y="855396"/>
            <a:ext cx="121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context A</a:t>
            </a:r>
            <a:endParaRPr lang="en-GB" sz="20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682053" y="3877534"/>
            <a:ext cx="1543987" cy="143905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05735" y="4094892"/>
            <a:ext cx="390915" cy="3297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296650" y="4705741"/>
            <a:ext cx="390915" cy="32978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8240" y="4060805"/>
            <a:ext cx="46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Y</a:t>
            </a:r>
            <a:r>
              <a:rPr lang="en-GB" sz="2000" baseline="-25000" dirty="0" smtClean="0"/>
              <a:t>+</a:t>
            </a:r>
            <a:endParaRPr lang="en-GB" sz="20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278921" y="4680489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</a:t>
            </a:r>
            <a:r>
              <a:rPr lang="en-GB" sz="2000" baseline="-25000" dirty="0" smtClean="0"/>
              <a:t>-</a:t>
            </a:r>
            <a:endParaRPr lang="en-GB" sz="20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845418" y="3413717"/>
            <a:ext cx="121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context B</a:t>
            </a:r>
            <a:endParaRPr lang="en-GB" sz="2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3292840" y="3877534"/>
            <a:ext cx="1543987" cy="143905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516522" y="4094892"/>
            <a:ext cx="390915" cy="32978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07437" y="4705741"/>
            <a:ext cx="390915" cy="3297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09027" y="4060805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X</a:t>
            </a:r>
            <a:r>
              <a:rPr lang="en-GB" sz="2000" baseline="-25000" dirty="0" smtClean="0"/>
              <a:t>-</a:t>
            </a:r>
            <a:endParaRPr lang="en-GB" sz="2000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3889708" y="4680489"/>
            <a:ext cx="46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Y</a:t>
            </a:r>
            <a:r>
              <a:rPr lang="en-GB" sz="2000" baseline="-25000" dirty="0" smtClean="0"/>
              <a:t>+</a:t>
            </a:r>
            <a:endParaRPr lang="en-GB" sz="20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3456205" y="3413717"/>
            <a:ext cx="121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context B</a:t>
            </a:r>
            <a:endParaRPr lang="en-GB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349213" y="1482864"/>
            <a:ext cx="12442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position 1</a:t>
            </a:r>
            <a:endParaRPr lang="en-GB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681165" y="2108028"/>
            <a:ext cx="12442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position 2</a:t>
            </a:r>
            <a:endParaRPr lang="en-GB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00155" y="6124620"/>
            <a:ext cx="831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altLang="en-US" sz="2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Komorowski</a:t>
            </a:r>
            <a:r>
              <a:rPr lang="en-GB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, Mann and </a:t>
            </a:r>
            <a:r>
              <a:rPr lang="en-GB" altLang="en-US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Eichenbaum</a:t>
            </a:r>
            <a:r>
              <a:rPr lang="en-GB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GB" altLang="en-US" sz="2000" i="1" dirty="0">
                <a:solidFill>
                  <a:srgbClr val="000000"/>
                </a:solidFill>
                <a:cs typeface="Times New Roman" panose="02020603050405020304" pitchFamily="18" charset="0"/>
              </a:rPr>
              <a:t>J. </a:t>
            </a:r>
            <a:r>
              <a:rPr lang="en-GB" altLang="en-US" sz="2000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Neurosci</a:t>
            </a:r>
            <a:r>
              <a:rPr lang="en-GB" altLang="en-US" sz="2000" i="1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r>
              <a:rPr lang="en-GB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29:9918-9929 (2009</a:t>
            </a:r>
            <a:r>
              <a:rPr lang="en-GB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en-GB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9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2" grpId="0" animBg="1"/>
      <p:bldP spid="14" grpId="0" animBg="1"/>
      <p:bldP spid="2" grpId="0"/>
      <p:bldP spid="17" grpId="0"/>
      <p:bldP spid="13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33" y="1146954"/>
            <a:ext cx="3108325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01405" y="342062"/>
            <a:ext cx="121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85000"/>
                  </a:schemeClr>
                </a:solidFill>
              </a:rPr>
              <a:t>context A</a:t>
            </a:r>
            <a:endParaRPr lang="en-GB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0197" y="342062"/>
            <a:ext cx="121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2">
                    <a:lumMod val="75000"/>
                  </a:schemeClr>
                </a:solidFill>
              </a:rPr>
              <a:t>context B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 bwMode="auto">
          <a:xfrm>
            <a:off x="2410033" y="742172"/>
            <a:ext cx="355652" cy="9592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10" idx="2"/>
          </p:cNvCxnSpPr>
          <p:nvPr/>
        </p:nvCxnSpPr>
        <p:spPr bwMode="auto">
          <a:xfrm>
            <a:off x="2410033" y="742172"/>
            <a:ext cx="1416570" cy="9517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0" idx="2"/>
          </p:cNvCxnSpPr>
          <p:nvPr/>
        </p:nvCxnSpPr>
        <p:spPr bwMode="auto">
          <a:xfrm>
            <a:off x="2410033" y="742172"/>
            <a:ext cx="2416800" cy="9592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11" idx="2"/>
          </p:cNvCxnSpPr>
          <p:nvPr/>
        </p:nvCxnSpPr>
        <p:spPr bwMode="auto">
          <a:xfrm flipH="1">
            <a:off x="3200000" y="742172"/>
            <a:ext cx="2398825" cy="959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11" idx="2"/>
          </p:cNvCxnSpPr>
          <p:nvPr/>
        </p:nvCxnSpPr>
        <p:spPr bwMode="auto">
          <a:xfrm flipH="1">
            <a:off x="4272197" y="742172"/>
            <a:ext cx="1326628" cy="959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1" idx="2"/>
          </p:cNvCxnSpPr>
          <p:nvPr/>
        </p:nvCxnSpPr>
        <p:spPr bwMode="auto">
          <a:xfrm flipH="1">
            <a:off x="5239825" y="742172"/>
            <a:ext cx="359000" cy="959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20785" y="1540902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position 1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20785" y="2043845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position 2</a:t>
            </a:r>
            <a:endParaRPr lang="en-GB" sz="2000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 bwMode="auto">
          <a:xfrm>
            <a:off x="1665036" y="1740957"/>
            <a:ext cx="744997" cy="1028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1665035" y="2141067"/>
            <a:ext cx="744997" cy="1028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130977" y="1941012"/>
            <a:ext cx="2420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activity in hippocampus is telling you about the structure of the environment.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29121</TotalTime>
  <Words>1111</Words>
  <Application>Microsoft Office PowerPoint</Application>
  <PresentationFormat>On-screen Show (4:3)</PresentationFormat>
  <Paragraphs>187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Henry 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Latham</dc:creator>
  <cp:lastModifiedBy>Peter Latham</cp:lastModifiedBy>
  <cp:revision>1162</cp:revision>
  <dcterms:created xsi:type="dcterms:W3CDTF">2003-09-23T02:40:02Z</dcterms:created>
  <dcterms:modified xsi:type="dcterms:W3CDTF">2016-12-01T10:48:49Z</dcterms:modified>
</cp:coreProperties>
</file>