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6"/>
  </p:notes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440"/>
    <p:restoredTop sz="94730"/>
  </p:normalViewPr>
  <p:slideViewPr>
    <p:cSldViewPr snapToGrid="0">
      <p:cViewPr>
        <p:scale>
          <a:sx n="100" d="100"/>
          <a:sy n="100" d="100"/>
        </p:scale>
        <p:origin x="14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016A8-7112-2A47-92EA-5B2AA5C054D0}" type="datetimeFigureOut">
              <a:rPr lang="en-US" smtClean="0"/>
              <a:t>3/8/25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77C6E-C69E-9D4B-8477-E296837C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Vertical Edge Detection: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Strong values on the left and right edges of the cross, meaning the filter successfully detected </a:t>
            </a:r>
            <a:r>
              <a:rPr lang="en-US" b="1" dirty="0"/>
              <a:t>vertical edges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Horizontal Edge Detection: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High values at the top and bottom of the cross, detecting </a:t>
            </a:r>
            <a:r>
              <a:rPr lang="en-US" b="1" dirty="0"/>
              <a:t>horizontal edges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Sharpened Image: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Enhanced contrast around edges, making details clearer.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77C6E-C69E-9D4B-8477-E296837C52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6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02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63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5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2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16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3/7/25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1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169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1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5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3/7/25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2E171BA-CC09-47C8-A6DF-F5C5CB59CEEC}" type="datetime1">
              <a:rPr lang="en-US" smtClean="0"/>
              <a:t>3/7/25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5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CEC678-0AC7-0EB8-64BC-26C81784D4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7EF9BF-70F3-AF53-7DA8-A62289581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Assignment A07: Applying Filters to an Image Grid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BB934-18AE-943B-82E2-4FFEFACB5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By: Jesus Gudino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03/07/2025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Professor: Anna Devarakonda</a:t>
            </a:r>
          </a:p>
        </p:txBody>
      </p:sp>
    </p:spTree>
    <p:extLst>
      <p:ext uri="{BB962C8B-B14F-4D97-AF65-F5344CB8AC3E}">
        <p14:creationId xmlns:p14="http://schemas.microsoft.com/office/powerpoint/2010/main" val="178659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arge walking intersection with one lone person">
            <a:extLst>
              <a:ext uri="{FF2B5EF4-FFF2-40B4-BE49-F238E27FC236}">
                <a16:creationId xmlns:a16="http://schemas.microsoft.com/office/drawing/2014/main" id="{EEC745C4-D014-3871-37E2-4A694253B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4AB19CD-BE90-3610-0306-8A3550FC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Grid Representation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4C96FD-CDE0-526A-0814-7261B122E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488313"/>
              </p:ext>
            </p:extLst>
          </p:nvPr>
        </p:nvGraphicFramePr>
        <p:xfrm>
          <a:off x="1822448" y="2841752"/>
          <a:ext cx="8547104" cy="292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3401174473"/>
                    </a:ext>
                  </a:extLst>
                </a:gridCol>
                <a:gridCol w="1069976">
                  <a:extLst>
                    <a:ext uri="{9D8B030D-6E8A-4147-A177-3AD203B41FA5}">
                      <a16:colId xmlns:a16="http://schemas.microsoft.com/office/drawing/2014/main" val="2726773819"/>
                    </a:ext>
                  </a:extLst>
                </a:gridCol>
                <a:gridCol w="1068388">
                  <a:extLst>
                    <a:ext uri="{9D8B030D-6E8A-4147-A177-3AD203B41FA5}">
                      <a16:colId xmlns:a16="http://schemas.microsoft.com/office/drawing/2014/main" val="2855226393"/>
                    </a:ext>
                  </a:extLst>
                </a:gridCol>
                <a:gridCol w="1068388">
                  <a:extLst>
                    <a:ext uri="{9D8B030D-6E8A-4147-A177-3AD203B41FA5}">
                      <a16:colId xmlns:a16="http://schemas.microsoft.com/office/drawing/2014/main" val="3756020573"/>
                    </a:ext>
                  </a:extLst>
                </a:gridCol>
                <a:gridCol w="1068388">
                  <a:extLst>
                    <a:ext uri="{9D8B030D-6E8A-4147-A177-3AD203B41FA5}">
                      <a16:colId xmlns:a16="http://schemas.microsoft.com/office/drawing/2014/main" val="1642878428"/>
                    </a:ext>
                  </a:extLst>
                </a:gridCol>
                <a:gridCol w="1068388">
                  <a:extLst>
                    <a:ext uri="{9D8B030D-6E8A-4147-A177-3AD203B41FA5}">
                      <a16:colId xmlns:a16="http://schemas.microsoft.com/office/drawing/2014/main" val="2584508000"/>
                    </a:ext>
                  </a:extLst>
                </a:gridCol>
                <a:gridCol w="1068388">
                  <a:extLst>
                    <a:ext uri="{9D8B030D-6E8A-4147-A177-3AD203B41FA5}">
                      <a16:colId xmlns:a16="http://schemas.microsoft.com/office/drawing/2014/main" val="2260577828"/>
                    </a:ext>
                  </a:extLst>
                </a:gridCol>
                <a:gridCol w="1068388">
                  <a:extLst>
                    <a:ext uri="{9D8B030D-6E8A-4147-A177-3AD203B41FA5}">
                      <a16:colId xmlns:a16="http://schemas.microsoft.com/office/drawing/2014/main" val="1258079743"/>
                    </a:ext>
                  </a:extLst>
                </a:gridCol>
              </a:tblGrid>
              <a:tr h="30239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263443"/>
                  </a:ext>
                </a:extLst>
              </a:tr>
              <a:tr h="30239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56347"/>
                  </a:ext>
                </a:extLst>
              </a:tr>
              <a:tr h="30659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50023"/>
                  </a:ext>
                </a:extLst>
              </a:tr>
              <a:tr h="30659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077408"/>
                  </a:ext>
                </a:extLst>
              </a:tr>
              <a:tr h="30659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67965"/>
                  </a:ext>
                </a:extLst>
              </a:tr>
              <a:tr h="30659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854826"/>
                  </a:ext>
                </a:extLst>
              </a:tr>
              <a:tr h="30659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88017"/>
                  </a:ext>
                </a:extLst>
              </a:tr>
              <a:tr h="30659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13082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5572FBA-760F-6A07-5BB2-ADE870D63006}"/>
              </a:ext>
            </a:extLst>
          </p:cNvPr>
          <p:cNvSpPr txBox="1"/>
          <p:nvPr/>
        </p:nvSpPr>
        <p:spPr>
          <a:xfrm>
            <a:off x="3048000" y="6128250"/>
            <a:ext cx="706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This represents a white cross (1s) on a black background (0s).</a:t>
            </a:r>
          </a:p>
        </p:txBody>
      </p:sp>
    </p:spTree>
    <p:extLst>
      <p:ext uri="{BB962C8B-B14F-4D97-AF65-F5344CB8AC3E}">
        <p14:creationId xmlns:p14="http://schemas.microsoft.com/office/powerpoint/2010/main" val="56981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1AFF-2058-C614-CBE5-C52C2CCB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Designing Filters for Feature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AA9CF-C5E6-0E67-E213-D0360B067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311352"/>
            <a:ext cx="3429002" cy="6953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Vertical Edge Detection Filter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FD40B-60F5-E8DF-5177-F4686F668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3220721" cy="25603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-1  0  1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-1  0  1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-1  0  1</a:t>
            </a:r>
          </a:p>
          <a:p>
            <a:pPr marL="0" indent="0">
              <a:buNone/>
            </a:pPr>
            <a:r>
              <a:rPr lang="en-US" dirty="0"/>
              <a:t>- Detects vertical edges (left-to-right contrast)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C3271-24F0-D005-4030-6A17402E9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0400" y="2311352"/>
            <a:ext cx="3429002" cy="6953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Horizontal Edge Detection Filter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C1355-17D8-4B7D-C02A-9756B9E1C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0400" y="3006725"/>
            <a:ext cx="3340100" cy="26574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-1 -1 -1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0  0  0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1  1  1</a:t>
            </a:r>
          </a:p>
          <a:p>
            <a:pPr marL="0" indent="0">
              <a:buNone/>
            </a:pPr>
            <a:r>
              <a:rPr lang="en-US" i="1" dirty="0"/>
              <a:t>- Detects horizontal edges (top-to-bottom contrast)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2FA8C-8DAF-15B0-D95E-A185E1640771}"/>
              </a:ext>
            </a:extLst>
          </p:cNvPr>
          <p:cNvSpPr txBox="1"/>
          <p:nvPr/>
        </p:nvSpPr>
        <p:spPr>
          <a:xfrm>
            <a:off x="8300720" y="2974590"/>
            <a:ext cx="342900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0 -1  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  5 -1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0 -1  0</a:t>
            </a:r>
          </a:p>
          <a:p>
            <a:r>
              <a:rPr lang="en-US" sz="2000" i="1" dirty="0"/>
              <a:t>- Enhances image details and contrast</a:t>
            </a:r>
            <a:endParaRPr 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7FFD53-A500-64F4-0587-7312A449C8E9}"/>
              </a:ext>
            </a:extLst>
          </p:cNvPr>
          <p:cNvSpPr txBox="1"/>
          <p:nvPr/>
        </p:nvSpPr>
        <p:spPr>
          <a:xfrm>
            <a:off x="8300720" y="2328259"/>
            <a:ext cx="323028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SHARPENING </a:t>
            </a:r>
          </a:p>
          <a:p>
            <a:r>
              <a:rPr lang="en-US" b="1" dirty="0">
                <a:solidFill>
                  <a:schemeClr val="accent1"/>
                </a:solidFill>
              </a:rPr>
              <a:t>FILTER</a:t>
            </a:r>
          </a:p>
        </p:txBody>
      </p:sp>
      <p:pic>
        <p:nvPicPr>
          <p:cNvPr id="1036" name="Picture 12" descr="Large Grid PNG Transparent Background, Free Download #43582 - FreeIconsPNG">
            <a:extLst>
              <a:ext uri="{FF2B5EF4-FFF2-40B4-BE49-F238E27FC236}">
                <a16:creationId xmlns:a16="http://schemas.microsoft.com/office/drawing/2014/main" id="{570F83AC-AC4E-0E0B-2677-FBEB0EB49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34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25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FED5-AE7A-9B87-C2EA-79D73867C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Convolution Results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74576-6F9E-4B11-8273-A9F0AE188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7032" y="640555"/>
            <a:ext cx="9498768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ECC3EF-DDFD-4B14-B98F-B6E73281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0700" y="806112"/>
            <a:ext cx="9171432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graph&#10;&#10;AI-generated content may be incorrect.">
            <a:extLst>
              <a:ext uri="{FF2B5EF4-FFF2-40B4-BE49-F238E27FC236}">
                <a16:creationId xmlns:a16="http://schemas.microsoft.com/office/drawing/2014/main" id="{60B7A5A7-FB50-3D30-49BD-9A26CD146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610" y="1171342"/>
            <a:ext cx="2632773" cy="2224692"/>
          </a:xfrm>
          <a:prstGeom prst="rect">
            <a:avLst/>
          </a:prstGeom>
        </p:spPr>
      </p:pic>
      <p:pic>
        <p:nvPicPr>
          <p:cNvPr id="12" name="Picture 11" descr="A screenshot of a graph&#10;&#10;AI-generated content may be incorrect.">
            <a:extLst>
              <a:ext uri="{FF2B5EF4-FFF2-40B4-BE49-F238E27FC236}">
                <a16:creationId xmlns:a16="http://schemas.microsoft.com/office/drawing/2014/main" id="{26760C66-2B82-F4C0-CA78-F4BD1FBBD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115" y="1207541"/>
            <a:ext cx="2632777" cy="2152295"/>
          </a:xfrm>
          <a:prstGeom prst="rect">
            <a:avLst/>
          </a:prstGeom>
        </p:spPr>
      </p:pic>
      <p:pic>
        <p:nvPicPr>
          <p:cNvPr id="8" name="Content Placeholder 7" descr="A screenshot of a graph&#10;&#10;AI-generated content may be incorrect.">
            <a:extLst>
              <a:ext uri="{FF2B5EF4-FFF2-40B4-BE49-F238E27FC236}">
                <a16:creationId xmlns:a16="http://schemas.microsoft.com/office/drawing/2014/main" id="{FE9680B6-8189-D7C0-60AE-8AB0CA6FA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rcRect r="17621"/>
          <a:stretch/>
        </p:blipFill>
        <p:spPr>
          <a:xfrm>
            <a:off x="7727622" y="1125163"/>
            <a:ext cx="2632777" cy="231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5856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976</TotalTime>
  <Words>237</Words>
  <Application>Microsoft Macintosh PowerPoint</Application>
  <PresentationFormat>Widescreen</PresentationFormat>
  <Paragraphs>100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Courier New</vt:lpstr>
      <vt:lpstr>Gill Sans MT</vt:lpstr>
      <vt:lpstr>Parcel</vt:lpstr>
      <vt:lpstr>Assignment A07: Applying Filters to an Image Grid</vt:lpstr>
      <vt:lpstr>Grid Representation  </vt:lpstr>
      <vt:lpstr>Designing Filters for Feature Detection</vt:lpstr>
      <vt:lpstr>Convolution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jesus.gudino-W209743295</dc:creator>
  <cp:lastModifiedBy>jesus.gudino-W209743295</cp:lastModifiedBy>
  <cp:revision>1</cp:revision>
  <dcterms:created xsi:type="dcterms:W3CDTF">2025-03-08T01:00:06Z</dcterms:created>
  <dcterms:modified xsi:type="dcterms:W3CDTF">2025-03-08T17:16:40Z</dcterms:modified>
</cp:coreProperties>
</file>