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24968-47C7-064C-A634-7E73BF4FCCF0}" v="4" dt="2025-04-02T03:22:42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3"/>
  </p:normalViewPr>
  <p:slideViewPr>
    <p:cSldViewPr snapToGrid="0">
      <p:cViewPr>
        <p:scale>
          <a:sx n="100" d="100"/>
          <a:sy n="100" d="100"/>
        </p:scale>
        <p:origin x="1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70ECD-654E-214D-8E57-122C6192C8E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31B99-3F01-504A-9585-25E6DD479AEA}">
      <dgm:prSet phldrT="[Text]"/>
      <dgm:spPr/>
      <dgm:t>
        <a:bodyPr/>
        <a:lstStyle/>
        <a:p>
          <a:r>
            <a:rPr lang="en-US" dirty="0"/>
            <a:t>Basics of Reinforcement Learning:</a:t>
          </a:r>
        </a:p>
        <a:p>
          <a:r>
            <a:rPr lang="en-US" dirty="0"/>
            <a:t>- Agent learns by interacting with the environment.</a:t>
          </a:r>
        </a:p>
        <a:p>
          <a:r>
            <a:rPr lang="en-US" dirty="0"/>
            <a:t>- Key concepts: States, Actions, Rewards, Policies.</a:t>
          </a:r>
        </a:p>
      </dgm:t>
    </dgm:pt>
    <dgm:pt modelId="{E9894B0A-0AB8-DA49-A226-DC2176F55E77}" type="parTrans" cxnId="{D0FF51DE-BE44-F849-A9A3-5141E0C33A4E}">
      <dgm:prSet/>
      <dgm:spPr/>
      <dgm:t>
        <a:bodyPr/>
        <a:lstStyle/>
        <a:p>
          <a:endParaRPr lang="en-US"/>
        </a:p>
      </dgm:t>
    </dgm:pt>
    <dgm:pt modelId="{09EA9769-AE63-7845-8220-1B366BE793A7}" type="sibTrans" cxnId="{D0FF51DE-BE44-F849-A9A3-5141E0C33A4E}">
      <dgm:prSet/>
      <dgm:spPr/>
      <dgm:t>
        <a:bodyPr/>
        <a:lstStyle/>
        <a:p>
          <a:endParaRPr lang="en-US"/>
        </a:p>
      </dgm:t>
    </dgm:pt>
    <dgm:pt modelId="{8A465751-D8D2-C841-A910-E04245DE5271}">
      <dgm:prSet phldrT="[Text]"/>
      <dgm:spPr/>
      <dgm:t>
        <a:bodyPr/>
        <a:lstStyle/>
        <a:p>
          <a:r>
            <a:rPr lang="en-US" dirty="0"/>
            <a:t>Chosen Algorithm: Deep Q-Network (DQN)</a:t>
          </a:r>
        </a:p>
        <a:p>
          <a:r>
            <a:rPr lang="en-US" dirty="0"/>
            <a:t>- Learns Q-values for state-action pairs.</a:t>
          </a:r>
        </a:p>
        <a:p>
          <a:r>
            <a:rPr lang="en-US" dirty="0"/>
            <a:t>- Selects actions that maximize expected rewards.</a:t>
          </a:r>
        </a:p>
      </dgm:t>
    </dgm:pt>
    <dgm:pt modelId="{488404C4-EFC2-094D-B72A-F9E6379314CF}" type="parTrans" cxnId="{D8F64DA7-F3FA-C943-86DC-D0193F8CEB89}">
      <dgm:prSet/>
      <dgm:spPr/>
      <dgm:t>
        <a:bodyPr/>
        <a:lstStyle/>
        <a:p>
          <a:endParaRPr lang="en-US"/>
        </a:p>
      </dgm:t>
    </dgm:pt>
    <dgm:pt modelId="{EF98F92A-C951-2F4C-811E-182132B7A345}" type="sibTrans" cxnId="{D8F64DA7-F3FA-C943-86DC-D0193F8CEB89}">
      <dgm:prSet/>
      <dgm:spPr/>
      <dgm:t>
        <a:bodyPr/>
        <a:lstStyle/>
        <a:p>
          <a:endParaRPr lang="en-US"/>
        </a:p>
      </dgm:t>
    </dgm:pt>
    <dgm:pt modelId="{F7871F1E-A5E1-7C4D-8738-EAD3CA4C7572}">
      <dgm:prSet phldrT="[Text]"/>
      <dgm:spPr/>
      <dgm:t>
        <a:bodyPr/>
        <a:lstStyle/>
        <a:p>
          <a:r>
            <a:rPr lang="en-US" dirty="0"/>
            <a:t>Required Components:</a:t>
          </a:r>
        </a:p>
        <a:p>
          <a:r>
            <a:rPr lang="en-US" dirty="0"/>
            <a:t>- Q-network: Maps state input to Q-values.</a:t>
          </a:r>
        </a:p>
        <a:p>
          <a:r>
            <a:rPr lang="en-US" dirty="0"/>
            <a:t>- Replay Memory: Stores past experiences for training.</a:t>
          </a:r>
        </a:p>
        <a:p>
          <a:r>
            <a:rPr lang="en-US" dirty="0"/>
            <a:t>- Target Network: Stabilizes learning with delayed updates.</a:t>
          </a:r>
        </a:p>
      </dgm:t>
    </dgm:pt>
    <dgm:pt modelId="{43856271-4069-574E-9D40-CC26CAFB7B3F}" type="parTrans" cxnId="{97246BD6-02CD-E940-8BEA-C04964EF43D4}">
      <dgm:prSet/>
      <dgm:spPr/>
      <dgm:t>
        <a:bodyPr/>
        <a:lstStyle/>
        <a:p>
          <a:endParaRPr lang="en-US"/>
        </a:p>
      </dgm:t>
    </dgm:pt>
    <dgm:pt modelId="{4BB60E6F-33DA-2840-A56C-038F733432D9}" type="sibTrans" cxnId="{97246BD6-02CD-E940-8BEA-C04964EF43D4}">
      <dgm:prSet/>
      <dgm:spPr/>
      <dgm:t>
        <a:bodyPr/>
        <a:lstStyle/>
        <a:p>
          <a:endParaRPr lang="en-US"/>
        </a:p>
      </dgm:t>
    </dgm:pt>
    <dgm:pt modelId="{7CD4D948-0629-4944-95BE-D4476F1497B9}">
      <dgm:prSet phldrT="[Text]"/>
      <dgm:spPr/>
      <dgm:t>
        <a:bodyPr/>
        <a:lstStyle/>
        <a:p>
          <a:r>
            <a:rPr lang="en-US" dirty="0"/>
            <a:t>Exploration vs Exploitation:</a:t>
          </a:r>
        </a:p>
        <a:p>
          <a:r>
            <a:rPr lang="en-US" dirty="0"/>
            <a:t>- Use epsilon-greedy strategy.</a:t>
          </a:r>
        </a:p>
        <a:p>
          <a:r>
            <a:rPr lang="en-US" dirty="0"/>
            <a:t>- Start with high exploration (random actions), reduce over time.</a:t>
          </a:r>
        </a:p>
      </dgm:t>
    </dgm:pt>
    <dgm:pt modelId="{C109BCBD-F6F8-6349-97E3-6DE01A42F7E6}" type="parTrans" cxnId="{D7171896-EB3F-D143-9E4F-BCC4DC431E89}">
      <dgm:prSet/>
      <dgm:spPr/>
      <dgm:t>
        <a:bodyPr/>
        <a:lstStyle/>
        <a:p>
          <a:endParaRPr lang="en-US"/>
        </a:p>
      </dgm:t>
    </dgm:pt>
    <dgm:pt modelId="{3930DB3B-7AE6-634A-BF8F-5217691C50BF}" type="sibTrans" cxnId="{D7171896-EB3F-D143-9E4F-BCC4DC431E89}">
      <dgm:prSet/>
      <dgm:spPr/>
      <dgm:t>
        <a:bodyPr/>
        <a:lstStyle/>
        <a:p>
          <a:endParaRPr lang="en-US"/>
        </a:p>
      </dgm:t>
    </dgm:pt>
    <dgm:pt modelId="{0B7B9A0A-2711-A94C-B884-8538ABC9AAFC}">
      <dgm:prSet phldrT="[Text]"/>
      <dgm:spPr/>
      <dgm:t>
        <a:bodyPr/>
        <a:lstStyle/>
        <a:p>
          <a:r>
            <a:rPr lang="en-US" dirty="0"/>
            <a:t>Experience Replay:</a:t>
          </a:r>
        </a:p>
        <a:p>
          <a:r>
            <a:rPr lang="en-US" dirty="0"/>
            <a:t>- Randomly samples past experiences.</a:t>
          </a:r>
        </a:p>
        <a:p>
          <a:r>
            <a:rPr lang="en-US" dirty="0"/>
            <a:t>- Breaks correlation between events.</a:t>
          </a:r>
        </a:p>
        <a:p>
          <a:r>
            <a:rPr lang="en-US" dirty="0"/>
            <a:t>- Improves learning efficiency and stability.</a:t>
          </a:r>
        </a:p>
      </dgm:t>
    </dgm:pt>
    <dgm:pt modelId="{B8F53D31-2687-E244-8676-ECC36164BD4B}" type="parTrans" cxnId="{DAE9B9C5-B7E4-EA4C-A315-5630DD01D6ED}">
      <dgm:prSet/>
      <dgm:spPr/>
      <dgm:t>
        <a:bodyPr/>
        <a:lstStyle/>
        <a:p>
          <a:endParaRPr lang="en-US"/>
        </a:p>
      </dgm:t>
    </dgm:pt>
    <dgm:pt modelId="{F28BAF12-5063-6E4C-8137-4B4CE20646A6}" type="sibTrans" cxnId="{DAE9B9C5-B7E4-EA4C-A315-5630DD01D6ED}">
      <dgm:prSet/>
      <dgm:spPr/>
      <dgm:t>
        <a:bodyPr/>
        <a:lstStyle/>
        <a:p>
          <a:endParaRPr lang="en-US"/>
        </a:p>
      </dgm:t>
    </dgm:pt>
    <dgm:pt modelId="{107EC807-14FF-2449-A7C4-2D5E4041709C}" type="pres">
      <dgm:prSet presAssocID="{58170ECD-654E-214D-8E57-122C6192C8EC}" presName="diagram" presStyleCnt="0">
        <dgm:presLayoutVars>
          <dgm:dir/>
          <dgm:resizeHandles val="exact"/>
        </dgm:presLayoutVars>
      </dgm:prSet>
      <dgm:spPr/>
    </dgm:pt>
    <dgm:pt modelId="{DEB8E7E0-6BD8-AC42-AB39-8EF2D39DDDAF}" type="pres">
      <dgm:prSet presAssocID="{05431B99-3F01-504A-9585-25E6DD479AEA}" presName="node" presStyleLbl="node1" presStyleIdx="0" presStyleCnt="5">
        <dgm:presLayoutVars>
          <dgm:bulletEnabled val="1"/>
        </dgm:presLayoutVars>
      </dgm:prSet>
      <dgm:spPr/>
    </dgm:pt>
    <dgm:pt modelId="{3642316D-8418-CD43-ABBA-547C44607725}" type="pres">
      <dgm:prSet presAssocID="{09EA9769-AE63-7845-8220-1B366BE793A7}" presName="sibTrans" presStyleCnt="0"/>
      <dgm:spPr/>
    </dgm:pt>
    <dgm:pt modelId="{7A40ADD9-4459-674B-B3D8-0BBB3CA1DCC3}" type="pres">
      <dgm:prSet presAssocID="{8A465751-D8D2-C841-A910-E04245DE5271}" presName="node" presStyleLbl="node1" presStyleIdx="1" presStyleCnt="5">
        <dgm:presLayoutVars>
          <dgm:bulletEnabled val="1"/>
        </dgm:presLayoutVars>
      </dgm:prSet>
      <dgm:spPr/>
    </dgm:pt>
    <dgm:pt modelId="{04EEC471-9985-624F-BE5D-65C5E7FCBFBA}" type="pres">
      <dgm:prSet presAssocID="{EF98F92A-C951-2F4C-811E-182132B7A345}" presName="sibTrans" presStyleCnt="0"/>
      <dgm:spPr/>
    </dgm:pt>
    <dgm:pt modelId="{2C03CE8E-EE6E-B44A-917B-9EF086C49345}" type="pres">
      <dgm:prSet presAssocID="{F7871F1E-A5E1-7C4D-8738-EAD3CA4C7572}" presName="node" presStyleLbl="node1" presStyleIdx="2" presStyleCnt="5">
        <dgm:presLayoutVars>
          <dgm:bulletEnabled val="1"/>
        </dgm:presLayoutVars>
      </dgm:prSet>
      <dgm:spPr/>
    </dgm:pt>
    <dgm:pt modelId="{BDEAAD63-A0AF-7E49-A42D-EDE8C32CE233}" type="pres">
      <dgm:prSet presAssocID="{4BB60E6F-33DA-2840-A56C-038F733432D9}" presName="sibTrans" presStyleCnt="0"/>
      <dgm:spPr/>
    </dgm:pt>
    <dgm:pt modelId="{DF2C0750-7DF9-814D-9C1D-26922B61221E}" type="pres">
      <dgm:prSet presAssocID="{7CD4D948-0629-4944-95BE-D4476F1497B9}" presName="node" presStyleLbl="node1" presStyleIdx="3" presStyleCnt="5">
        <dgm:presLayoutVars>
          <dgm:bulletEnabled val="1"/>
        </dgm:presLayoutVars>
      </dgm:prSet>
      <dgm:spPr/>
    </dgm:pt>
    <dgm:pt modelId="{88D38242-0F40-3942-B7BD-DE91203688F7}" type="pres">
      <dgm:prSet presAssocID="{3930DB3B-7AE6-634A-BF8F-5217691C50BF}" presName="sibTrans" presStyleCnt="0"/>
      <dgm:spPr/>
    </dgm:pt>
    <dgm:pt modelId="{85289A27-F439-AA47-98A5-C4A6454CBB7F}" type="pres">
      <dgm:prSet presAssocID="{0B7B9A0A-2711-A94C-B884-8538ABC9AAFC}" presName="node" presStyleLbl="node1" presStyleIdx="4" presStyleCnt="5">
        <dgm:presLayoutVars>
          <dgm:bulletEnabled val="1"/>
        </dgm:presLayoutVars>
      </dgm:prSet>
      <dgm:spPr/>
    </dgm:pt>
  </dgm:ptLst>
  <dgm:cxnLst>
    <dgm:cxn modelId="{072EF919-1A6E-E541-A9BF-54395B04A7E1}" type="presOf" srcId="{0B7B9A0A-2711-A94C-B884-8538ABC9AAFC}" destId="{85289A27-F439-AA47-98A5-C4A6454CBB7F}" srcOrd="0" destOrd="0" presId="urn:microsoft.com/office/officeart/2005/8/layout/default"/>
    <dgm:cxn modelId="{9822856A-E11C-234A-8719-9DB6853A060A}" type="presOf" srcId="{7CD4D948-0629-4944-95BE-D4476F1497B9}" destId="{DF2C0750-7DF9-814D-9C1D-26922B61221E}" srcOrd="0" destOrd="0" presId="urn:microsoft.com/office/officeart/2005/8/layout/default"/>
    <dgm:cxn modelId="{0939E27E-EE63-EB43-AA03-9C3B10AB82DB}" type="presOf" srcId="{F7871F1E-A5E1-7C4D-8738-EAD3CA4C7572}" destId="{2C03CE8E-EE6E-B44A-917B-9EF086C49345}" srcOrd="0" destOrd="0" presId="urn:microsoft.com/office/officeart/2005/8/layout/default"/>
    <dgm:cxn modelId="{DA709187-299F-4A49-B534-E25FF304E434}" type="presOf" srcId="{58170ECD-654E-214D-8E57-122C6192C8EC}" destId="{107EC807-14FF-2449-A7C4-2D5E4041709C}" srcOrd="0" destOrd="0" presId="urn:microsoft.com/office/officeart/2005/8/layout/default"/>
    <dgm:cxn modelId="{D7171896-EB3F-D143-9E4F-BCC4DC431E89}" srcId="{58170ECD-654E-214D-8E57-122C6192C8EC}" destId="{7CD4D948-0629-4944-95BE-D4476F1497B9}" srcOrd="3" destOrd="0" parTransId="{C109BCBD-F6F8-6349-97E3-6DE01A42F7E6}" sibTransId="{3930DB3B-7AE6-634A-BF8F-5217691C50BF}"/>
    <dgm:cxn modelId="{D8F64DA7-F3FA-C943-86DC-D0193F8CEB89}" srcId="{58170ECD-654E-214D-8E57-122C6192C8EC}" destId="{8A465751-D8D2-C841-A910-E04245DE5271}" srcOrd="1" destOrd="0" parTransId="{488404C4-EFC2-094D-B72A-F9E6379314CF}" sibTransId="{EF98F92A-C951-2F4C-811E-182132B7A345}"/>
    <dgm:cxn modelId="{C72E68AE-400E-2C45-920F-53E04D7DC7B0}" type="presOf" srcId="{05431B99-3F01-504A-9585-25E6DD479AEA}" destId="{DEB8E7E0-6BD8-AC42-AB39-8EF2D39DDDAF}" srcOrd="0" destOrd="0" presId="urn:microsoft.com/office/officeart/2005/8/layout/default"/>
    <dgm:cxn modelId="{DAE9B9C5-B7E4-EA4C-A315-5630DD01D6ED}" srcId="{58170ECD-654E-214D-8E57-122C6192C8EC}" destId="{0B7B9A0A-2711-A94C-B884-8538ABC9AAFC}" srcOrd="4" destOrd="0" parTransId="{B8F53D31-2687-E244-8676-ECC36164BD4B}" sibTransId="{F28BAF12-5063-6E4C-8137-4B4CE20646A6}"/>
    <dgm:cxn modelId="{97246BD6-02CD-E940-8BEA-C04964EF43D4}" srcId="{58170ECD-654E-214D-8E57-122C6192C8EC}" destId="{F7871F1E-A5E1-7C4D-8738-EAD3CA4C7572}" srcOrd="2" destOrd="0" parTransId="{43856271-4069-574E-9D40-CC26CAFB7B3F}" sibTransId="{4BB60E6F-33DA-2840-A56C-038F733432D9}"/>
    <dgm:cxn modelId="{D0FF51DE-BE44-F849-A9A3-5141E0C33A4E}" srcId="{58170ECD-654E-214D-8E57-122C6192C8EC}" destId="{05431B99-3F01-504A-9585-25E6DD479AEA}" srcOrd="0" destOrd="0" parTransId="{E9894B0A-0AB8-DA49-A226-DC2176F55E77}" sibTransId="{09EA9769-AE63-7845-8220-1B366BE793A7}"/>
    <dgm:cxn modelId="{D87DE1E9-C568-9843-B2F2-55A4BCDAF062}" type="presOf" srcId="{8A465751-D8D2-C841-A910-E04245DE5271}" destId="{7A40ADD9-4459-674B-B3D8-0BBB3CA1DCC3}" srcOrd="0" destOrd="0" presId="urn:microsoft.com/office/officeart/2005/8/layout/default"/>
    <dgm:cxn modelId="{E13E376C-7E75-A244-B840-9AD01737F1DA}" type="presParOf" srcId="{107EC807-14FF-2449-A7C4-2D5E4041709C}" destId="{DEB8E7E0-6BD8-AC42-AB39-8EF2D39DDDAF}" srcOrd="0" destOrd="0" presId="urn:microsoft.com/office/officeart/2005/8/layout/default"/>
    <dgm:cxn modelId="{448292DF-DFD3-A345-B5C0-C0D5787E91B0}" type="presParOf" srcId="{107EC807-14FF-2449-A7C4-2D5E4041709C}" destId="{3642316D-8418-CD43-ABBA-547C44607725}" srcOrd="1" destOrd="0" presId="urn:microsoft.com/office/officeart/2005/8/layout/default"/>
    <dgm:cxn modelId="{DFB09EEC-1C0E-1D41-AE0B-7C7CDE75A85E}" type="presParOf" srcId="{107EC807-14FF-2449-A7C4-2D5E4041709C}" destId="{7A40ADD9-4459-674B-B3D8-0BBB3CA1DCC3}" srcOrd="2" destOrd="0" presId="urn:microsoft.com/office/officeart/2005/8/layout/default"/>
    <dgm:cxn modelId="{8DBDC363-E507-1F46-810B-B7762FB6E3A8}" type="presParOf" srcId="{107EC807-14FF-2449-A7C4-2D5E4041709C}" destId="{04EEC471-9985-624F-BE5D-65C5E7FCBFBA}" srcOrd="3" destOrd="0" presId="urn:microsoft.com/office/officeart/2005/8/layout/default"/>
    <dgm:cxn modelId="{01571714-A975-B641-B714-A76923B6ED68}" type="presParOf" srcId="{107EC807-14FF-2449-A7C4-2D5E4041709C}" destId="{2C03CE8E-EE6E-B44A-917B-9EF086C49345}" srcOrd="4" destOrd="0" presId="urn:microsoft.com/office/officeart/2005/8/layout/default"/>
    <dgm:cxn modelId="{177C7551-4322-F54D-A954-BBEF8DA8C80C}" type="presParOf" srcId="{107EC807-14FF-2449-A7C4-2D5E4041709C}" destId="{BDEAAD63-A0AF-7E49-A42D-EDE8C32CE233}" srcOrd="5" destOrd="0" presId="urn:microsoft.com/office/officeart/2005/8/layout/default"/>
    <dgm:cxn modelId="{D6CBE178-54A6-5F40-A139-879BCED81842}" type="presParOf" srcId="{107EC807-14FF-2449-A7C4-2D5E4041709C}" destId="{DF2C0750-7DF9-814D-9C1D-26922B61221E}" srcOrd="6" destOrd="0" presId="urn:microsoft.com/office/officeart/2005/8/layout/default"/>
    <dgm:cxn modelId="{F5F8790B-872F-1044-B05D-5B7503D33996}" type="presParOf" srcId="{107EC807-14FF-2449-A7C4-2D5E4041709C}" destId="{88D38242-0F40-3942-B7BD-DE91203688F7}" srcOrd="7" destOrd="0" presId="urn:microsoft.com/office/officeart/2005/8/layout/default"/>
    <dgm:cxn modelId="{0032C21D-8F99-6E4F-BE31-4494F4AA700E}" type="presParOf" srcId="{107EC807-14FF-2449-A7C4-2D5E4041709C}" destId="{85289A27-F439-AA47-98A5-C4A6454CBB7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8E7E0-6BD8-AC42-AB39-8EF2D39DDDAF}">
      <dsp:nvSpPr>
        <dsp:cNvPr id="0" name=""/>
        <dsp:cNvSpPr/>
      </dsp:nvSpPr>
      <dsp:spPr>
        <a:xfrm>
          <a:off x="694494" y="962"/>
          <a:ext cx="2429836" cy="1457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Basics of Reinforcement Learning: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Agent learns by interacting with the environment.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Key concepts: States, Actions, Rewards, Policies.</a:t>
          </a:r>
        </a:p>
      </dsp:txBody>
      <dsp:txXfrm>
        <a:off x="694494" y="962"/>
        <a:ext cx="2429836" cy="1457902"/>
      </dsp:txXfrm>
    </dsp:sp>
    <dsp:sp modelId="{7A40ADD9-4459-674B-B3D8-0BBB3CA1DCC3}">
      <dsp:nvSpPr>
        <dsp:cNvPr id="0" name=""/>
        <dsp:cNvSpPr/>
      </dsp:nvSpPr>
      <dsp:spPr>
        <a:xfrm>
          <a:off x="3367315" y="962"/>
          <a:ext cx="2429836" cy="1457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Chosen Algorithm: Deep Q-Network (DQN)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Learns Q-values for state-action pairs.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Selects actions that maximize expected rewards.</a:t>
          </a:r>
        </a:p>
      </dsp:txBody>
      <dsp:txXfrm>
        <a:off x="3367315" y="962"/>
        <a:ext cx="2429836" cy="1457902"/>
      </dsp:txXfrm>
    </dsp:sp>
    <dsp:sp modelId="{2C03CE8E-EE6E-B44A-917B-9EF086C49345}">
      <dsp:nvSpPr>
        <dsp:cNvPr id="0" name=""/>
        <dsp:cNvSpPr/>
      </dsp:nvSpPr>
      <dsp:spPr>
        <a:xfrm>
          <a:off x="6040135" y="962"/>
          <a:ext cx="2429836" cy="1457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Required Components: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Q-network: Maps state input to Q-values.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Replay Memory: Stores past experiences for training.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Target Network: Stabilizes learning with delayed updates.</a:t>
          </a:r>
        </a:p>
      </dsp:txBody>
      <dsp:txXfrm>
        <a:off x="6040135" y="962"/>
        <a:ext cx="2429836" cy="1457902"/>
      </dsp:txXfrm>
    </dsp:sp>
    <dsp:sp modelId="{DF2C0750-7DF9-814D-9C1D-26922B61221E}">
      <dsp:nvSpPr>
        <dsp:cNvPr id="0" name=""/>
        <dsp:cNvSpPr/>
      </dsp:nvSpPr>
      <dsp:spPr>
        <a:xfrm>
          <a:off x="2030904" y="1701848"/>
          <a:ext cx="2429836" cy="1457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Exploration vs Exploitation: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Use epsilon-greedy strategy.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Start with high exploration (random actions), reduce over time.</a:t>
          </a:r>
        </a:p>
      </dsp:txBody>
      <dsp:txXfrm>
        <a:off x="2030904" y="1701848"/>
        <a:ext cx="2429836" cy="1457902"/>
      </dsp:txXfrm>
    </dsp:sp>
    <dsp:sp modelId="{85289A27-F439-AA47-98A5-C4A6454CBB7F}">
      <dsp:nvSpPr>
        <dsp:cNvPr id="0" name=""/>
        <dsp:cNvSpPr/>
      </dsp:nvSpPr>
      <dsp:spPr>
        <a:xfrm>
          <a:off x="4703725" y="1701848"/>
          <a:ext cx="2429836" cy="1457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Experience Replay: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Randomly samples past experiences.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Breaks correlation between events.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Improves learning efficiency and stability.</a:t>
          </a:r>
        </a:p>
      </dsp:txBody>
      <dsp:txXfrm>
        <a:off x="4703725" y="1701848"/>
        <a:ext cx="2429836" cy="1457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8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8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52" r:id="rId6"/>
    <p:sldLayoutId id="2147483847" r:id="rId7"/>
    <p:sldLayoutId id="2147483848" r:id="rId8"/>
    <p:sldLayoutId id="2147483849" r:id="rId9"/>
    <p:sldLayoutId id="2147483851" r:id="rId10"/>
    <p:sldLayoutId id="21474838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github.com/ntasfi/PyGame-Learning-Environ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2" name="Rectangle 1081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Flappy Bird">
            <a:extLst>
              <a:ext uri="{FF2B5EF4-FFF2-40B4-BE49-F238E27FC236}">
                <a16:creationId xmlns:a16="http://schemas.microsoft.com/office/drawing/2014/main" id="{5F912E0B-8585-0A67-2092-C3EDB066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3" b="5702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Freeform: Shape 1069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59891-A93E-5EF6-570F-1FB74A11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spc="100" baseline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Capstone Project: Train an AI Agent to Play Flappy Bird</a:t>
            </a:r>
            <a:endParaRPr lang="en-US" b="1" kern="1200" spc="100" baseline="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B938F-947D-8B7F-6AE2-D6F02155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3879273"/>
            <a:ext cx="4403327" cy="15417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chemeClr val="accent1">
                    <a:lumMod val="60000"/>
                    <a:lumOff val="40000"/>
                  </a:schemeClr>
                </a:solidFill>
              </a:rPr>
              <a:t>By: Jesus Gudino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accent1">
                    <a:lumMod val="60000"/>
                    <a:lumOff val="40000"/>
                  </a:schemeClr>
                </a:solidFill>
              </a:rPr>
              <a:t>ITAI 1378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accent1">
                    <a:lumMod val="60000"/>
                    <a:lumOff val="40000"/>
                  </a:schemeClr>
                </a:solidFill>
              </a:rPr>
              <a:t>04/01/2025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accent1">
                    <a:lumMod val="60000"/>
                    <a:lumOff val="40000"/>
                  </a:schemeClr>
                </a:solidFill>
              </a:rPr>
              <a:t>Professor: Anna Devarakonda</a:t>
            </a:r>
          </a:p>
        </p:txBody>
      </p:sp>
    </p:spTree>
    <p:extLst>
      <p:ext uri="{BB962C8B-B14F-4D97-AF65-F5344CB8AC3E}">
        <p14:creationId xmlns:p14="http://schemas.microsoft.com/office/powerpoint/2010/main" val="285857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482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lappy Bird">
            <a:extLst>
              <a:ext uri="{FF2B5EF4-FFF2-40B4-BE49-F238E27FC236}">
                <a16:creationId xmlns:a16="http://schemas.microsoft.com/office/drawing/2014/main" id="{A2B2236B-7D9E-BEC0-E761-75DFB490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0" r="20546"/>
          <a:stretch/>
        </p:blipFill>
        <p:spPr bwMode="auto">
          <a:xfrm>
            <a:off x="-1" y="10"/>
            <a:ext cx="4648201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52FA6-64CA-4231-4082-54950B21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3994511"/>
            <a:ext cx="2797917" cy="1591492"/>
          </a:xfrm>
          <a:noFill/>
        </p:spPr>
        <p:txBody>
          <a:bodyPr>
            <a:normAutofit/>
          </a:bodyPr>
          <a:lstStyle/>
          <a:p>
            <a:r>
              <a:rPr lang="en-US" sz="260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Environment Setup </a:t>
            </a:r>
          </a:p>
        </p:txBody>
      </p:sp>
      <p:sp>
        <p:nvSpPr>
          <p:cNvPr id="4111" name="Content Placeholder 2">
            <a:extLst>
              <a:ext uri="{FF2B5EF4-FFF2-40B4-BE49-F238E27FC236}">
                <a16:creationId xmlns:a16="http://schemas.microsoft.com/office/drawing/2014/main" id="{18168F86-E3AF-37F0-FFFE-5C0B1919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798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Flappy Bird Game Overview: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- 2D side-scrolling game where a bird avoids pipes.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Gravity pulls the bird down; flapping makes it rise.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Score increases by 1 for every pipe passed.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Game ends if the bird hits a pipe or the ground.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Tools &amp; Libraries: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PyGame: Simulates game environment and visuals.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OpenAI Gym: Structures the game for reinforcement learning.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AI Interaction Setup: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State: Bird’s position, velocity, distance to pipes.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Actions: 0 = Do nothing, 1 = Flap.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Rewards: +1 for passing a pipe, 0 or -1 for crashing.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b="1" dirty="0"/>
              <a:t>Preprocessing Game Frames: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Convert to grayscale, resize (e.g., 84×84).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Normalize pixel values.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(Optional) Stack frames for motion awareness.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3" y="935882"/>
            <a:ext cx="2797917" cy="4993618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3013A-6FD1-6BAC-B583-7A3674B761EA}"/>
              </a:ext>
            </a:extLst>
          </p:cNvPr>
          <p:cNvSpPr txBox="1"/>
          <p:nvPr/>
        </p:nvSpPr>
        <p:spPr>
          <a:xfrm>
            <a:off x="3180080" y="96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A8EB-25C7-145E-DEF4-14B0B024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Pre-Training Model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FD6F-684E-80CB-64B4-7360B4D78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817" y="2691293"/>
            <a:ext cx="2486283" cy="31606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Transfer Learning:</a:t>
            </a:r>
          </a:p>
          <a:p>
            <a:r>
              <a:rPr lang="en-US" dirty="0"/>
              <a:t>- Reuses knowledge from a model trained on a large dataset.</a:t>
            </a:r>
          </a:p>
          <a:p>
            <a:r>
              <a:rPr lang="en-US" dirty="0"/>
              <a:t>- Speeds up training and requires less data.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A9C7C-6179-F4A9-A4FC-8F199BA1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7100" y="2666447"/>
            <a:ext cx="2747245" cy="31606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Chosen Model: MobileNetV2</a:t>
            </a:r>
          </a:p>
          <a:p>
            <a:r>
              <a:rPr lang="en-US" dirty="0"/>
              <a:t>- Lightweight and efficient.</a:t>
            </a:r>
          </a:p>
          <a:p>
            <a:r>
              <a:rPr lang="en-US" dirty="0"/>
              <a:t>- Ideal for extracting features from visual inputs.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819109-10F8-013C-3B8F-9E9B0D057092}"/>
              </a:ext>
            </a:extLst>
          </p:cNvPr>
          <p:cNvSpPr txBox="1">
            <a:spLocks/>
          </p:cNvSpPr>
          <p:nvPr/>
        </p:nvSpPr>
        <p:spPr>
          <a:xfrm>
            <a:off x="5827509" y="2666446"/>
            <a:ext cx="2897393" cy="3185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Model Modification:</a:t>
            </a:r>
          </a:p>
          <a:p>
            <a:r>
              <a:rPr lang="en-US" sz="2300" dirty="0"/>
              <a:t>- Remove top classification layers.</a:t>
            </a:r>
          </a:p>
          <a:p>
            <a:r>
              <a:rPr lang="en-US" sz="2300" dirty="0"/>
              <a:t>- Use output from intermediate layers as features.</a:t>
            </a:r>
          </a:p>
          <a:p>
            <a:r>
              <a:rPr lang="en-US" sz="2300" dirty="0"/>
              <a:t>- Feed extracted features into the reinforcement learning agent.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D8CA915-4F71-A9FD-577E-EC96F974710D}"/>
              </a:ext>
            </a:extLst>
          </p:cNvPr>
          <p:cNvSpPr txBox="1">
            <a:spLocks/>
          </p:cNvSpPr>
          <p:nvPr/>
        </p:nvSpPr>
        <p:spPr>
          <a:xfrm>
            <a:off x="8599028" y="2666446"/>
            <a:ext cx="2747245" cy="3160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Challenges &amp; Solutions:</a:t>
            </a:r>
          </a:p>
          <a:p>
            <a:r>
              <a:rPr lang="en-US" sz="1900" dirty="0"/>
              <a:t>- Game frames differ from real-world images.</a:t>
            </a:r>
          </a:p>
          <a:p>
            <a:r>
              <a:rPr lang="en-US" sz="1900" dirty="0"/>
              <a:t>- Solution: Preprocess frames (grayscale, resize).</a:t>
            </a:r>
          </a:p>
          <a:p>
            <a:r>
              <a:rPr lang="en-US" sz="1900" dirty="0"/>
              <a:t>- Fine-tune model if needed to better suit game visuals.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56A8-ECEE-65C5-D013-C0BA4C33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Reinforcement Learning implementation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D91902-D683-D173-6BA0-A95633E00D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1102981"/>
              </p:ext>
            </p:extLst>
          </p:nvPr>
        </p:nvGraphicFramePr>
        <p:xfrm>
          <a:off x="1616075" y="2425700"/>
          <a:ext cx="9164467" cy="316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9A68-2607-FA0E-8EEC-661772C6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E782-2BA9-DB8E-69C1-570C574B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48" y="2489653"/>
            <a:ext cx="2646758" cy="39872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700" dirty="0"/>
              <a:t>Training Process:</a:t>
            </a:r>
          </a:p>
          <a:p>
            <a:r>
              <a:rPr lang="en-US" sz="2700" dirty="0"/>
              <a:t>- AI observes the state and selects an action.</a:t>
            </a:r>
          </a:p>
          <a:p>
            <a:r>
              <a:rPr lang="en-US" sz="2700" dirty="0"/>
              <a:t>- Receives a reward and the next state.</a:t>
            </a:r>
          </a:p>
          <a:p>
            <a:r>
              <a:rPr lang="en-US" sz="2700" dirty="0"/>
              <a:t>- Stores the experience in replay memory.</a:t>
            </a:r>
          </a:p>
          <a:p>
            <a:r>
              <a:rPr lang="en-US" sz="2700" dirty="0"/>
              <a:t>- Trains the Q-network using sampled experiences.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9254E-1AE5-01DC-5F0C-69A859C4771B}"/>
              </a:ext>
            </a:extLst>
          </p:cNvPr>
          <p:cNvSpPr txBox="1">
            <a:spLocks/>
          </p:cNvSpPr>
          <p:nvPr/>
        </p:nvSpPr>
        <p:spPr>
          <a:xfrm>
            <a:off x="3555999" y="2483016"/>
            <a:ext cx="1935555" cy="3141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 Loop Setup:</a:t>
            </a:r>
          </a:p>
          <a:p>
            <a:r>
              <a:rPr lang="en-US" dirty="0"/>
              <a:t>- Loop through episodes.</a:t>
            </a:r>
          </a:p>
          <a:p>
            <a:r>
              <a:rPr lang="en-US" dirty="0"/>
              <a:t>- At each step: choose action → update state → store experience → train.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8F68D2-4ABC-AD97-6FCA-EDDE54564251}"/>
              </a:ext>
            </a:extLst>
          </p:cNvPr>
          <p:cNvSpPr txBox="1">
            <a:spLocks/>
          </p:cNvSpPr>
          <p:nvPr/>
        </p:nvSpPr>
        <p:spPr>
          <a:xfrm>
            <a:off x="5355439" y="2496168"/>
            <a:ext cx="1935555" cy="3141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Hyperparameters:</a:t>
            </a:r>
          </a:p>
          <a:p>
            <a:r>
              <a:rPr lang="en-US" dirty="0"/>
              <a:t>- Learning rate, discount factor (gamma), batch size, epsilon decay.</a:t>
            </a:r>
          </a:p>
          <a:p>
            <a:r>
              <a:rPr lang="en-US" dirty="0"/>
              <a:t>- Tune using grid search or trial-and-error.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442114-B575-6448-92A8-CB00F7403E3F}"/>
              </a:ext>
            </a:extLst>
          </p:cNvPr>
          <p:cNvSpPr txBox="1">
            <a:spLocks/>
          </p:cNvSpPr>
          <p:nvPr/>
        </p:nvSpPr>
        <p:spPr>
          <a:xfrm>
            <a:off x="7373545" y="2496168"/>
            <a:ext cx="1935555" cy="3205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 Challenges:</a:t>
            </a:r>
          </a:p>
          <a:p>
            <a:r>
              <a:rPr lang="en-US" dirty="0"/>
              <a:t>- Reward sparsity: provide small rewards for staying alive.</a:t>
            </a:r>
          </a:p>
          <a:p>
            <a:r>
              <a:rPr lang="en-US" dirty="0"/>
              <a:t>- Catastrophic forgetting: use experience replay + target network.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4C46F0-CA2F-D08C-0E0F-195DCAF61E41}"/>
              </a:ext>
            </a:extLst>
          </p:cNvPr>
          <p:cNvSpPr txBox="1">
            <a:spLocks/>
          </p:cNvSpPr>
          <p:nvPr/>
        </p:nvSpPr>
        <p:spPr>
          <a:xfrm>
            <a:off x="9309100" y="2496168"/>
            <a:ext cx="1861751" cy="3128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Evaluation:</a:t>
            </a:r>
          </a:p>
          <a:p>
            <a:r>
              <a:rPr lang="en-US" dirty="0"/>
              <a:t>- Track average score and loss per episode.</a:t>
            </a:r>
          </a:p>
          <a:p>
            <a:r>
              <a:rPr lang="en-US" dirty="0"/>
              <a:t>- Plot performance trends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E4C150-80D5-770F-7B10-707225E5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9" y="929119"/>
            <a:ext cx="3713561" cy="49988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BDB61-BF21-C7A1-8476-831B4C93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5" y="1573427"/>
            <a:ext cx="3417870" cy="1589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and Evaluation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955A3-0754-A3AF-8254-9E9329288D8F}"/>
              </a:ext>
            </a:extLst>
          </p:cNvPr>
          <p:cNvSpPr txBox="1"/>
          <p:nvPr/>
        </p:nvSpPr>
        <p:spPr>
          <a:xfrm>
            <a:off x="5405040" y="177801"/>
            <a:ext cx="7721599" cy="685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Testing Strategy: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Run the trained agent across multiple game episodes.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Use consistent starting conditions for fair evaluation.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 Evaluation Metrics: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Average score per episode.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Survival time (duration before crashing).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Number of pipes passed.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Interpreting Results: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Compare agent performance against random baseline or human score.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Look for consistent improvement across episodes.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Performance Visualization: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Plot rewards and scores over time.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Use heatmaps or decision maps to show AI’s choices.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Future Improvements: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Experiment with different RL algorithms (e.g., PPO, A2C).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Fine-tune reward system or input features.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Add more complex obstacles or dynamic challenges.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5122" name="Picture 2" descr="Flappy Bird | Bro-Mon Unoffical Wiki | Fandom">
            <a:extLst>
              <a:ext uri="{FF2B5EF4-FFF2-40B4-BE49-F238E27FC236}">
                <a16:creationId xmlns:a16="http://schemas.microsoft.com/office/drawing/2014/main" id="{60795D37-0D4F-5FCA-27E4-129B1DDD7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269" b="14121"/>
          <a:stretch/>
        </p:blipFill>
        <p:spPr bwMode="auto">
          <a:xfrm>
            <a:off x="934639" y="2327649"/>
            <a:ext cx="3174606" cy="36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656-7613-31A2-C1CB-9DF56E1E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5571-C04E-6426-E08D-37B44351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Sutton, R. S., &amp; Barto, A. G. (2018). </a:t>
            </a:r>
            <a:r>
              <a:rPr lang="en-US" i="1" dirty="0"/>
              <a:t>Reinforcement Learning: An Introduction</a:t>
            </a:r>
            <a:r>
              <a:rPr lang="en-US" dirty="0"/>
              <a:t> (2nd ed.). MIT Press.</a:t>
            </a:r>
          </a:p>
          <a:p>
            <a:r>
              <a:rPr lang="en-US" dirty="0"/>
              <a:t>Sandler, M., Howard, A., Zhu, M., Zhmoginov, A., &amp; Chen, L. C. (2018). </a:t>
            </a:r>
            <a:r>
              <a:rPr lang="en-US" i="1" dirty="0"/>
              <a:t>MobileNetV2: Inverted Residuals and Linear Bottlenecks</a:t>
            </a:r>
            <a:r>
              <a:rPr lang="en-US" dirty="0"/>
              <a:t>. arXiv preprint arXiv:1801.04381.</a:t>
            </a:r>
          </a:p>
          <a:p>
            <a:r>
              <a:rPr lang="en-US" dirty="0"/>
              <a:t>Brockman, G., Cheung, V., Pettersson, L., Schneider, J., Schulman, J., Tang, J., &amp; Zaremba, W. (2016). </a:t>
            </a:r>
            <a:r>
              <a:rPr lang="en-US" i="1" dirty="0"/>
              <a:t>OpenAI Gym</a:t>
            </a:r>
            <a:r>
              <a:rPr lang="en-US" dirty="0"/>
              <a:t>. arXiv preprint arXiv:1606.01540.</a:t>
            </a:r>
          </a:p>
          <a:p>
            <a:r>
              <a:rPr lang="en-US" dirty="0"/>
              <a:t>Flappy Bird Reinforcement Learning Environment: </a:t>
            </a:r>
            <a:r>
              <a:rPr lang="en-US" dirty="0">
                <a:hlinkClick r:id="rId2"/>
              </a:rPr>
              <a:t>https://github.com/ntasfi/PyGame-Learning-Environment</a:t>
            </a:r>
            <a:endParaRPr lang="en-US" dirty="0"/>
          </a:p>
          <a:p>
            <a:r>
              <a:rPr lang="en-US" dirty="0"/>
              <a:t>TensorFlow &amp; Keras Documentation: </a:t>
            </a:r>
            <a:r>
              <a:rPr lang="en-US" dirty="0">
                <a:hlinkClick r:id="rId3"/>
              </a:rPr>
              <a:t>https://www.tensorflow.org/</a:t>
            </a:r>
            <a:endParaRPr lang="en-US" dirty="0"/>
          </a:p>
          <a:p>
            <a:r>
              <a:rPr lang="en-US" dirty="0"/>
              <a:t>PyGame Documentation: https://www.pygame.org/docs/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9061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824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LimelightVTI</vt:lpstr>
      <vt:lpstr>Capstone Project: Train an AI Agent to Play Flappy Bird</vt:lpstr>
      <vt:lpstr>Environment Setup </vt:lpstr>
      <vt:lpstr>Pre-Training Model Usage</vt:lpstr>
      <vt:lpstr>Reinforcement Learning implementation </vt:lpstr>
      <vt:lpstr>Model Training</vt:lpstr>
      <vt:lpstr>Testing and Evaluation </vt:lpstr>
      <vt:lpstr>Works Cited: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jesus.gudino-W209743295</dc:creator>
  <cp:lastModifiedBy>jesus.gudino-W209743295</cp:lastModifiedBy>
  <cp:revision>2</cp:revision>
  <dcterms:created xsi:type="dcterms:W3CDTF">2025-04-02T02:20:11Z</dcterms:created>
  <dcterms:modified xsi:type="dcterms:W3CDTF">2025-04-02T03:23:11Z</dcterms:modified>
</cp:coreProperties>
</file>