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4"/>
    <p:sldMasterId id="2147483671" r:id="rId5"/>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6566b0e22_2_8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33" name="Google Shape;133;g56566b0e22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6566b0e22_2_14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01" name="Google Shape;201;g56566b0e22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6566b0e22_2_147: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08" name="Google Shape;208;g56566b0e22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6566b0e22_2_15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15" name="Google Shape;215;g56566b0e22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6566b0e22_2_15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21" name="Google Shape;221;g56566b0e22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6566b0e22_2_16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27" name="Google Shape;227;g56566b0e22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6566b0e22_2_87: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39" name="Google Shape;139;g56566b0e22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6566b0e22_2_9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45" name="Google Shape;145;g56566b0e22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6566b0e22_2_97: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51" name="Google Shape;151;g56566b0e22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6566b0e22_2_11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66" name="Google Shape;166;g56566b0e22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6566b0e22_2_11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75" name="Google Shape;175;g56566b0e22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566b0e22_2_12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82" name="Google Shape;182;g56566b0e22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6566b0e22_2_13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89" name="Google Shape;189;g56566b0e22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6566b0e22_2_13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95" name="Google Shape;195;g56566b0e22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3" name="Google Shape;63;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4"/>
          <p:cNvPicPr preferRelativeResize="0"/>
          <p:nvPr/>
        </p:nvPicPr>
        <p:blipFill rotWithShape="1">
          <a:blip r:embed="rId2">
            <a:alphaModFix/>
          </a:blip>
          <a:srcRect/>
          <a:stretch/>
        </p:blipFill>
        <p:spPr>
          <a:xfrm>
            <a:off x="76200" y="0"/>
            <a:ext cx="685800" cy="67270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rotWithShape="1">
          <a:blip r:embed="rId2">
            <a:alphaModFix/>
          </a:blip>
          <a:srcRect/>
          <a:stretch/>
        </p:blipFill>
        <p:spPr>
          <a:xfrm>
            <a:off x="76200" y="0"/>
            <a:ext cx="685800" cy="67270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7" name="Google Shape;77;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3" name="Google Shape;83;p17"/>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4" name="Google Shape;84;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0" name="Google Shape;90;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1" name="Google Shape;91;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2" name="Google Shape;92;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3" name="Google Shape;93;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8" name="Google Shape;108;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9" name="Google Shape;109;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792288" y="3600450"/>
            <a:ext cx="5486400" cy="42505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5" name="Google Shape;115;p22"/>
          <p:cNvSpPr txBox="1">
            <a:spLocks noGrp="1"/>
          </p:cNvSpPr>
          <p:nvPr>
            <p:ph type="body" idx="1"/>
          </p:nvPr>
        </p:nvSpPr>
        <p:spPr>
          <a:xfrm>
            <a:off x="1792288" y="4025503"/>
            <a:ext cx="5486400" cy="60364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6" name="Google Shape;116;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3">
            <a:alphaModFix/>
          </a:blip>
          <a:srcRect/>
          <a:stretch/>
        </p:blipFill>
        <p:spPr>
          <a:xfrm>
            <a:off x="76200" y="0"/>
            <a:ext cx="685800" cy="672703"/>
          </a:xfrm>
          <a:prstGeom prst="rect">
            <a:avLst/>
          </a:prstGeom>
          <a:noFill/>
          <a:ln>
            <a:noFill/>
          </a:ln>
        </p:spPr>
      </p:pic>
      <p:cxnSp>
        <p:nvCxnSpPr>
          <p:cNvPr id="57" name="Google Shape;57;p13"/>
          <p:cNvCxnSpPr/>
          <p:nvPr/>
        </p:nvCxnSpPr>
        <p:spPr>
          <a:xfrm>
            <a:off x="762000" y="685800"/>
            <a:ext cx="7620000" cy="0"/>
          </a:xfrm>
          <a:prstGeom prst="straightConnector1">
            <a:avLst/>
          </a:prstGeom>
          <a:noFill/>
          <a:ln w="28575" cap="flat" cmpd="sng">
            <a:solidFill>
              <a:srgbClr val="3333CC"/>
            </a:solidFill>
            <a:prstDash val="solid"/>
            <a:round/>
            <a:headEnd type="none" w="med" len="med"/>
            <a:tailEnd type="none" w="med" len="med"/>
          </a:ln>
        </p:spPr>
      </p:cxnSp>
      <p:cxnSp>
        <p:nvCxnSpPr>
          <p:cNvPr id="58" name="Google Shape;58;p13"/>
          <p:cNvCxnSpPr/>
          <p:nvPr/>
        </p:nvCxnSpPr>
        <p:spPr>
          <a:xfrm>
            <a:off x="609600" y="742950"/>
            <a:ext cx="7848600" cy="0"/>
          </a:xfrm>
          <a:prstGeom prst="straightConnector1">
            <a:avLst/>
          </a:prstGeom>
          <a:noFill/>
          <a:ln w="57150" cap="flat" cmpd="sng">
            <a:solidFill>
              <a:srgbClr val="CC0000"/>
            </a:solidFill>
            <a:prstDash val="solid"/>
            <a:round/>
            <a:headEnd type="none" w="med" len="med"/>
            <a:tailEnd type="none" w="med" len="med"/>
          </a:ln>
        </p:spPr>
      </p:cxnSp>
      <p:pic>
        <p:nvPicPr>
          <p:cNvPr id="59" name="Google Shape;59;p13" descr="arng"/>
          <p:cNvPicPr preferRelativeResize="0"/>
          <p:nvPr/>
        </p:nvPicPr>
        <p:blipFill rotWithShape="1">
          <a:blip r:embed="rId14">
            <a:alphaModFix/>
          </a:blip>
          <a:srcRect t="7396" r="7142" b="3851"/>
          <a:stretch/>
        </p:blipFill>
        <p:spPr>
          <a:xfrm>
            <a:off x="8305800" y="57150"/>
            <a:ext cx="838200" cy="5867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Cyber Vulnerability Assessment</a:t>
            </a:r>
            <a:endParaRPr/>
          </a:p>
        </p:txBody>
      </p:sp>
      <p:sp>
        <p:nvSpPr>
          <p:cNvPr id="136" name="Google Shape;136;p2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
              <a:t>CS2018 15 MAY 2018</a:t>
            </a:r>
            <a:endParaRPr/>
          </a:p>
          <a:p>
            <a:pPr marL="0" lvl="0" indent="0" algn="ctr" rtl="0">
              <a:spcBef>
                <a:spcPts val="640"/>
              </a:spcBef>
              <a:spcAft>
                <a:spcPts val="0"/>
              </a:spcAft>
              <a:buClr>
                <a:srgbClr val="888888"/>
              </a:buClr>
              <a:buSzPts val="3200"/>
              <a:buNone/>
            </a:pPr>
            <a:r>
              <a:rPr lang="en"/>
              <a:t>State #: 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Vulnerability List</a:t>
            </a:r>
            <a:endParaRPr/>
          </a:p>
        </p:txBody>
      </p:sp>
      <p:sp>
        <p:nvSpPr>
          <p:cNvPr id="204" name="Google Shape;204;p34"/>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205" name="Google Shape;205;p34"/>
          <p:cNvSpPr txBox="1"/>
          <p:nvPr/>
        </p:nvSpPr>
        <p:spPr>
          <a:xfrm>
            <a:off x="485335" y="1028700"/>
            <a:ext cx="8229600" cy="360098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Outside IP connecting to DC</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Planned Protest</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Monitoring tools requested on customer network</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DC Log Review</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Possible rogue servers pushing out malicious traffic</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Data Exfiltration</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Intel (Facepage)</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Shared folders compromised</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Odd defaultuser0 on zone 3</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Intel (Facepage)</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3 new servers created in Zone 2</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16 new users created in Zone 3</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Vulnerability List</a:t>
            </a:r>
            <a:endParaRPr/>
          </a:p>
        </p:txBody>
      </p:sp>
      <p:sp>
        <p:nvSpPr>
          <p:cNvPr id="211" name="Google Shape;211;p3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212" name="Google Shape;212;p35"/>
          <p:cNvSpPr txBox="1"/>
          <p:nvPr/>
        </p:nvSpPr>
        <p:spPr>
          <a:xfrm>
            <a:off x="457200" y="971550"/>
            <a:ext cx="8229600" cy="36702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DC compromised</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Intel (Facepage)</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Data Exfiltration</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Potential scans from Bad IP</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UAC is turned off on .181</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Registry tampering</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RDP from zone 1 to zone 2</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Permanent Address Discovered</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stunnel.exe discovered in Zone 3</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Possible beacon</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Public facing webpage at 10.0.1.35 is extremely slow</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event logs showing potential clearing of artifacts</a:t>
            </a:r>
            <a:endParaRPr/>
          </a:p>
          <a:p>
            <a:pPr marL="285750" marR="0" lvl="0" indent="-285750" algn="l" rtl="0">
              <a:spcBef>
                <a:spcPts val="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Zone 4 network traffic. Potential beacon.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Risks</a:t>
            </a:r>
            <a:endParaRPr/>
          </a:p>
        </p:txBody>
      </p:sp>
      <p:sp>
        <p:nvSpPr>
          <p:cNvPr id="218" name="Google Shape;218;p36"/>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240"/>
              <a:buChar char="•"/>
            </a:pPr>
            <a:r>
              <a:rPr lang="en" sz="2240"/>
              <a:t>Admin credentials with local users cause the network to be extremely vulnerable because people who do not have the need to know should not have elevated privileges</a:t>
            </a:r>
            <a:endParaRPr/>
          </a:p>
          <a:p>
            <a:pPr marL="342900" lvl="0" indent="-342900" algn="l" rtl="0">
              <a:lnSpc>
                <a:spcPct val="80000"/>
              </a:lnSpc>
              <a:spcBef>
                <a:spcPts val="448"/>
              </a:spcBef>
              <a:spcAft>
                <a:spcPts val="0"/>
              </a:spcAft>
              <a:buClr>
                <a:schemeClr val="dk1"/>
              </a:buClr>
              <a:buSzPts val="2240"/>
              <a:buChar char="•"/>
            </a:pPr>
            <a:r>
              <a:rPr lang="en" sz="2240"/>
              <a:t>No password policy allows for anyone to access systems without needing a password</a:t>
            </a:r>
            <a:endParaRPr/>
          </a:p>
          <a:p>
            <a:pPr marL="342900" lvl="0" indent="-342900" algn="l" rtl="0">
              <a:lnSpc>
                <a:spcPct val="80000"/>
              </a:lnSpc>
              <a:spcBef>
                <a:spcPts val="448"/>
              </a:spcBef>
              <a:spcAft>
                <a:spcPts val="0"/>
              </a:spcAft>
              <a:buClr>
                <a:schemeClr val="dk1"/>
              </a:buClr>
              <a:buSzPts val="2240"/>
              <a:buChar char="•"/>
            </a:pPr>
            <a:r>
              <a:rPr lang="en" sz="2240"/>
              <a:t>Domain accounts and other vital hosts in the network currently have default passwords, but they can be easily cracked and any unauthorized user can access Jet Black’s critical systems and data</a:t>
            </a:r>
            <a:endParaRPr/>
          </a:p>
          <a:p>
            <a:pPr marL="342900" lvl="0" indent="-342900" algn="l" rtl="0">
              <a:lnSpc>
                <a:spcPct val="80000"/>
              </a:lnSpc>
              <a:spcBef>
                <a:spcPts val="448"/>
              </a:spcBef>
              <a:spcAft>
                <a:spcPts val="0"/>
              </a:spcAft>
              <a:buClr>
                <a:schemeClr val="dk1"/>
              </a:buClr>
              <a:buSzPts val="2240"/>
              <a:buChar char="•"/>
            </a:pPr>
            <a:r>
              <a:rPr lang="en" sz="2240"/>
              <a:t>DC is compromised so all users and servers connected are also compromised. Data is no longer secure.</a:t>
            </a:r>
            <a:endParaRPr/>
          </a:p>
          <a:p>
            <a:pPr marL="342900" lvl="0" indent="-342900" algn="l" rtl="0">
              <a:lnSpc>
                <a:spcPct val="80000"/>
              </a:lnSpc>
              <a:spcBef>
                <a:spcPts val="448"/>
              </a:spcBef>
              <a:spcAft>
                <a:spcPts val="0"/>
              </a:spcAft>
              <a:buClr>
                <a:schemeClr val="dk1"/>
              </a:buClr>
              <a:buSzPts val="2240"/>
              <a:buChar char="•"/>
            </a:pPr>
            <a:r>
              <a:rPr lang="en" sz="2240"/>
              <a:t>Directory traversal appears to be on DMZ sites which is a security risk because attackers are able to create/remove files from where directories website was stored.</a:t>
            </a:r>
            <a:endParaRPr/>
          </a:p>
          <a:p>
            <a:pPr marL="342900" lvl="0" indent="-342900" algn="l" rtl="0">
              <a:lnSpc>
                <a:spcPct val="80000"/>
              </a:lnSpc>
              <a:spcBef>
                <a:spcPts val="448"/>
              </a:spcBef>
              <a:spcAft>
                <a:spcPts val="0"/>
              </a:spcAft>
              <a:buClr>
                <a:schemeClr val="dk1"/>
              </a:buClr>
              <a:buSzPts val="2240"/>
              <a:buChar char="•"/>
            </a:pPr>
            <a:r>
              <a:rPr lang="en" sz="2240"/>
              <a:t>New servers and new users were created in the last 12 hours, which can be a sign of compromise.</a:t>
            </a:r>
            <a:endParaRPr/>
          </a:p>
          <a:p>
            <a:pPr marL="342900" lvl="0" indent="-200660" algn="l" rtl="0">
              <a:lnSpc>
                <a:spcPct val="80000"/>
              </a:lnSpc>
              <a:spcBef>
                <a:spcPts val="448"/>
              </a:spcBef>
              <a:spcAft>
                <a:spcPts val="0"/>
              </a:spcAft>
              <a:buClr>
                <a:schemeClr val="dk1"/>
              </a:buClr>
              <a:buSzPts val="2240"/>
              <a:buNone/>
            </a:pPr>
            <a:endParaRPr sz="2240"/>
          </a:p>
          <a:p>
            <a:pPr marL="342900" lvl="0" indent="-200660" algn="l" rtl="0">
              <a:lnSpc>
                <a:spcPct val="80000"/>
              </a:lnSpc>
              <a:spcBef>
                <a:spcPts val="448"/>
              </a:spcBef>
              <a:spcAft>
                <a:spcPts val="0"/>
              </a:spcAft>
              <a:buClr>
                <a:schemeClr val="dk1"/>
              </a:buClr>
              <a:buSzPts val="2240"/>
              <a:buNone/>
            </a:pPr>
            <a:endParaRPr sz="224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Recommendations</a:t>
            </a:r>
            <a:endParaRPr/>
          </a:p>
        </p:txBody>
      </p:sp>
      <p:sp>
        <p:nvSpPr>
          <p:cNvPr id="224" name="Google Shape;224;p3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000"/>
              <a:buChar char="•"/>
            </a:pPr>
            <a:r>
              <a:rPr lang="en" sz="2000"/>
              <a:t>Implement group polices </a:t>
            </a:r>
            <a:endParaRPr/>
          </a:p>
          <a:p>
            <a:pPr marL="342900" lvl="0" indent="-342900" algn="l" rtl="0">
              <a:lnSpc>
                <a:spcPct val="80000"/>
              </a:lnSpc>
              <a:spcBef>
                <a:spcPts val="400"/>
              </a:spcBef>
              <a:spcAft>
                <a:spcPts val="0"/>
              </a:spcAft>
              <a:buClr>
                <a:schemeClr val="dk1"/>
              </a:buClr>
              <a:buSzPts val="2000"/>
              <a:buChar char="•"/>
            </a:pPr>
            <a:r>
              <a:rPr lang="en" sz="2000"/>
              <a:t>Change passwords. No password policy exists right now.</a:t>
            </a:r>
            <a:endParaRPr/>
          </a:p>
          <a:p>
            <a:pPr marL="342900" lvl="0" indent="-342900" algn="l" rtl="0">
              <a:lnSpc>
                <a:spcPct val="80000"/>
              </a:lnSpc>
              <a:spcBef>
                <a:spcPts val="400"/>
              </a:spcBef>
              <a:spcAft>
                <a:spcPts val="0"/>
              </a:spcAft>
              <a:buClr>
                <a:schemeClr val="dk1"/>
              </a:buClr>
              <a:buSzPts val="2000"/>
              <a:buChar char="•"/>
            </a:pPr>
            <a:r>
              <a:rPr lang="en" sz="2000"/>
              <a:t>NTLM vulnerability. Recommendation reset password twice and at least 15 character passwords.</a:t>
            </a:r>
            <a:endParaRPr/>
          </a:p>
          <a:p>
            <a:pPr marL="342900" lvl="0" indent="-342900" algn="l" rtl="0">
              <a:lnSpc>
                <a:spcPct val="80000"/>
              </a:lnSpc>
              <a:spcBef>
                <a:spcPts val="400"/>
              </a:spcBef>
              <a:spcAft>
                <a:spcPts val="0"/>
              </a:spcAft>
              <a:buClr>
                <a:schemeClr val="dk1"/>
              </a:buClr>
              <a:buSzPts val="2000"/>
              <a:buChar char="•"/>
            </a:pPr>
            <a:r>
              <a:rPr lang="en" sz="2000"/>
              <a:t>Recommend closing ports that make systems vulnerable and are unnecessary to be open.</a:t>
            </a:r>
            <a:endParaRPr/>
          </a:p>
          <a:p>
            <a:pPr marL="342900" lvl="0" indent="-342900" algn="l" rtl="0">
              <a:lnSpc>
                <a:spcPct val="80000"/>
              </a:lnSpc>
              <a:spcBef>
                <a:spcPts val="400"/>
              </a:spcBef>
              <a:spcAft>
                <a:spcPts val="0"/>
              </a:spcAft>
              <a:buClr>
                <a:schemeClr val="dk1"/>
              </a:buClr>
              <a:buSzPts val="2000"/>
              <a:buChar char="•"/>
            </a:pPr>
            <a:r>
              <a:rPr lang="en" sz="2000"/>
              <a:t>Rebuild network</a:t>
            </a:r>
            <a:endParaRPr/>
          </a:p>
          <a:p>
            <a:pPr marL="342900" lvl="0" indent="-342900" algn="l" rtl="0">
              <a:lnSpc>
                <a:spcPct val="80000"/>
              </a:lnSpc>
              <a:spcBef>
                <a:spcPts val="400"/>
              </a:spcBef>
              <a:spcAft>
                <a:spcPts val="0"/>
              </a:spcAft>
              <a:buClr>
                <a:schemeClr val="dk1"/>
              </a:buClr>
              <a:buSzPts val="2000"/>
              <a:buChar char="•"/>
            </a:pPr>
            <a:r>
              <a:rPr lang="en" sz="2000"/>
              <a:t>Establish admin access policy / restrictions. Change all domain admin accounts</a:t>
            </a:r>
            <a:endParaRPr/>
          </a:p>
          <a:p>
            <a:pPr marL="342900" lvl="0" indent="-342900" algn="l" rtl="0">
              <a:lnSpc>
                <a:spcPct val="80000"/>
              </a:lnSpc>
              <a:spcBef>
                <a:spcPts val="400"/>
              </a:spcBef>
              <a:spcAft>
                <a:spcPts val="0"/>
              </a:spcAft>
              <a:buClr>
                <a:schemeClr val="dk1"/>
              </a:buClr>
              <a:buSzPts val="2000"/>
              <a:buChar char="•"/>
            </a:pPr>
            <a:r>
              <a:rPr lang="en" sz="2000"/>
              <a:t>Secure DMZ and restrict access to only web server (or turn it off)</a:t>
            </a:r>
            <a:endParaRPr/>
          </a:p>
          <a:p>
            <a:pPr marL="342900" lvl="0" indent="-342900" algn="l" rtl="0">
              <a:lnSpc>
                <a:spcPct val="80000"/>
              </a:lnSpc>
              <a:spcBef>
                <a:spcPts val="400"/>
              </a:spcBef>
              <a:spcAft>
                <a:spcPts val="0"/>
              </a:spcAft>
              <a:buClr>
                <a:schemeClr val="dk1"/>
              </a:buClr>
              <a:buSzPts val="2000"/>
              <a:buChar char="•"/>
            </a:pPr>
            <a:r>
              <a:rPr lang="en" sz="2000"/>
              <a:t>Make DMZ network a /30</a:t>
            </a:r>
            <a:endParaRPr/>
          </a:p>
          <a:p>
            <a:pPr marL="342900" lvl="0" indent="-342900" algn="l" rtl="0">
              <a:lnSpc>
                <a:spcPct val="80000"/>
              </a:lnSpc>
              <a:spcBef>
                <a:spcPts val="400"/>
              </a:spcBef>
              <a:spcAft>
                <a:spcPts val="0"/>
              </a:spcAft>
              <a:buClr>
                <a:schemeClr val="dk1"/>
              </a:buClr>
              <a:buSzPts val="2000"/>
              <a:buChar char="•"/>
            </a:pPr>
            <a:r>
              <a:rPr lang="en" sz="2000"/>
              <a:t>Remove Pwned$ shares</a:t>
            </a:r>
            <a:endParaRPr/>
          </a:p>
          <a:p>
            <a:pPr marL="342900" lvl="0" indent="-342900" algn="l" rtl="0">
              <a:lnSpc>
                <a:spcPct val="80000"/>
              </a:lnSpc>
              <a:spcBef>
                <a:spcPts val="400"/>
              </a:spcBef>
              <a:spcAft>
                <a:spcPts val="0"/>
              </a:spcAft>
              <a:buClr>
                <a:schemeClr val="dk1"/>
              </a:buClr>
              <a:buSzPts val="2000"/>
              <a:buChar char="•"/>
            </a:pPr>
            <a:r>
              <a:rPr lang="en" sz="2000"/>
              <a:t>Lock down zone 3 network. No need for that to be a /21 with only approximately 30 IP’s, also with zone (a /24 and a couple of servers)</a:t>
            </a:r>
            <a:endParaRPr/>
          </a:p>
          <a:p>
            <a:pPr marL="342900" lvl="0" indent="-342900" algn="l" rtl="0">
              <a:lnSpc>
                <a:spcPct val="80000"/>
              </a:lnSpc>
              <a:spcBef>
                <a:spcPts val="400"/>
              </a:spcBef>
              <a:spcAft>
                <a:spcPts val="0"/>
              </a:spcAft>
              <a:buClr>
                <a:schemeClr val="dk1"/>
              </a:buClr>
              <a:buSzPts val="2000"/>
              <a:buChar char="•"/>
            </a:pPr>
            <a:r>
              <a:rPr lang="en" sz="2000"/>
              <a:t>Remove all web servers</a:t>
            </a:r>
            <a:endParaRPr/>
          </a:p>
          <a:p>
            <a:pPr marL="342900" lvl="0" indent="-215900" algn="l" rtl="0">
              <a:lnSpc>
                <a:spcPct val="80000"/>
              </a:lnSpc>
              <a:spcBef>
                <a:spcPts val="400"/>
              </a:spcBef>
              <a:spcAft>
                <a:spcPts val="0"/>
              </a:spcAft>
              <a:buClr>
                <a:schemeClr val="dk1"/>
              </a:buClr>
              <a:buSzPts val="2000"/>
              <a:buNone/>
            </a:pPr>
            <a:endParaRPr sz="2000"/>
          </a:p>
          <a:p>
            <a:pPr marL="342900" lvl="0" indent="-215900" algn="l" rtl="0">
              <a:lnSpc>
                <a:spcPct val="80000"/>
              </a:lnSpc>
              <a:spcBef>
                <a:spcPts val="400"/>
              </a:spcBef>
              <a:spcAft>
                <a:spcPts val="0"/>
              </a:spcAft>
              <a:buClr>
                <a:schemeClr val="dk1"/>
              </a:buClr>
              <a:buSzPts val="2000"/>
              <a:buNone/>
            </a:pPr>
            <a:endParaRPr sz="2000"/>
          </a:p>
          <a:p>
            <a:pPr marL="342900" lvl="0" indent="-215900" algn="l" rtl="0">
              <a:lnSpc>
                <a:spcPct val="80000"/>
              </a:lnSpc>
              <a:spcBef>
                <a:spcPts val="400"/>
              </a:spcBef>
              <a:spcAft>
                <a:spcPts val="0"/>
              </a:spcAft>
              <a:buClr>
                <a:schemeClr val="dk1"/>
              </a:buClr>
              <a:buSzPts val="2000"/>
              <a:buNone/>
            </a:pPr>
            <a:endParaRPr sz="2000"/>
          </a:p>
          <a:p>
            <a:pPr marL="342900" lvl="0" indent="-215900" algn="l" rtl="0">
              <a:lnSpc>
                <a:spcPct val="80000"/>
              </a:lnSpc>
              <a:spcBef>
                <a:spcPts val="400"/>
              </a:spcBef>
              <a:spcAft>
                <a:spcPts val="0"/>
              </a:spcAft>
              <a:buClr>
                <a:schemeClr val="dk1"/>
              </a:buClr>
              <a:buSzPts val="2000"/>
              <a:buNone/>
            </a:pP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Recommendations</a:t>
            </a:r>
            <a:endParaRPr/>
          </a:p>
        </p:txBody>
      </p:sp>
      <p:sp>
        <p:nvSpPr>
          <p:cNvPr id="230" name="Google Shape;230;p38"/>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00"/>
              <a:buNone/>
            </a:pPr>
            <a:r>
              <a:rPr lang="en" sz="2000"/>
              <a:t>Zone 4 recommendations:</a:t>
            </a:r>
            <a:endParaRPr/>
          </a:p>
          <a:p>
            <a:pPr marL="342900" lvl="0" indent="-342900" algn="l" rtl="0">
              <a:lnSpc>
                <a:spcPct val="80000"/>
              </a:lnSpc>
              <a:spcBef>
                <a:spcPts val="400"/>
              </a:spcBef>
              <a:spcAft>
                <a:spcPts val="0"/>
              </a:spcAft>
              <a:buClr>
                <a:schemeClr val="dk1"/>
              </a:buClr>
              <a:buSzPts val="2000"/>
              <a:buChar char="•"/>
            </a:pPr>
            <a:r>
              <a:rPr lang="en" sz="2000"/>
              <a:t>Firewall – use a stronger password; clean up on the firewall rules on WAN, LAN, MGMT interfaces; review the IP used for the MGMT interface (currently 172.18.0.0/16 has access); review WAN rule pointing to 10.0.1.25 with Net Owner</a:t>
            </a:r>
            <a:endParaRPr/>
          </a:p>
          <a:p>
            <a:pPr marL="342900" lvl="0" indent="-342900" algn="l" rtl="0">
              <a:lnSpc>
                <a:spcPct val="80000"/>
              </a:lnSpc>
              <a:spcBef>
                <a:spcPts val="400"/>
              </a:spcBef>
              <a:spcAft>
                <a:spcPts val="0"/>
              </a:spcAft>
              <a:buClr>
                <a:schemeClr val="dk1"/>
              </a:buClr>
              <a:buSzPts val="2000"/>
              <a:buChar char="•"/>
            </a:pPr>
            <a:r>
              <a:rPr lang="en" sz="2000"/>
              <a:t>SCADA services – default passwords are being used to access the system, recommend changing the default password on the systems in this network. The Tofino firewall has no rules protecting the PLCs within the system, recommend adding rules to only allow internal SCADA network and any other network to manage this critical system.</a:t>
            </a:r>
            <a:endParaRPr/>
          </a:p>
          <a:p>
            <a:pPr marL="342900" lvl="0" indent="-342900" algn="l" rtl="0">
              <a:lnSpc>
                <a:spcPct val="80000"/>
              </a:lnSpc>
              <a:spcBef>
                <a:spcPts val="400"/>
              </a:spcBef>
              <a:spcAft>
                <a:spcPts val="0"/>
              </a:spcAft>
              <a:buClr>
                <a:schemeClr val="dk1"/>
              </a:buClr>
              <a:buSzPts val="2000"/>
              <a:buChar char="•"/>
            </a:pPr>
            <a:r>
              <a:rPr lang="en" sz="2000"/>
              <a:t>SCADA Network – There was an anomaly observed on the SCADA Zone 4 (10.0.4.0/24) network. Recommend that we have access to the zone 4 with either one of our current systems or with a workstation on this zone in order to  better monitor the traffic traversing the network</a:t>
            </a:r>
            <a:endParaRPr/>
          </a:p>
          <a:p>
            <a:pPr marL="342900" lvl="0" indent="-342900" algn="l" rtl="0">
              <a:lnSpc>
                <a:spcPct val="80000"/>
              </a:lnSpc>
              <a:spcBef>
                <a:spcPts val="400"/>
              </a:spcBef>
              <a:spcAft>
                <a:spcPts val="0"/>
              </a:spcAft>
              <a:buClr>
                <a:schemeClr val="dk1"/>
              </a:buClr>
              <a:buSzPts val="2000"/>
              <a:buChar char="•"/>
            </a:pPr>
            <a:r>
              <a:rPr lang="en" sz="2000"/>
              <a:t>Remove newly created servers and users that were not part of the original network enumeration</a:t>
            </a:r>
            <a:endParaRPr/>
          </a:p>
          <a:p>
            <a:pPr marL="342900" lvl="0" indent="-215900" algn="l" rtl="0">
              <a:lnSpc>
                <a:spcPct val="80000"/>
              </a:lnSpc>
              <a:spcBef>
                <a:spcPts val="400"/>
              </a:spcBef>
              <a:spcAft>
                <a:spcPts val="0"/>
              </a:spcAft>
              <a:buClr>
                <a:schemeClr val="dk1"/>
              </a:buClr>
              <a:buSzPts val="2000"/>
              <a:buNone/>
            </a:pPr>
            <a:endParaRPr sz="2000"/>
          </a:p>
          <a:p>
            <a:pPr marL="342900" lvl="0" indent="-215900" algn="l" rtl="0">
              <a:lnSpc>
                <a:spcPct val="80000"/>
              </a:lnSpc>
              <a:spcBef>
                <a:spcPts val="400"/>
              </a:spcBef>
              <a:spcAft>
                <a:spcPts val="0"/>
              </a:spcAft>
              <a:buClr>
                <a:schemeClr val="dk1"/>
              </a:buClr>
              <a:buSzPts val="2000"/>
              <a:buNone/>
            </a:pPr>
            <a:endParaRPr sz="2000"/>
          </a:p>
          <a:p>
            <a:pPr marL="342900" lvl="0" indent="-215900" algn="l" rtl="0">
              <a:lnSpc>
                <a:spcPct val="80000"/>
              </a:lnSpc>
              <a:spcBef>
                <a:spcPts val="400"/>
              </a:spcBef>
              <a:spcAft>
                <a:spcPts val="0"/>
              </a:spcAft>
              <a:buClr>
                <a:schemeClr val="dk1"/>
              </a:buClr>
              <a:buSzPts val="2000"/>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Sections</a:t>
            </a:r>
            <a:endParaRPr/>
          </a:p>
        </p:txBody>
      </p:sp>
      <p:sp>
        <p:nvSpPr>
          <p:cNvPr id="142" name="Google Shape;142;p26"/>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
              <a:t>Network Discovery Assessment</a:t>
            </a:r>
            <a:endParaRPr/>
          </a:p>
          <a:p>
            <a:pPr marL="342900" lvl="0" indent="-342900" algn="l" rtl="0">
              <a:spcBef>
                <a:spcPts val="640"/>
              </a:spcBef>
              <a:spcAft>
                <a:spcPts val="0"/>
              </a:spcAft>
              <a:buClr>
                <a:schemeClr val="dk1"/>
              </a:buClr>
              <a:buSzPts val="3200"/>
              <a:buChar char="•"/>
            </a:pPr>
            <a:r>
              <a:rPr lang="en"/>
              <a:t>Key Terrain and Assets</a:t>
            </a:r>
            <a:endParaRPr/>
          </a:p>
          <a:p>
            <a:pPr marL="342900" lvl="0" indent="-342900" algn="l" rtl="0">
              <a:spcBef>
                <a:spcPts val="640"/>
              </a:spcBef>
              <a:spcAft>
                <a:spcPts val="0"/>
              </a:spcAft>
              <a:buClr>
                <a:schemeClr val="dk1"/>
              </a:buClr>
              <a:buSzPts val="3200"/>
              <a:buChar char="•"/>
            </a:pPr>
            <a:r>
              <a:rPr lang="en"/>
              <a:t>Vulnerability List</a:t>
            </a:r>
            <a:endParaRPr/>
          </a:p>
          <a:p>
            <a:pPr marL="342900" lvl="0" indent="-342900" algn="l" rtl="0">
              <a:spcBef>
                <a:spcPts val="640"/>
              </a:spcBef>
              <a:spcAft>
                <a:spcPts val="0"/>
              </a:spcAft>
              <a:buClr>
                <a:schemeClr val="dk1"/>
              </a:buClr>
              <a:buSzPts val="3200"/>
              <a:buChar char="•"/>
            </a:pPr>
            <a:r>
              <a:rPr lang="en"/>
              <a:t>Risks</a:t>
            </a:r>
            <a:endParaRPr/>
          </a:p>
          <a:p>
            <a:pPr marL="342900" lvl="0" indent="-342900" algn="l" rtl="0">
              <a:spcBef>
                <a:spcPts val="640"/>
              </a:spcBef>
              <a:spcAft>
                <a:spcPts val="0"/>
              </a:spcAft>
              <a:buClr>
                <a:schemeClr val="dk1"/>
              </a:buClr>
              <a:buSzPts val="3200"/>
              <a:buChar char="•"/>
            </a:pPr>
            <a:r>
              <a:rPr lang="en"/>
              <a:t>Policy Assessment</a:t>
            </a:r>
            <a:endParaRPr/>
          </a:p>
          <a:p>
            <a:pPr marL="342900" lvl="0" indent="-342900" algn="l" rtl="0">
              <a:spcBef>
                <a:spcPts val="640"/>
              </a:spcBef>
              <a:spcAft>
                <a:spcPts val="0"/>
              </a:spcAft>
              <a:buClr>
                <a:schemeClr val="dk1"/>
              </a:buClr>
              <a:buSzPts val="3200"/>
              <a:buChar char="•"/>
            </a:pPr>
            <a:r>
              <a:rPr lang="en"/>
              <a:t>Recommendations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Network Discovery Assessment</a:t>
            </a:r>
            <a:endParaRPr/>
          </a:p>
        </p:txBody>
      </p:sp>
      <p:sp>
        <p:nvSpPr>
          <p:cNvPr id="148" name="Google Shape;148;p2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
              <a:t>Original Network Diagram</a:t>
            </a:r>
            <a:endParaRPr/>
          </a:p>
          <a:p>
            <a:pPr marL="342900" lvl="0" indent="-342900" algn="l" rtl="0">
              <a:spcBef>
                <a:spcPts val="640"/>
              </a:spcBef>
              <a:spcAft>
                <a:spcPts val="0"/>
              </a:spcAft>
              <a:buClr>
                <a:schemeClr val="dk1"/>
              </a:buClr>
              <a:buSzPts val="3200"/>
              <a:buChar char="•"/>
            </a:pPr>
            <a:r>
              <a:rPr lang="en"/>
              <a:t>Discoveries (as needed)</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848408" y="-54879"/>
            <a:ext cx="7563314" cy="64579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br>
              <a:rPr lang="en" b="1"/>
            </a:br>
            <a:r>
              <a:rPr lang="en" sz="3000"/>
              <a:t>Network Layout (Original Version, but Not Accurate)</a:t>
            </a:r>
            <a:br>
              <a:rPr lang="en" sz="2400" b="1"/>
            </a:br>
            <a:endParaRPr sz="2400" b="1"/>
          </a:p>
        </p:txBody>
      </p:sp>
      <p:pic>
        <p:nvPicPr>
          <p:cNvPr id="154" name="Google Shape;154;p28"/>
          <p:cNvPicPr preferRelativeResize="0"/>
          <p:nvPr/>
        </p:nvPicPr>
        <p:blipFill rotWithShape="1">
          <a:blip r:embed="rId3">
            <a:alphaModFix/>
          </a:blip>
          <a:srcRect/>
          <a:stretch/>
        </p:blipFill>
        <p:spPr>
          <a:xfrm>
            <a:off x="381000" y="914400"/>
            <a:ext cx="8382000" cy="3943350"/>
          </a:xfrm>
          <a:prstGeom prst="rect">
            <a:avLst/>
          </a:prstGeom>
          <a:noFill/>
          <a:ln>
            <a:noFill/>
          </a:ln>
        </p:spPr>
      </p:pic>
      <p:grpSp>
        <p:nvGrpSpPr>
          <p:cNvPr id="155" name="Google Shape;155;p28"/>
          <p:cNvGrpSpPr/>
          <p:nvPr/>
        </p:nvGrpSpPr>
        <p:grpSpPr>
          <a:xfrm>
            <a:off x="7848600" y="2171700"/>
            <a:ext cx="1116037" cy="571500"/>
            <a:chOff x="5943600" y="1447800"/>
            <a:chExt cx="769034" cy="762000"/>
          </a:xfrm>
        </p:grpSpPr>
        <p:sp>
          <p:nvSpPr>
            <p:cNvPr id="156" name="Google Shape;156;p28"/>
            <p:cNvSpPr/>
            <p:nvPr/>
          </p:nvSpPr>
          <p:spPr>
            <a:xfrm>
              <a:off x="5943600" y="1447800"/>
              <a:ext cx="762000" cy="762000"/>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28"/>
            <p:cNvSpPr txBox="1"/>
            <p:nvPr/>
          </p:nvSpPr>
          <p:spPr>
            <a:xfrm>
              <a:off x="5950634" y="1505634"/>
              <a:ext cx="76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chemeClr val="dk1"/>
                  </a:solidFill>
                  <a:latin typeface="Calibri"/>
                  <a:ea typeface="Calibri"/>
                  <a:cs typeface="Calibri"/>
                  <a:sym typeface="Calibri"/>
                </a:rPr>
                <a:t>8 live hosts</a:t>
              </a:r>
              <a:endParaRPr/>
            </a:p>
          </p:txBody>
        </p:sp>
      </p:grpSp>
      <p:grpSp>
        <p:nvGrpSpPr>
          <p:cNvPr id="158" name="Google Shape;158;p28"/>
          <p:cNvGrpSpPr/>
          <p:nvPr/>
        </p:nvGrpSpPr>
        <p:grpSpPr>
          <a:xfrm>
            <a:off x="6096000" y="1200150"/>
            <a:ext cx="799514" cy="571500"/>
            <a:chOff x="5943600" y="1447800"/>
            <a:chExt cx="799514" cy="762000"/>
          </a:xfrm>
        </p:grpSpPr>
        <p:sp>
          <p:nvSpPr>
            <p:cNvPr id="159" name="Google Shape;159;p28"/>
            <p:cNvSpPr/>
            <p:nvPr/>
          </p:nvSpPr>
          <p:spPr>
            <a:xfrm>
              <a:off x="5943600" y="1447800"/>
              <a:ext cx="762000" cy="762000"/>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28"/>
            <p:cNvSpPr txBox="1"/>
            <p:nvPr/>
          </p:nvSpPr>
          <p:spPr>
            <a:xfrm>
              <a:off x="5981114" y="1505634"/>
              <a:ext cx="76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7 live hosts</a:t>
              </a:r>
              <a:endParaRPr/>
            </a:p>
          </p:txBody>
        </p:sp>
      </p:grpSp>
      <p:grpSp>
        <p:nvGrpSpPr>
          <p:cNvPr id="161" name="Google Shape;161;p28"/>
          <p:cNvGrpSpPr/>
          <p:nvPr/>
        </p:nvGrpSpPr>
        <p:grpSpPr>
          <a:xfrm>
            <a:off x="8204981" y="3176178"/>
            <a:ext cx="1302362" cy="571500"/>
            <a:chOff x="5943600" y="1447800"/>
            <a:chExt cx="897426" cy="762000"/>
          </a:xfrm>
        </p:grpSpPr>
        <p:sp>
          <p:nvSpPr>
            <p:cNvPr id="162" name="Google Shape;162;p28"/>
            <p:cNvSpPr/>
            <p:nvPr/>
          </p:nvSpPr>
          <p:spPr>
            <a:xfrm>
              <a:off x="5943600" y="1447800"/>
              <a:ext cx="762000" cy="762000"/>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28"/>
            <p:cNvSpPr txBox="1"/>
            <p:nvPr/>
          </p:nvSpPr>
          <p:spPr>
            <a:xfrm>
              <a:off x="6079026" y="1525523"/>
              <a:ext cx="76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28 live hosts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endParaRPr/>
          </a:p>
        </p:txBody>
      </p:sp>
      <p:pic>
        <p:nvPicPr>
          <p:cNvPr id="169" name="Google Shape;169;p29"/>
          <p:cNvPicPr preferRelativeResize="0">
            <a:picLocks noGrp="1"/>
          </p:cNvPicPr>
          <p:nvPr>
            <p:ph type="body" idx="1"/>
          </p:nvPr>
        </p:nvPicPr>
        <p:blipFill rotWithShape="1">
          <a:blip r:embed="rId3">
            <a:alphaModFix/>
          </a:blip>
          <a:srcRect/>
          <a:stretch/>
        </p:blipFill>
        <p:spPr>
          <a:xfrm>
            <a:off x="76200" y="0"/>
            <a:ext cx="9067800" cy="5143500"/>
          </a:xfrm>
          <a:prstGeom prst="rect">
            <a:avLst/>
          </a:prstGeom>
          <a:noFill/>
          <a:ln>
            <a:noFill/>
          </a:ln>
        </p:spPr>
      </p:pic>
      <p:sp>
        <p:nvSpPr>
          <p:cNvPr id="170" name="Google Shape;170;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71" name="Google Shape;171;p29"/>
          <p:cNvSpPr/>
          <p:nvPr/>
        </p:nvSpPr>
        <p:spPr>
          <a:xfrm>
            <a:off x="4572000" y="285750"/>
            <a:ext cx="3657600" cy="62865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29"/>
          <p:cNvSpPr txBox="1"/>
          <p:nvPr/>
        </p:nvSpPr>
        <p:spPr>
          <a:xfrm>
            <a:off x="4638235" y="357700"/>
            <a:ext cx="3657600" cy="4847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Current Network Diagram after Proper Network Enumeration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SCADA Network</a:t>
            </a:r>
            <a:endParaRPr/>
          </a:p>
        </p:txBody>
      </p:sp>
      <p:sp>
        <p:nvSpPr>
          <p:cNvPr id="178" name="Google Shape;178;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79" name="Google Shape;179;p30"/>
          <p:cNvPicPr preferRelativeResize="0">
            <a:picLocks noGrp="1"/>
          </p:cNvPicPr>
          <p:nvPr>
            <p:ph type="body" idx="1"/>
          </p:nvPr>
        </p:nvPicPr>
        <p:blipFill rotWithShape="1">
          <a:blip r:embed="rId3">
            <a:alphaModFix/>
          </a:blip>
          <a:srcRect/>
          <a:stretch/>
        </p:blipFill>
        <p:spPr>
          <a:xfrm>
            <a:off x="304800" y="800100"/>
            <a:ext cx="8534400" cy="41945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Network Discoveries (Updated)</a:t>
            </a:r>
            <a:endParaRPr/>
          </a:p>
        </p:txBody>
      </p:sp>
      <p:sp>
        <p:nvSpPr>
          <p:cNvPr id="185" name="Google Shape;185;p31"/>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
              <a:t>Zone 1 – 7 hosts discovered (original network map lists only 2)</a:t>
            </a:r>
            <a:endParaRPr/>
          </a:p>
          <a:p>
            <a:pPr marL="342900" lvl="0" indent="-342900" algn="l" rtl="0">
              <a:spcBef>
                <a:spcPts val="640"/>
              </a:spcBef>
              <a:spcAft>
                <a:spcPts val="0"/>
              </a:spcAft>
              <a:buClr>
                <a:schemeClr val="dk1"/>
              </a:buClr>
              <a:buSzPts val="3200"/>
              <a:buChar char="•"/>
            </a:pPr>
            <a:r>
              <a:rPr lang="en"/>
              <a:t>Zone 2 – 8 servers discovered (original network map lists only 4)</a:t>
            </a:r>
            <a:endParaRPr/>
          </a:p>
          <a:p>
            <a:pPr marL="342900" lvl="0" indent="-342900" algn="l" rtl="0">
              <a:spcBef>
                <a:spcPts val="640"/>
              </a:spcBef>
              <a:spcAft>
                <a:spcPts val="0"/>
              </a:spcAft>
              <a:buClr>
                <a:schemeClr val="dk1"/>
              </a:buClr>
              <a:buSzPts val="3200"/>
              <a:buChar char="•"/>
            </a:pPr>
            <a:r>
              <a:rPr lang="en"/>
              <a:t>Zone 3 – 28 hosts discovered (original network map lists only 30)</a:t>
            </a:r>
            <a:endParaRPr/>
          </a:p>
          <a:p>
            <a:pPr marL="0" lvl="0" indent="0" algn="l" rtl="0">
              <a:spcBef>
                <a:spcPts val="640"/>
              </a:spcBef>
              <a:spcAft>
                <a:spcPts val="0"/>
              </a:spcAft>
              <a:buClr>
                <a:schemeClr val="dk1"/>
              </a:buClr>
              <a:buSzPts val="3200"/>
              <a:buNone/>
            </a:pPr>
            <a:endParaRPr/>
          </a:p>
        </p:txBody>
      </p:sp>
      <p:sp>
        <p:nvSpPr>
          <p:cNvPr id="186" name="Google Shape;186;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Key Terrain and Assets</a:t>
            </a:r>
            <a:endParaRPr/>
          </a:p>
        </p:txBody>
      </p:sp>
      <p:sp>
        <p:nvSpPr>
          <p:cNvPr id="192" name="Google Shape;192;p32"/>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960"/>
              <a:buChar char="•"/>
            </a:pPr>
            <a:r>
              <a:rPr lang="en" sz="2960"/>
              <a:t>Most critical assets to Network Owner</a:t>
            </a:r>
            <a:endParaRPr/>
          </a:p>
          <a:p>
            <a:pPr marL="514350" lvl="0" indent="-514350" algn="l" rtl="0">
              <a:lnSpc>
                <a:spcPct val="90000"/>
              </a:lnSpc>
              <a:spcBef>
                <a:spcPts val="592"/>
              </a:spcBef>
              <a:spcAft>
                <a:spcPts val="0"/>
              </a:spcAft>
              <a:buClr>
                <a:schemeClr val="dk1"/>
              </a:buClr>
              <a:buSzPts val="2960"/>
              <a:buAutoNum type="arabicParenR"/>
            </a:pPr>
            <a:r>
              <a:rPr lang="en" sz="2960"/>
              <a:t>SCADA system 10.0.4.19. Protect the ability to generate, transmit, deliver, and monitor energy safely. Protect SCADA systems, plant control systems, substation controls, and other operational technology.</a:t>
            </a:r>
            <a:endParaRPr/>
          </a:p>
          <a:p>
            <a:pPr marL="514350" lvl="0" indent="-514350" algn="l" rtl="0">
              <a:lnSpc>
                <a:spcPct val="90000"/>
              </a:lnSpc>
              <a:spcBef>
                <a:spcPts val="592"/>
              </a:spcBef>
              <a:spcAft>
                <a:spcPts val="0"/>
              </a:spcAft>
              <a:buClr>
                <a:schemeClr val="dk1"/>
              </a:buClr>
              <a:buSzPts val="2960"/>
              <a:buAutoNum type="arabicParenR"/>
            </a:pPr>
            <a:r>
              <a:rPr lang="en" sz="2960"/>
              <a:t>Protect Confidential Data</a:t>
            </a:r>
            <a:endParaRPr/>
          </a:p>
          <a:p>
            <a:pPr marL="514350" lvl="0" indent="-514350" algn="l" rtl="0">
              <a:lnSpc>
                <a:spcPct val="90000"/>
              </a:lnSpc>
              <a:spcBef>
                <a:spcPts val="592"/>
              </a:spcBef>
              <a:spcAft>
                <a:spcPts val="0"/>
              </a:spcAft>
              <a:buClr>
                <a:schemeClr val="dk1"/>
              </a:buClr>
              <a:buSzPts val="2960"/>
              <a:buAutoNum type="arabicParenR"/>
            </a:pPr>
            <a:r>
              <a:rPr lang="en" sz="2960"/>
              <a:t>Protect Web Services (outward-facing). Customers manage their service and make payments via those domains.</a:t>
            </a:r>
            <a:endParaRPr/>
          </a:p>
          <a:p>
            <a:pPr marL="342900" lvl="0" indent="-154940" algn="l" rtl="0">
              <a:lnSpc>
                <a:spcPct val="90000"/>
              </a:lnSpc>
              <a:spcBef>
                <a:spcPts val="592"/>
              </a:spcBef>
              <a:spcAft>
                <a:spcPts val="0"/>
              </a:spcAft>
              <a:buClr>
                <a:schemeClr val="dk1"/>
              </a:buClr>
              <a:buSzPts val="2960"/>
              <a:buNone/>
            </a:pP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457200" y="148829"/>
            <a:ext cx="8229600" cy="4226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
              <a:t>Vulnerability List</a:t>
            </a:r>
            <a:endParaRPr/>
          </a:p>
        </p:txBody>
      </p:sp>
      <p:sp>
        <p:nvSpPr>
          <p:cNvPr id="198" name="Google Shape;198;p3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1925"/>
              <a:buChar char="•"/>
            </a:pPr>
            <a:r>
              <a:rPr lang="en" sz="1925"/>
              <a:t>Default passwords on hosts</a:t>
            </a:r>
            <a:endParaRPr/>
          </a:p>
          <a:p>
            <a:pPr marL="342900" lvl="0" indent="-342900" algn="l" rtl="0">
              <a:lnSpc>
                <a:spcPct val="80000"/>
              </a:lnSpc>
              <a:spcBef>
                <a:spcPts val="385"/>
              </a:spcBef>
              <a:spcAft>
                <a:spcPts val="0"/>
              </a:spcAft>
              <a:buClr>
                <a:schemeClr val="dk1"/>
              </a:buClr>
              <a:buSzPts val="1925"/>
              <a:buChar char="•"/>
            </a:pPr>
            <a:r>
              <a:rPr lang="en" sz="1925"/>
              <a:t>No group polices in place</a:t>
            </a:r>
            <a:endParaRPr/>
          </a:p>
          <a:p>
            <a:pPr marL="342900" lvl="0" indent="-342900" algn="l" rtl="0">
              <a:lnSpc>
                <a:spcPct val="80000"/>
              </a:lnSpc>
              <a:spcBef>
                <a:spcPts val="385"/>
              </a:spcBef>
              <a:spcAft>
                <a:spcPts val="0"/>
              </a:spcAft>
              <a:buClr>
                <a:schemeClr val="dk1"/>
              </a:buClr>
              <a:buSzPts val="1925"/>
              <a:buChar char="•"/>
            </a:pPr>
            <a:r>
              <a:rPr lang="en" sz="1925"/>
              <a:t>No password policy in place</a:t>
            </a:r>
            <a:endParaRPr/>
          </a:p>
          <a:p>
            <a:pPr marL="342900" lvl="0" indent="-342900" algn="l" rtl="0">
              <a:lnSpc>
                <a:spcPct val="80000"/>
              </a:lnSpc>
              <a:spcBef>
                <a:spcPts val="385"/>
              </a:spcBef>
              <a:spcAft>
                <a:spcPts val="0"/>
              </a:spcAft>
              <a:buClr>
                <a:schemeClr val="dk1"/>
              </a:buClr>
              <a:buSzPts val="1925"/>
              <a:buChar char="•"/>
            </a:pPr>
            <a:r>
              <a:rPr lang="en" sz="1925"/>
              <a:t>Zone 3 (user box 10.0.8.181). Local user who has admin access and using NTLM, which is extremely vulnerable to pass-the-hash hack. Recommendation reset password twice and at least 15 characters.</a:t>
            </a:r>
            <a:endParaRPr/>
          </a:p>
          <a:p>
            <a:pPr marL="342900" lvl="0" indent="-342900" algn="l" rtl="0">
              <a:lnSpc>
                <a:spcPct val="80000"/>
              </a:lnSpc>
              <a:spcBef>
                <a:spcPts val="385"/>
              </a:spcBef>
              <a:spcAft>
                <a:spcPts val="0"/>
              </a:spcAft>
              <a:buClr>
                <a:schemeClr val="dk1"/>
              </a:buClr>
              <a:buSzPts val="1925"/>
              <a:buChar char="•"/>
            </a:pPr>
            <a:r>
              <a:rPr lang="en" sz="1925"/>
              <a:t>SCADA Firewall (perimeter zone 4 – PF Sense) rules appear to be very general and defaults</a:t>
            </a:r>
            <a:endParaRPr/>
          </a:p>
          <a:p>
            <a:pPr marL="342900" lvl="0" indent="-342900" algn="l" rtl="0">
              <a:lnSpc>
                <a:spcPct val="80000"/>
              </a:lnSpc>
              <a:spcBef>
                <a:spcPts val="385"/>
              </a:spcBef>
              <a:spcAft>
                <a:spcPts val="0"/>
              </a:spcAft>
              <a:buClr>
                <a:schemeClr val="dk1"/>
              </a:buClr>
              <a:buSzPts val="1925"/>
              <a:buChar char="•"/>
            </a:pPr>
            <a:r>
              <a:rPr lang="en" sz="1925"/>
              <a:t>Zone 3 (.181 user). Bill Jenkins user has a shard folder with access to everybody. Need to scan the rest of the network for shared folders and check permissions</a:t>
            </a:r>
            <a:endParaRPr/>
          </a:p>
          <a:p>
            <a:pPr marL="342900" lvl="0" indent="-342900" algn="l" rtl="0">
              <a:lnSpc>
                <a:spcPct val="80000"/>
              </a:lnSpc>
              <a:spcBef>
                <a:spcPts val="385"/>
              </a:spcBef>
              <a:spcAft>
                <a:spcPts val="0"/>
              </a:spcAft>
              <a:buClr>
                <a:schemeClr val="dk1"/>
              </a:buClr>
              <a:buSzPts val="1925"/>
              <a:buChar char="•"/>
            </a:pPr>
            <a:r>
              <a:rPr lang="en" sz="1925"/>
              <a:t>Zone 2 – 168 devices. Ports 21, 22, 80, 135, 139, 554, 2049, 5060, 5190, 5432 are open on majority of workstations. Recommend closing ports that make systems vulnerable and are unnecessary to be open.</a:t>
            </a:r>
            <a:endParaRPr/>
          </a:p>
          <a:p>
            <a:pPr marL="342900" lvl="0" indent="-342900" algn="l" rtl="0">
              <a:lnSpc>
                <a:spcPct val="80000"/>
              </a:lnSpc>
              <a:spcBef>
                <a:spcPts val="385"/>
              </a:spcBef>
              <a:spcAft>
                <a:spcPts val="0"/>
              </a:spcAft>
              <a:buClr>
                <a:schemeClr val="dk1"/>
              </a:buClr>
              <a:buSzPts val="1925"/>
              <a:buChar char="•"/>
            </a:pPr>
            <a:r>
              <a:rPr lang="en" sz="1925"/>
              <a:t>Zone 3 – 46 devices. 14 devices have port 1028 open (msrpc)</a:t>
            </a:r>
            <a:endParaRPr/>
          </a:p>
          <a:p>
            <a:pPr marL="342900" lvl="0" indent="-231140" algn="l" rtl="0">
              <a:lnSpc>
                <a:spcPct val="80000"/>
              </a:lnSpc>
              <a:spcBef>
                <a:spcPts val="352"/>
              </a:spcBef>
              <a:spcAft>
                <a:spcPts val="0"/>
              </a:spcAft>
              <a:buClr>
                <a:schemeClr val="dk1"/>
              </a:buClr>
              <a:buSzPts val="1760"/>
              <a:buNone/>
            </a:pPr>
            <a:endParaRPr sz="1760"/>
          </a:p>
          <a:p>
            <a:pPr marL="0" lvl="0" indent="0" algn="l" rtl="0">
              <a:lnSpc>
                <a:spcPct val="80000"/>
              </a:lnSpc>
              <a:spcBef>
                <a:spcPts val="352"/>
              </a:spcBef>
              <a:spcAft>
                <a:spcPts val="0"/>
              </a:spcAft>
              <a:buClr>
                <a:schemeClr val="dk1"/>
              </a:buClr>
              <a:buSzPts val="1760"/>
              <a:buNone/>
            </a:pPr>
            <a:endParaRPr sz="1760"/>
          </a:p>
          <a:p>
            <a:pPr marL="342900" lvl="0" indent="-231140" algn="l" rtl="0">
              <a:lnSpc>
                <a:spcPct val="80000"/>
              </a:lnSpc>
              <a:spcBef>
                <a:spcPts val="352"/>
              </a:spcBef>
              <a:spcAft>
                <a:spcPts val="0"/>
              </a:spcAft>
              <a:buClr>
                <a:schemeClr val="dk1"/>
              </a:buClr>
              <a:buSzPts val="1760"/>
              <a:buNone/>
            </a:pPr>
            <a:endParaRPr sz="176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043135C7C38341960BC9F307114C13" ma:contentTypeVersion="11" ma:contentTypeDescription="Create a new document." ma:contentTypeScope="" ma:versionID="9c4969f0694e5a87604577b2776670e0">
  <xsd:schema xmlns:xsd="http://www.w3.org/2001/XMLSchema" xmlns:xs="http://www.w3.org/2001/XMLSchema" xmlns:p="http://schemas.microsoft.com/office/2006/metadata/properties" xmlns:ns2="6da09887-f13b-4502-a9f9-9d66469e8e75" xmlns:ns3="d1797d85-7a2c-4988-8a5a-281d0098fe98" targetNamespace="http://schemas.microsoft.com/office/2006/metadata/properties" ma:root="true" ma:fieldsID="d34486c4ab5ca93dd2067b308dc89ff2" ns2:_="" ns3:_="">
    <xsd:import namespace="6da09887-f13b-4502-a9f9-9d66469e8e75"/>
    <xsd:import namespace="d1797d85-7a2c-4988-8a5a-281d0098fe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09887-f13b-4502-a9f9-9d66469e8e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797d85-7a2c-4988-8a5a-281d0098fe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E13B93-9107-461E-B03A-518E49658B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a09887-f13b-4502-a9f9-9d66469e8e75"/>
    <ds:schemaRef ds:uri="d1797d85-7a2c-4988-8a5a-281d0098fe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579F1D-969A-40C9-9FEB-3C00F32DE9E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2D83E6-35E6-4ADB-9289-EC74900E9D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Simple Light</vt:lpstr>
      <vt:lpstr>Office Theme</vt:lpstr>
      <vt:lpstr>Cyber Vulnerability Assessment</vt:lpstr>
      <vt:lpstr>Sections</vt:lpstr>
      <vt:lpstr>Network Discovery Assessment</vt:lpstr>
      <vt:lpstr> Network Layout (Original Version, but Not Accurate) </vt:lpstr>
      <vt:lpstr>PowerPoint Presentation</vt:lpstr>
      <vt:lpstr>SCADA Network</vt:lpstr>
      <vt:lpstr>Network Discoveries (Updated)</vt:lpstr>
      <vt:lpstr>Key Terrain and Assets</vt:lpstr>
      <vt:lpstr>Vulnerability List</vt:lpstr>
      <vt:lpstr>Vulnerability List</vt:lpstr>
      <vt:lpstr>Vulnerability List</vt:lpstr>
      <vt:lpstr>Risks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Vulnerability Assessment</dc:title>
  <cp:revision>1</cp:revision>
  <dcterms:modified xsi:type="dcterms:W3CDTF">2020-09-20T21:06:52Z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0x01010049043135C7C38341960BC9F307114C13</vt:lpwstr>
  </property>
</Properties>
</file>