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B03353-F2D0-4A8D-8898-F7C4D6193512}" v="156" dt="2020-09-24T17:34:19.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82BC-E7B9-4883-8A62-D6CE658BBB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7EEF86-5E52-44AE-8C37-05A009FDB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782E9B-6963-4CF2-98E6-EAE8C142F81C}"/>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5" name="Footer Placeholder 4">
            <a:extLst>
              <a:ext uri="{FF2B5EF4-FFF2-40B4-BE49-F238E27FC236}">
                <a16:creationId xmlns:a16="http://schemas.microsoft.com/office/drawing/2014/main" id="{E91CF303-FB99-4AD2-AC1F-71B3077DF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699D4-18F8-4B19-AA27-9554730ACACC}"/>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345092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5C92-A5B3-4039-94FA-7E5DD2D1E8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22C8A4-97F8-40E0-B487-7EB84B7DE8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7CF13-47B3-4EF7-AE9F-D5636D3C190D}"/>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5" name="Footer Placeholder 4">
            <a:extLst>
              <a:ext uri="{FF2B5EF4-FFF2-40B4-BE49-F238E27FC236}">
                <a16:creationId xmlns:a16="http://schemas.microsoft.com/office/drawing/2014/main" id="{C2C56B27-6BE6-461B-BACD-CBE020480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92458-1054-4389-8900-74575E3633A7}"/>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4885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CCB5A-266B-40D4-A6D7-965D4D4365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788DA9-7C26-4847-85A9-054414450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137FD-C5CB-4638-9A24-A027436EE077}"/>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5" name="Footer Placeholder 4">
            <a:extLst>
              <a:ext uri="{FF2B5EF4-FFF2-40B4-BE49-F238E27FC236}">
                <a16:creationId xmlns:a16="http://schemas.microsoft.com/office/drawing/2014/main" id="{F7488247-6A2B-4F70-91D1-3D3AB1923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10582-EE05-4D78-B169-6774A0E8E100}"/>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260630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7E81-BFB9-4304-8C5B-AA57A32A2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DA4114-D3FE-40CD-8916-269C84B1A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CE3BA-6D27-40E4-BEFF-ACDFF145A80C}"/>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5" name="Footer Placeholder 4">
            <a:extLst>
              <a:ext uri="{FF2B5EF4-FFF2-40B4-BE49-F238E27FC236}">
                <a16:creationId xmlns:a16="http://schemas.microsoft.com/office/drawing/2014/main" id="{39CBEDE9-FB1E-49BF-9DC1-1A7EF910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B71E8-0A7B-4605-9900-C200F4B7A39E}"/>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230615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FD98-EBC5-4FA4-A9CC-AD36724DE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D427FC-7003-4EFA-895C-5D3CB577E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B7F5D-697E-47E0-9F91-371D8C557FCA}"/>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5" name="Footer Placeholder 4">
            <a:extLst>
              <a:ext uri="{FF2B5EF4-FFF2-40B4-BE49-F238E27FC236}">
                <a16:creationId xmlns:a16="http://schemas.microsoft.com/office/drawing/2014/main" id="{7052DF1F-DC17-44EC-8674-9EC8A3A40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3EDAC-CD72-4C89-94F0-01428FB9088F}"/>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271403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7211-1CE6-4FCC-B7D7-11EF130E10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82DA-716F-49E5-8A44-F4850B8E7D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00B61C-BF8B-4A57-A67E-1A62CB084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E22784-41EC-4BC7-8F62-2C2DAF377FBE}"/>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6" name="Footer Placeholder 5">
            <a:extLst>
              <a:ext uri="{FF2B5EF4-FFF2-40B4-BE49-F238E27FC236}">
                <a16:creationId xmlns:a16="http://schemas.microsoft.com/office/drawing/2014/main" id="{F6798E56-F531-42C3-A281-02182B0BB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24FEE-81B8-4E42-9B6F-CC0E8C1AFFFF}"/>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285033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CF9A-BD91-4393-90B5-2B127E04D0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5DE00A-DAB1-4614-B4FD-0B085426A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2E248-8FF9-471F-9DB6-05D0F289C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4DBDBB-84EA-40A8-A1C1-F4F7E91C6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98E05-C11C-45DB-A0B2-F21BFAA68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7E878D-F964-454B-8BDD-25239F325760}"/>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8" name="Footer Placeholder 7">
            <a:extLst>
              <a:ext uri="{FF2B5EF4-FFF2-40B4-BE49-F238E27FC236}">
                <a16:creationId xmlns:a16="http://schemas.microsoft.com/office/drawing/2014/main" id="{D86A5014-A6FF-4D75-B63F-64D738A41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B6624B-DD02-4FDC-86B9-2D62CF9F73FA}"/>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218114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C28D-A21D-4559-AFD8-A7587FF94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E58DDF-3B3F-4265-822F-C454E25DA549}"/>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4" name="Footer Placeholder 3">
            <a:extLst>
              <a:ext uri="{FF2B5EF4-FFF2-40B4-BE49-F238E27FC236}">
                <a16:creationId xmlns:a16="http://schemas.microsoft.com/office/drawing/2014/main" id="{2299E84D-4AD8-4D23-AABD-D10C81E8CF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3524D-6FE0-47C0-99B3-18510A4ADD61}"/>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342512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EBD98-1BFE-4B7F-AAA0-A6FD66EE48B7}"/>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3" name="Footer Placeholder 2">
            <a:extLst>
              <a:ext uri="{FF2B5EF4-FFF2-40B4-BE49-F238E27FC236}">
                <a16:creationId xmlns:a16="http://schemas.microsoft.com/office/drawing/2014/main" id="{07041F5B-E585-46C3-A401-3B4DDAF3AA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AF9DF1-DE62-4AFD-9003-BA8054968D55}"/>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259937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7EF4-363A-492F-89CF-523CEBEE4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9F2DF4-1D5E-476B-9A2B-EFCADAD2C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7BB7E5-32FF-4144-81DA-196FA5EB1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BE53D-C5F0-49DE-95E1-C852F728A008}"/>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6" name="Footer Placeholder 5">
            <a:extLst>
              <a:ext uri="{FF2B5EF4-FFF2-40B4-BE49-F238E27FC236}">
                <a16:creationId xmlns:a16="http://schemas.microsoft.com/office/drawing/2014/main" id="{A648825C-7821-4C0E-A288-38B6C58C1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06004-302E-4DFA-BDC4-4DAFE6830C92}"/>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279130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D31A-D5FC-4F5D-8EAD-66F20CEE6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6F34E2-0BF2-4DDA-83CE-20747473D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029F4C-A58D-4B80-99A7-5BA7C6438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330B4-79D1-4F1E-A161-88ACF9848321}"/>
              </a:ext>
            </a:extLst>
          </p:cNvPr>
          <p:cNvSpPr>
            <a:spLocks noGrp="1"/>
          </p:cNvSpPr>
          <p:nvPr>
            <p:ph type="dt" sz="half" idx="10"/>
          </p:nvPr>
        </p:nvSpPr>
        <p:spPr/>
        <p:txBody>
          <a:bodyPr/>
          <a:lstStyle/>
          <a:p>
            <a:fld id="{7AC038F0-99D9-4AA4-BAA3-632DDDFE831F}" type="datetimeFigureOut">
              <a:rPr lang="en-US" smtClean="0"/>
              <a:t>2/21/2021</a:t>
            </a:fld>
            <a:endParaRPr lang="en-US"/>
          </a:p>
        </p:txBody>
      </p:sp>
      <p:sp>
        <p:nvSpPr>
          <p:cNvPr id="6" name="Footer Placeholder 5">
            <a:extLst>
              <a:ext uri="{FF2B5EF4-FFF2-40B4-BE49-F238E27FC236}">
                <a16:creationId xmlns:a16="http://schemas.microsoft.com/office/drawing/2014/main" id="{E77A97A9-6EE6-4DDC-9D3A-3159A4347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DFD41-E448-4DB4-B6CA-8F471DAFB950}"/>
              </a:ext>
            </a:extLst>
          </p:cNvPr>
          <p:cNvSpPr>
            <a:spLocks noGrp="1"/>
          </p:cNvSpPr>
          <p:nvPr>
            <p:ph type="sldNum" sz="quarter" idx="12"/>
          </p:nvPr>
        </p:nvSpPr>
        <p:spPr/>
        <p:txBody>
          <a:bodyPr/>
          <a:lstStyle/>
          <a:p>
            <a:fld id="{3278F736-3DCA-4B87-A774-0F66E63DB1DF}" type="slidenum">
              <a:rPr lang="en-US" smtClean="0"/>
              <a:t>‹#›</a:t>
            </a:fld>
            <a:endParaRPr lang="en-US"/>
          </a:p>
        </p:txBody>
      </p:sp>
    </p:spTree>
    <p:extLst>
      <p:ext uri="{BB962C8B-B14F-4D97-AF65-F5344CB8AC3E}">
        <p14:creationId xmlns:p14="http://schemas.microsoft.com/office/powerpoint/2010/main" val="124381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0F930D-BB28-4D9E-B189-812A0FF5D7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DDF11A-00FC-4FE6-AEC8-92B14D4F8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CF01B-F529-4CF5-89A2-D9F1BA38A2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038F0-99D9-4AA4-BAA3-632DDDFE831F}" type="datetimeFigureOut">
              <a:rPr lang="en-US" smtClean="0"/>
              <a:t>2/21/2021</a:t>
            </a:fld>
            <a:endParaRPr lang="en-US"/>
          </a:p>
        </p:txBody>
      </p:sp>
      <p:sp>
        <p:nvSpPr>
          <p:cNvPr id="5" name="Footer Placeholder 4">
            <a:extLst>
              <a:ext uri="{FF2B5EF4-FFF2-40B4-BE49-F238E27FC236}">
                <a16:creationId xmlns:a16="http://schemas.microsoft.com/office/drawing/2014/main" id="{E6602D3F-AF72-4785-8235-A09366B23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B3F99C-9BB4-4A4F-AB97-EF53401CC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8F736-3DCA-4B87-A774-0F66E63DB1DF}" type="slidenum">
              <a:rPr lang="en-US" smtClean="0"/>
              <a:t>‹#›</a:t>
            </a:fld>
            <a:endParaRPr lang="en-US"/>
          </a:p>
        </p:txBody>
      </p:sp>
    </p:spTree>
    <p:extLst>
      <p:ext uri="{BB962C8B-B14F-4D97-AF65-F5344CB8AC3E}">
        <p14:creationId xmlns:p14="http://schemas.microsoft.com/office/powerpoint/2010/main" val="2999283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ttack.mitre.org/software/S003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ttack.mitre.org/software/S0380/" TargetMode="External"/><Relationship Id="rId7" Type="http://schemas.openxmlformats.org/officeDocument/2006/relationships/hyperlink" Target="https://support.alertlogic.com/hc/en-us/articles/360004839952-PHP-Web-Shell-Alfa-Shell-V2-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attack.mitre.org/software/S0199/" TargetMode="External"/><Relationship Id="rId5" Type="http://schemas.openxmlformats.org/officeDocument/2006/relationships/hyperlink" Target="https://attack.mitre.org/software/S0198/" TargetMode="External"/><Relationship Id="rId4" Type="http://schemas.openxmlformats.org/officeDocument/2006/relationships/hyperlink" Target="https://attack.mitre.org/software/S033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DE63-F0F1-4ABE-953E-84DCD4128D11}"/>
              </a:ext>
            </a:extLst>
          </p:cNvPr>
          <p:cNvSpPr>
            <a:spLocks noGrp="1"/>
          </p:cNvSpPr>
          <p:nvPr>
            <p:ph type="ctrTitle"/>
          </p:nvPr>
        </p:nvSpPr>
        <p:spPr/>
        <p:txBody>
          <a:bodyPr/>
          <a:lstStyle/>
          <a:p>
            <a:r>
              <a:rPr lang="en-US" b="1">
                <a:cs typeface="Calibri Light"/>
              </a:rPr>
              <a:t>Cyber Shield 2020</a:t>
            </a:r>
          </a:p>
        </p:txBody>
      </p:sp>
      <p:sp>
        <p:nvSpPr>
          <p:cNvPr id="3" name="Subtitle 2">
            <a:extLst>
              <a:ext uri="{FF2B5EF4-FFF2-40B4-BE49-F238E27FC236}">
                <a16:creationId xmlns:a16="http://schemas.microsoft.com/office/drawing/2014/main" id="{A2B2D476-A53D-486C-BA04-A85849BBA121}"/>
              </a:ext>
            </a:extLst>
          </p:cNvPr>
          <p:cNvSpPr>
            <a:spLocks noGrp="1"/>
          </p:cNvSpPr>
          <p:nvPr>
            <p:ph type="subTitle" idx="1"/>
          </p:nvPr>
        </p:nvSpPr>
        <p:spPr/>
        <p:txBody>
          <a:bodyPr vert="horz" lIns="91440" tIns="45720" rIns="91440" bIns="45720" rtlCol="0" anchor="t">
            <a:normAutofit/>
          </a:bodyPr>
          <a:lstStyle/>
          <a:p>
            <a:r>
              <a:rPr lang="en-US">
                <a:cs typeface="Calibri"/>
              </a:rPr>
              <a:t>Prestige Worldwide</a:t>
            </a:r>
            <a:br>
              <a:rPr lang="en-US">
                <a:cs typeface="Calibri"/>
              </a:rPr>
            </a:br>
            <a:br>
              <a:rPr lang="en-US">
                <a:cs typeface="Calibri"/>
              </a:rPr>
            </a:br>
            <a:r>
              <a:rPr lang="en-US">
                <a:cs typeface="Calibri"/>
              </a:rPr>
              <a:t>Cyber Threat Intelligence Running Estimate</a:t>
            </a:r>
          </a:p>
        </p:txBody>
      </p:sp>
    </p:spTree>
    <p:extLst>
      <p:ext uri="{BB962C8B-B14F-4D97-AF65-F5344CB8AC3E}">
        <p14:creationId xmlns:p14="http://schemas.microsoft.com/office/powerpoint/2010/main" val="2300725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EFEC0-5B56-40E3-AE97-0048BE59D4CF}"/>
              </a:ext>
            </a:extLst>
          </p:cNvPr>
          <p:cNvSpPr txBox="1"/>
          <p:nvPr/>
        </p:nvSpPr>
        <p:spPr>
          <a:xfrm>
            <a:off x="387927" y="475693"/>
            <a:ext cx="11358246" cy="6159700"/>
          </a:xfrm>
          <a:prstGeom prst="rect">
            <a:avLst/>
          </a:prstGeom>
          <a:noFill/>
        </p:spPr>
        <p:txBody>
          <a:bodyPr wrap="square">
            <a:spAutoFit/>
          </a:bodyPr>
          <a:lstStyle/>
          <a:p>
            <a:pPr marL="0" marR="0" algn="ctr">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EXERCISE…TLP:  AMBER…EXERCISE</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Recent reporting has identified a previously unknown hacking group who identify themselves as “</a:t>
            </a:r>
            <a:r>
              <a:rPr lang="en-US" sz="1400" b="1" dirty="0">
                <a:effectLst/>
                <a:latin typeface="Arial" panose="020B0604020202020204" pitchFamily="34" charset="0"/>
                <a:ea typeface="Calibri" panose="020F0502020204030204" pitchFamily="34" charset="0"/>
                <a:cs typeface="Arial" panose="020B0604020202020204" pitchFamily="34" charset="0"/>
              </a:rPr>
              <a:t>Pug Corp</a:t>
            </a:r>
            <a:r>
              <a:rPr lang="en-US" sz="1400" dirty="0">
                <a:effectLst/>
                <a:latin typeface="Arial" panose="020B0604020202020204" pitchFamily="34" charset="0"/>
                <a:ea typeface="Calibri" panose="020F0502020204030204" pitchFamily="34" charset="0"/>
                <a:cs typeface="Arial" panose="020B0604020202020204" pitchFamily="34" charset="0"/>
              </a:rPr>
              <a:t>.”  Pug Corp’s signature is </a:t>
            </a:r>
            <a:r>
              <a:rPr lang="en-US" sz="1400" b="1" dirty="0">
                <a:effectLst/>
                <a:latin typeface="Arial" panose="020B0604020202020204" pitchFamily="34" charset="0"/>
                <a:ea typeface="Calibri" panose="020F0502020204030204" pitchFamily="34" charset="0"/>
                <a:cs typeface="Arial" panose="020B0604020202020204" pitchFamily="34" charset="0"/>
              </a:rPr>
              <a:t>webpage defacement </a:t>
            </a:r>
            <a:r>
              <a:rPr lang="en-US" sz="1400" dirty="0">
                <a:effectLst/>
                <a:latin typeface="Arial" panose="020B0604020202020204" pitchFamily="34" charset="0"/>
                <a:ea typeface="Calibri" panose="020F0502020204030204" pitchFamily="34" charset="0"/>
                <a:cs typeface="Arial" panose="020B0604020202020204" pitchFamily="34" charset="0"/>
              </a:rPr>
              <a:t>which leaves the webpage peppered with Pug memes.</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Pug Corp does not deface the victim’s webpage until after it has exfiltrated data from the victim’s network.  The </a:t>
            </a:r>
            <a:r>
              <a:rPr lang="en-US" sz="1400" b="1" dirty="0">
                <a:effectLst/>
                <a:latin typeface="Arial" panose="020B0604020202020204" pitchFamily="34" charset="0"/>
                <a:ea typeface="Calibri" panose="020F0502020204030204" pitchFamily="34" charset="0"/>
                <a:cs typeface="Arial" panose="020B0604020202020204" pitchFamily="34" charset="0"/>
              </a:rPr>
              <a:t>victim is typically extorted </a:t>
            </a:r>
            <a:r>
              <a:rPr lang="en-US" sz="1400" dirty="0">
                <a:effectLst/>
                <a:latin typeface="Arial" panose="020B0604020202020204" pitchFamily="34" charset="0"/>
                <a:ea typeface="Calibri" panose="020F0502020204030204" pitchFamily="34" charset="0"/>
                <a:cs typeface="Arial" panose="020B0604020202020204" pitchFamily="34" charset="0"/>
              </a:rPr>
              <a:t>for the “return” of their data.  Some small portion of the data is typically released on the Dark Web as “proof” that the victim’s data was taken.  If the victim is unwilling to pay, Pug Corp sells the exfiltrated data to the highest bidder.   A portion of the Pug Corp business is legitimate which provides cover for laundering monies obtained illegally.  Authorities have not been able to prosecute anyone associated with Pug Corp due to their very sophisticated scheme.  Other nefarious organizations have used Pug Corp as a front company to launder money, for a small percentage of the illegal proceeds.  Many hacktivist groups, such as Swedish Phish, are believed to use Pug Corp.</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Traffic analysis has indicated that Pug Corp employs networks in the Caribbean and Europe in furtherance of their malicious activity.  Two domains that have been tied to Pug Corp are “</a:t>
            </a:r>
            <a:r>
              <a:rPr lang="en-US" sz="1400" b="1" dirty="0">
                <a:effectLst/>
                <a:latin typeface="Arial" panose="020B0604020202020204" pitchFamily="34" charset="0"/>
                <a:ea typeface="Calibri" panose="020F0502020204030204" pitchFamily="34" charset="0"/>
                <a:cs typeface="Arial" panose="020B0604020202020204" pitchFamily="34" charset="0"/>
              </a:rPr>
              <a:t>evil.org</a:t>
            </a:r>
            <a:r>
              <a:rPr lang="en-US" sz="1400" dirty="0">
                <a:effectLst/>
                <a:latin typeface="Arial" panose="020B0604020202020204" pitchFamily="34" charset="0"/>
                <a:ea typeface="Calibri" panose="020F0502020204030204" pitchFamily="34" charset="0"/>
                <a:cs typeface="Arial" panose="020B0604020202020204" pitchFamily="34" charset="0"/>
              </a:rPr>
              <a:t>” and “</a:t>
            </a:r>
            <a:r>
              <a:rPr lang="en-US" sz="1400" b="1" dirty="0">
                <a:effectLst/>
                <a:latin typeface="Arial" panose="020B0604020202020204" pitchFamily="34" charset="0"/>
                <a:ea typeface="Calibri" panose="020F0502020204030204" pitchFamily="34" charset="0"/>
                <a:cs typeface="Arial" panose="020B0604020202020204" pitchFamily="34" charset="0"/>
              </a:rPr>
              <a:t>blimblam.org</a:t>
            </a:r>
            <a:r>
              <a:rPr lang="en-US" sz="14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lgn="ctr">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EXERCISE…TLP:  AMBER…EXERCISE</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53542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36AE2D-5EE5-4CD5-BC62-14ADB731D1D1}"/>
              </a:ext>
            </a:extLst>
          </p:cNvPr>
          <p:cNvSpPr txBox="1"/>
          <p:nvPr/>
        </p:nvSpPr>
        <p:spPr>
          <a:xfrm>
            <a:off x="90074" y="332124"/>
            <a:ext cx="11858085" cy="5880521"/>
          </a:xfrm>
          <a:prstGeom prst="rect">
            <a:avLst/>
          </a:prstGeom>
          <a:noFill/>
        </p:spPr>
        <p:txBody>
          <a:bodyPr wrap="square">
            <a:spAutoFit/>
          </a:bodyPr>
          <a:lstStyle/>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Day 4 Daily Bulletin</a:t>
            </a:r>
          </a:p>
          <a:p>
            <a:pPr marL="0" marR="0">
              <a:lnSpc>
                <a:spcPct val="107000"/>
              </a:lnSpc>
              <a:spcBef>
                <a:spcPts val="0"/>
              </a:spcBef>
              <a:spcAft>
                <a:spcPts val="800"/>
              </a:spcAft>
            </a:pPr>
            <a:r>
              <a:rPr lang="en-US" sz="800" b="1" u="sng" dirty="0">
                <a:effectLst/>
                <a:latin typeface="Arial" panose="020B0604020202020204" pitchFamily="34" charset="0"/>
                <a:ea typeface="Calibri" panose="020F0502020204030204" pitchFamily="34" charset="0"/>
                <a:cs typeface="Arial" panose="020B0604020202020204" pitchFamily="34" charset="0"/>
              </a:rPr>
              <a:t>OPEN SOURCE/TLP: WHITE</a:t>
            </a:r>
            <a:endParaRPr lang="en-US" sz="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PWW is under attack.  Other energy and defense industrial base organizations are seeing increased activity as well.  Public outcry for the hopes of this free clean tech are on the rise as pieces of the projects are leaking online after having been lifted from PWW networks.</a:t>
            </a:r>
          </a:p>
          <a:p>
            <a:pPr marL="0" marR="0">
              <a:lnSpc>
                <a:spcPct val="107000"/>
              </a:lnSpc>
              <a:spcBef>
                <a:spcPts val="0"/>
              </a:spcBef>
              <a:spcAft>
                <a:spcPts val="800"/>
              </a:spcAft>
            </a:pPr>
            <a:r>
              <a:rPr lang="en-US" sz="800" b="1" u="none" strike="noStrike" dirty="0">
                <a:effectLst/>
                <a:latin typeface="Arial" panose="020B0604020202020204" pitchFamily="34" charset="0"/>
                <a:ea typeface="Calibri" panose="020F0502020204030204" pitchFamily="34" charset="0"/>
                <a:cs typeface="Arial" panose="020B0604020202020204" pitchFamily="34" charset="0"/>
              </a:rPr>
              <a:t> </a:t>
            </a:r>
            <a:endParaRPr lang="en-US" sz="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 b="1" u="sng" dirty="0">
                <a:effectLst/>
                <a:latin typeface="Arial" panose="020B0604020202020204" pitchFamily="34" charset="0"/>
                <a:ea typeface="Calibri" panose="020F0502020204030204" pitchFamily="34" charset="0"/>
                <a:cs typeface="Arial" panose="020B0604020202020204" pitchFamily="34" charset="0"/>
              </a:rPr>
              <a:t>OS AGGREGRATION/TLP: GREEN</a:t>
            </a:r>
            <a:endParaRPr lang="en-US" sz="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There is still a lack of solid root cause analysis from the attacks on any of the companies.  </a:t>
            </a:r>
            <a:r>
              <a:rPr lang="en-US" sz="800" b="1" dirty="0">
                <a:effectLst/>
                <a:latin typeface="Arial" panose="020B0604020202020204" pitchFamily="34" charset="0"/>
                <a:ea typeface="Calibri" panose="020F0502020204030204" pitchFamily="34" charset="0"/>
                <a:cs typeface="Arial" panose="020B0604020202020204" pitchFamily="34" charset="0"/>
              </a:rPr>
              <a:t>Swedish Phish and Pug Corp </a:t>
            </a:r>
            <a:r>
              <a:rPr lang="en-US" sz="800" dirty="0">
                <a:effectLst/>
                <a:latin typeface="Arial" panose="020B0604020202020204" pitchFamily="34" charset="0"/>
                <a:ea typeface="Calibri" panose="020F0502020204030204" pitchFamily="34" charset="0"/>
                <a:cs typeface="Arial" panose="020B0604020202020204" pitchFamily="34" charset="0"/>
              </a:rPr>
              <a:t>have been some of the louder names on the social medial front.  Social engineering is suspected to be a significant contributor to much of the malicious activity.  Multiple law enforcement agencies are involved, and conducting investigations to determine if it was true social engineering negligence or if there is a true insider threat.</a:t>
            </a: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800" b="1" u="sng" dirty="0">
                <a:effectLst/>
                <a:latin typeface="Arial" panose="020B0604020202020204" pitchFamily="34" charset="0"/>
                <a:ea typeface="Calibri" panose="020F0502020204030204" pitchFamily="34" charset="0"/>
                <a:cs typeface="Arial" panose="020B0604020202020204" pitchFamily="34" charset="0"/>
              </a:rPr>
              <a:t>ASSESSMENT/TLP: AMBER (DHS/DoD/FBI/LE/CIKR:DIB/Energy)</a:t>
            </a:r>
            <a:endParaRPr lang="en-US" sz="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With the gradual progression and escalation of attacks we assess with a high degree of confidence that PWW will continue to be subjected to additional efforts by malicious actors in order to secure the technology.  It was confirmed that exploited vulnerabilities were contained in the vulnerability report run by the response teams.  It is highly suspected that information was leaked, but LE is still unable to identify a suspect or suspects responsible for the release, and are again trying to determine if it is negligence or a true insider threat.</a:t>
            </a: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800" b="1" u="sng" dirty="0">
                <a:effectLst/>
                <a:latin typeface="Arial" panose="020B0604020202020204" pitchFamily="34" charset="0"/>
                <a:ea typeface="Calibri" panose="020F0502020204030204" pitchFamily="34" charset="0"/>
                <a:cs typeface="Arial" panose="020B0604020202020204" pitchFamily="34" charset="0"/>
              </a:rPr>
              <a:t>ASSESSMENT/TLP: AMBER (DHS/DoD/FBI/LE)</a:t>
            </a:r>
            <a:endParaRPr lang="en-US" sz="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There was a report on </a:t>
            </a:r>
            <a:r>
              <a:rPr lang="en-US" sz="800" b="1" dirty="0">
                <a:effectLst/>
                <a:latin typeface="Arial" panose="020B0604020202020204" pitchFamily="34" charset="0"/>
                <a:ea typeface="Calibri" panose="020F0502020204030204" pitchFamily="34" charset="0"/>
                <a:cs typeface="Arial" panose="020B0604020202020204" pitchFamily="34" charset="0"/>
              </a:rPr>
              <a:t>PWW Solar technologies that was leaked and found on the dark web</a:t>
            </a:r>
            <a:r>
              <a:rPr lang="en-US" sz="800" dirty="0">
                <a:effectLst/>
                <a:latin typeface="Arial" panose="020B0604020202020204" pitchFamily="34" charset="0"/>
                <a:ea typeface="Calibri" panose="020F0502020204030204" pitchFamily="34" charset="0"/>
                <a:cs typeface="Arial" panose="020B0604020202020204" pitchFamily="34" charset="0"/>
              </a:rPr>
              <a:t>.  That file was contained on the server with the Cold Fusion documents, so we assess with a high degree of confidence that other files are out there.</a:t>
            </a: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We assess highly technical continued attacks by organizations to obtain the remainder of the data on the project so it can be released to the masses.</a:t>
            </a: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The </a:t>
            </a:r>
            <a:r>
              <a:rPr lang="en-US" sz="800" b="1" dirty="0">
                <a:effectLst/>
                <a:latin typeface="Arial" panose="020B0604020202020204" pitchFamily="34" charset="0"/>
                <a:ea typeface="Calibri" panose="020F0502020204030204" pitchFamily="34" charset="0"/>
                <a:cs typeface="Arial" panose="020B0604020202020204" pitchFamily="34" charset="0"/>
              </a:rPr>
              <a:t>malware</a:t>
            </a:r>
            <a:r>
              <a:rPr lang="en-US" sz="800" dirty="0">
                <a:effectLst/>
                <a:latin typeface="Arial" panose="020B0604020202020204" pitchFamily="34" charset="0"/>
                <a:ea typeface="Calibri" panose="020F0502020204030204" pitchFamily="34" charset="0"/>
                <a:cs typeface="Arial" panose="020B0604020202020204" pitchFamily="34" charset="0"/>
              </a:rPr>
              <a:t> that infected all of PWW’s national offices was traced back to </a:t>
            </a:r>
            <a:r>
              <a:rPr lang="en-US" sz="800" b="1" dirty="0">
                <a:effectLst/>
                <a:latin typeface="Arial" panose="020B0604020202020204" pitchFamily="34" charset="0"/>
                <a:ea typeface="Calibri" panose="020F0502020204030204" pitchFamily="34" charset="0"/>
                <a:cs typeface="Arial" panose="020B0604020202020204" pitchFamily="34" charset="0"/>
              </a:rPr>
              <a:t>APT 1.8 </a:t>
            </a:r>
            <a:r>
              <a:rPr lang="en-US" sz="800" dirty="0">
                <a:effectLst/>
                <a:latin typeface="Arial" panose="020B0604020202020204" pitchFamily="34" charset="0"/>
                <a:ea typeface="Calibri" panose="020F0502020204030204" pitchFamily="34" charset="0"/>
                <a:cs typeface="Arial" panose="020B0604020202020204" pitchFamily="34" charset="0"/>
              </a:rPr>
              <a:t>on the development side.  Dark web chatter points to a sale of the APT’s malware through known malware broker </a:t>
            </a:r>
            <a:r>
              <a:rPr lang="en-US" sz="800" b="1" dirty="0" err="1">
                <a:effectLst/>
                <a:latin typeface="Arial" panose="020B0604020202020204" pitchFamily="34" charset="0"/>
                <a:ea typeface="Calibri" panose="020F0502020204030204" pitchFamily="34" charset="0"/>
                <a:cs typeface="Arial" panose="020B0604020202020204" pitchFamily="34" charset="0"/>
              </a:rPr>
              <a:t>Silverphish</a:t>
            </a:r>
            <a:r>
              <a:rPr lang="en-US" sz="800" dirty="0">
                <a:effectLst/>
                <a:latin typeface="Arial" panose="020B0604020202020204" pitchFamily="34" charset="0"/>
                <a:ea typeface="Calibri" panose="020F0502020204030204" pitchFamily="34" charset="0"/>
                <a:cs typeface="Arial" panose="020B0604020202020204" pitchFamily="34" charset="0"/>
              </a:rPr>
              <a:t>.  At this time LE hasn’t identified who it was sold to, but are getting close.</a:t>
            </a: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It should not be counted out that in addition to other theories that it could be a case of corporate espionage.  Investigative teams are working hard to get to resolution.</a:t>
            </a: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800" b="1" u="sng" dirty="0">
                <a:effectLst/>
                <a:latin typeface="Arial" panose="020B0604020202020204" pitchFamily="34" charset="0"/>
                <a:ea typeface="Calibri" panose="020F0502020204030204" pitchFamily="34" charset="0"/>
                <a:cs typeface="Arial" panose="020B0604020202020204" pitchFamily="34" charset="0"/>
              </a:rPr>
              <a:t>ASSESSMENT/TLP: RED (DHS:NG Response teams/FBI/LE)</a:t>
            </a:r>
            <a:endParaRPr lang="en-US" sz="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It is assessed with a high degree of confidence that </a:t>
            </a:r>
            <a:r>
              <a:rPr lang="en-US" sz="800" b="1" dirty="0">
                <a:effectLst/>
                <a:latin typeface="Arial" panose="020B0604020202020204" pitchFamily="34" charset="0"/>
                <a:ea typeface="Calibri" panose="020F0502020204030204" pitchFamily="34" charset="0"/>
                <a:cs typeface="Arial" panose="020B0604020202020204" pitchFamily="34" charset="0"/>
              </a:rPr>
              <a:t>Steel Diamond Energy</a:t>
            </a:r>
            <a:r>
              <a:rPr lang="en-US" sz="800" dirty="0">
                <a:effectLst/>
                <a:latin typeface="Arial" panose="020B0604020202020204" pitchFamily="34" charset="0"/>
                <a:ea typeface="Calibri" panose="020F0502020204030204" pitchFamily="34" charset="0"/>
                <a:cs typeface="Arial" panose="020B0604020202020204" pitchFamily="34" charset="0"/>
              </a:rPr>
              <a:t> is behind the malware purchase.  </a:t>
            </a:r>
            <a:r>
              <a:rPr lang="en-US" sz="8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IP addresses and domains from previous attacks were traced back through several hops to either physical office locations or cloud accounts owned by Steel Diamond Energy</a:t>
            </a:r>
            <a:r>
              <a:rPr lang="en-US" sz="800" dirty="0">
                <a:effectLst/>
                <a:latin typeface="Arial" panose="020B0604020202020204" pitchFamily="34" charset="0"/>
                <a:ea typeface="Calibri" panose="020F0502020204030204" pitchFamily="34" charset="0"/>
                <a:cs typeface="Arial" panose="020B0604020202020204" pitchFamily="34" charset="0"/>
              </a:rPr>
              <a:t>.  LE served several subpoenas and warrants in the previous days to confirm that information.  Steel Diamond is aware that LE is tracking them, but are denying any involvement and calling it fake news.  We assess information operations ongoing from them to deflect the blame while they continue espionage through other, less traceable means.  Also assess that they have a significant amount of the Cold Fusion data, but will continue to attack PWW in order to secure the remaining technical engineering information.  Additionally, </a:t>
            </a:r>
            <a:r>
              <a:rPr lang="en-US" sz="800" b="1" dirty="0">
                <a:effectLst/>
                <a:latin typeface="Arial" panose="020B0604020202020204" pitchFamily="34" charset="0"/>
                <a:ea typeface="Calibri" panose="020F0502020204030204" pitchFamily="34" charset="0"/>
                <a:cs typeface="Arial" panose="020B0604020202020204" pitchFamily="34" charset="0"/>
              </a:rPr>
              <a:t>APT 1.8 </a:t>
            </a:r>
            <a:r>
              <a:rPr lang="en-US" sz="800" dirty="0">
                <a:effectLst/>
                <a:latin typeface="Arial" panose="020B0604020202020204" pitchFamily="34" charset="0"/>
                <a:ea typeface="Calibri" panose="020F0502020204030204" pitchFamily="34" charset="0"/>
                <a:cs typeface="Arial" panose="020B0604020202020204" pitchFamily="34" charset="0"/>
              </a:rPr>
              <a:t>is known for their expertise at developing </a:t>
            </a:r>
            <a:r>
              <a:rPr lang="en-US" sz="800" b="1" dirty="0">
                <a:effectLst/>
                <a:latin typeface="Arial" panose="020B0604020202020204" pitchFamily="34" charset="0"/>
                <a:ea typeface="Calibri" panose="020F0502020204030204" pitchFamily="34" charset="0"/>
                <a:cs typeface="Arial" panose="020B0604020202020204" pitchFamily="34" charset="0"/>
              </a:rPr>
              <a:t>IPv6 </a:t>
            </a:r>
            <a:r>
              <a:rPr lang="en-US" sz="800" dirty="0">
                <a:effectLst/>
                <a:latin typeface="Arial" panose="020B0604020202020204" pitchFamily="34" charset="0"/>
                <a:ea typeface="Calibri" panose="020F0502020204030204" pitchFamily="34" charset="0"/>
                <a:cs typeface="Arial" panose="020B0604020202020204" pitchFamily="34" charset="0"/>
              </a:rPr>
              <a:t>tools or sale.  We assess that SDE, in order to attempt to regain stealth, will be looking to purchase those </a:t>
            </a:r>
            <a:r>
              <a:rPr lang="en-US" sz="800" b="1" dirty="0">
                <a:effectLst/>
                <a:latin typeface="Arial" panose="020B0604020202020204" pitchFamily="34" charset="0"/>
                <a:ea typeface="Calibri" panose="020F0502020204030204" pitchFamily="34" charset="0"/>
                <a:cs typeface="Arial" panose="020B0604020202020204" pitchFamily="34" charset="0"/>
              </a:rPr>
              <a:t>IPv6 tools </a:t>
            </a:r>
            <a:r>
              <a:rPr lang="en-US" sz="800" dirty="0">
                <a:effectLst/>
                <a:latin typeface="Arial" panose="020B0604020202020204" pitchFamily="34" charset="0"/>
                <a:ea typeface="Calibri" panose="020F0502020204030204" pitchFamily="34" charset="0"/>
                <a:cs typeface="Arial" panose="020B0604020202020204" pitchFamily="34" charset="0"/>
              </a:rPr>
              <a:t>from them for potential use against PWW if they are unable to obtain the remainder of the information.</a:t>
            </a:r>
          </a:p>
          <a:p>
            <a:pPr marL="0" marR="0">
              <a:lnSpc>
                <a:spcPct val="107000"/>
              </a:lnSpc>
              <a:spcBef>
                <a:spcPts val="0"/>
              </a:spcBef>
              <a:spcAft>
                <a:spcPts val="800"/>
              </a:spcAft>
            </a:pPr>
            <a:r>
              <a:rPr lang="en-US" sz="800" dirty="0">
                <a:effectLst/>
                <a:latin typeface="Arial" panose="020B0604020202020204" pitchFamily="34" charset="0"/>
                <a:ea typeface="Calibri" panose="020F0502020204030204" pitchFamily="34" charset="0"/>
                <a:cs typeface="Arial" panose="020B0604020202020204" pitchFamily="34" charset="0"/>
              </a:rPr>
              <a:t>It is assessed with a high degree of confidence that there is an </a:t>
            </a:r>
            <a:r>
              <a:rPr lang="en-US" sz="800" b="1" dirty="0">
                <a:effectLst/>
                <a:latin typeface="Arial" panose="020B0604020202020204" pitchFamily="34" charset="0"/>
                <a:ea typeface="Calibri" panose="020F0502020204030204" pitchFamily="34" charset="0"/>
                <a:cs typeface="Arial" panose="020B0604020202020204" pitchFamily="34" charset="0"/>
              </a:rPr>
              <a:t>insider threat at PWW</a:t>
            </a:r>
            <a:r>
              <a:rPr lang="en-US" sz="800" dirty="0">
                <a:effectLst/>
                <a:latin typeface="Arial" panose="020B0604020202020204" pitchFamily="34" charset="0"/>
                <a:ea typeface="Calibri" panose="020F0502020204030204" pitchFamily="34" charset="0"/>
                <a:cs typeface="Arial" panose="020B0604020202020204" pitchFamily="34" charset="0"/>
              </a:rPr>
              <a:t>.  The information leaked goes beyond gross negligence.  LE does not yet have a lead on who it could be and will continue to investigate.  It is also assessed that the insider threat has already given away enough information and access for bad actors to be in the network and have sufficient persistence mechanisms to remain in the network.  NG Teams should be aware of the threat, hold any evidence for LE, but should remain focused on defending the networks as LE is actively investigating the insider.</a:t>
            </a:r>
          </a:p>
        </p:txBody>
      </p:sp>
    </p:spTree>
    <p:extLst>
      <p:ext uri="{BB962C8B-B14F-4D97-AF65-F5344CB8AC3E}">
        <p14:creationId xmlns:p14="http://schemas.microsoft.com/office/powerpoint/2010/main" val="353097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29F06D-379F-43A6-BDEC-0CE0EFD6047E}"/>
              </a:ext>
            </a:extLst>
          </p:cNvPr>
          <p:cNvSpPr txBox="1"/>
          <p:nvPr/>
        </p:nvSpPr>
        <p:spPr>
          <a:xfrm>
            <a:off x="248516" y="245079"/>
            <a:ext cx="11659004" cy="6086603"/>
          </a:xfrm>
          <a:prstGeom prst="rect">
            <a:avLst/>
          </a:prstGeom>
          <a:noFill/>
        </p:spPr>
        <p:txBody>
          <a:bodyPr wrap="square">
            <a:spAutoFit/>
          </a:bodyPr>
          <a:lstStyle/>
          <a:p>
            <a:pPr marL="0" marR="0">
              <a:lnSpc>
                <a:spcPct val="107000"/>
              </a:lnSpc>
              <a:spcBef>
                <a:spcPts val="0"/>
              </a:spcBef>
              <a:spcAft>
                <a:spcPts val="800"/>
              </a:spcAft>
            </a:pPr>
            <a:r>
              <a:rPr lang="en-US" sz="1000" dirty="0">
                <a:effectLst/>
                <a:latin typeface="Arial" panose="020B0604020202020204" pitchFamily="34" charset="0"/>
                <a:ea typeface="Calibri" panose="020F0502020204030204" pitchFamily="34" charset="0"/>
                <a:cs typeface="Arial" panose="020B0604020202020204" pitchFamily="34" charset="0"/>
              </a:rPr>
              <a:t>Day 0 Daily Bulletin</a:t>
            </a:r>
          </a:p>
          <a:p>
            <a:pPr marL="0" marR="0">
              <a:lnSpc>
                <a:spcPct val="107000"/>
              </a:lnSpc>
              <a:spcBef>
                <a:spcPts val="0"/>
              </a:spcBef>
              <a:spcAft>
                <a:spcPts val="800"/>
              </a:spcAft>
            </a:pPr>
            <a:r>
              <a:rPr lang="en-US" sz="1000" b="1" u="sng" dirty="0">
                <a:effectLst/>
                <a:latin typeface="Arial" panose="020B0604020202020204" pitchFamily="34" charset="0"/>
                <a:ea typeface="Calibri" panose="020F0502020204030204" pitchFamily="34" charset="0"/>
                <a:cs typeface="Arial" panose="020B0604020202020204" pitchFamily="34" charset="0"/>
              </a:rPr>
              <a:t>OPEN SOURCE/TLP: WHITE</a:t>
            </a:r>
            <a:endParaRPr lang="en-US" sz="1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Arial" panose="020B0604020202020204" pitchFamily="34" charset="0"/>
                <a:ea typeface="Calibri" panose="020F0502020204030204" pitchFamily="34" charset="0"/>
                <a:cs typeface="Arial" panose="020B0604020202020204" pitchFamily="34" charset="0"/>
              </a:rPr>
              <a:t>Public distrust of large corporations is at an all-time high after several recent significant breaches of public trust.  From the social media information selling with the analytics of Cambridge incident, to the backdoors found in home assistants Alexandra, Away, and Iris, the public has had enough.  Recently rumors have surfaced of a company that developed a </a:t>
            </a:r>
            <a:r>
              <a:rPr lang="en-US" sz="1000" b="1" dirty="0">
                <a:effectLst/>
                <a:latin typeface="Arial" panose="020B0604020202020204" pitchFamily="34" charset="0"/>
                <a:ea typeface="Calibri" panose="020F0502020204030204" pitchFamily="34" charset="0"/>
                <a:cs typeface="Arial" panose="020B0604020202020204" pitchFamily="34" charset="0"/>
              </a:rPr>
              <a:t>revolutionary renewable energy platform.  It Is rumored to be clean, inexpensive, and very sustainable</a:t>
            </a:r>
            <a:r>
              <a:rPr lang="en-US" sz="1000" dirty="0">
                <a:effectLst/>
                <a:latin typeface="Arial" panose="020B0604020202020204" pitchFamily="34" charset="0"/>
                <a:ea typeface="Calibri" panose="020F0502020204030204" pitchFamily="34" charset="0"/>
                <a:cs typeface="Arial" panose="020B0604020202020204" pitchFamily="34" charset="0"/>
              </a:rPr>
              <a:t>.  While the company quickly tried to explain it is a research project and far from completion, given the distrust, the public and internet trolls are screaming conspiracy because they believe the company is only delaying to secure itself legally for maximum profits.</a:t>
            </a:r>
          </a:p>
          <a:p>
            <a:pPr marL="0" marR="0">
              <a:lnSpc>
                <a:spcPct val="107000"/>
              </a:lnSpc>
              <a:spcBef>
                <a:spcPts val="0"/>
              </a:spcBef>
              <a:spcAft>
                <a:spcPts val="800"/>
              </a:spcAft>
            </a:pPr>
            <a:r>
              <a:rPr lang="en-US" sz="1000" b="1" u="sng" dirty="0">
                <a:effectLst/>
                <a:latin typeface="Arial" panose="020B0604020202020204" pitchFamily="34" charset="0"/>
                <a:ea typeface="Calibri" panose="020F0502020204030204" pitchFamily="34" charset="0"/>
                <a:cs typeface="Arial" panose="020B0604020202020204" pitchFamily="34" charset="0"/>
              </a:rPr>
              <a:t>OS AGGREGRATION/TLP: GREEN</a:t>
            </a:r>
            <a:endParaRPr lang="en-US" sz="1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Arial" panose="020B0604020202020204" pitchFamily="34" charset="0"/>
                <a:ea typeface="Calibri" panose="020F0502020204030204" pitchFamily="34" charset="0"/>
                <a:cs typeface="Arial" panose="020B0604020202020204" pitchFamily="34" charset="0"/>
              </a:rPr>
              <a:t>That company is Prestige Worldwide.  Prestige Worldwide is a cleared </a:t>
            </a:r>
            <a:r>
              <a:rPr lang="en-US" sz="1000" b="1" dirty="0">
                <a:effectLst/>
                <a:latin typeface="Arial" panose="020B0604020202020204" pitchFamily="34" charset="0"/>
                <a:ea typeface="Calibri" panose="020F0502020204030204" pitchFamily="34" charset="0"/>
                <a:cs typeface="Arial" panose="020B0604020202020204" pitchFamily="34" charset="0"/>
              </a:rPr>
              <a:t>defense contractor </a:t>
            </a:r>
            <a:r>
              <a:rPr lang="en-US" sz="1000" dirty="0">
                <a:effectLst/>
                <a:latin typeface="Arial" panose="020B0604020202020204" pitchFamily="34" charset="0"/>
                <a:ea typeface="Calibri" panose="020F0502020204030204" pitchFamily="34" charset="0"/>
                <a:cs typeface="Arial" panose="020B0604020202020204" pitchFamily="34" charset="0"/>
              </a:rPr>
              <a:t>– with </a:t>
            </a:r>
            <a:r>
              <a:rPr lang="en-US" sz="1000" dirty="0">
                <a:solidFill>
                  <a:srgbClr val="FF0000"/>
                </a:solidFill>
                <a:effectLst/>
                <a:latin typeface="Arial" panose="020B0604020202020204" pitchFamily="34" charset="0"/>
                <a:ea typeface="Calibri" panose="020F0502020204030204" pitchFamily="34" charset="0"/>
                <a:cs typeface="Arial" panose="020B0604020202020204" pitchFamily="34" charset="0"/>
              </a:rPr>
              <a:t>current contracts as stated above</a:t>
            </a:r>
            <a:r>
              <a:rPr lang="en-US" sz="1000" dirty="0">
                <a:effectLst/>
                <a:latin typeface="Arial" panose="020B0604020202020204" pitchFamily="34" charset="0"/>
                <a:ea typeface="Calibri" panose="020F0502020204030204" pitchFamily="34" charset="0"/>
                <a:cs typeface="Arial" panose="020B0604020202020204" pitchFamily="34" charset="0"/>
              </a:rPr>
              <a:t>, but also a </a:t>
            </a:r>
            <a:r>
              <a:rPr lang="en-US" sz="1000" dirty="0">
                <a:solidFill>
                  <a:srgbClr val="FF0000"/>
                </a:solidFill>
                <a:effectLst/>
                <a:latin typeface="Arial" panose="020B0604020202020204" pitchFamily="34" charset="0"/>
                <a:ea typeface="Calibri" panose="020F0502020204030204" pitchFamily="34" charset="0"/>
                <a:cs typeface="Arial" panose="020B0604020202020204" pitchFamily="34" charset="0"/>
              </a:rPr>
              <a:t>number of other subsidiaries</a:t>
            </a:r>
            <a:r>
              <a:rPr lang="en-US" sz="1000" dirty="0">
                <a:effectLst/>
                <a:latin typeface="Arial" panose="020B0604020202020204" pitchFamily="34" charset="0"/>
                <a:ea typeface="Calibri" panose="020F0502020204030204" pitchFamily="34" charset="0"/>
                <a:cs typeface="Arial" panose="020B0604020202020204" pitchFamily="34" charset="0"/>
              </a:rPr>
              <a:t>, and </a:t>
            </a:r>
            <a:r>
              <a:rPr lang="en-US" sz="1000" dirty="0">
                <a:solidFill>
                  <a:srgbClr val="FF0000"/>
                </a:solidFill>
                <a:effectLst/>
                <a:latin typeface="Arial" panose="020B0604020202020204" pitchFamily="34" charset="0"/>
                <a:ea typeface="Calibri" panose="020F0502020204030204" pitchFamily="34" charset="0"/>
                <a:cs typeface="Arial" panose="020B0604020202020204" pitchFamily="34" charset="0"/>
              </a:rPr>
              <a:t>business relationships with foreign entities / suppliers</a:t>
            </a:r>
            <a:r>
              <a:rPr lang="en-US" sz="1000" dirty="0">
                <a:effectLst/>
                <a:latin typeface="Arial" panose="020B0604020202020204" pitchFamily="34" charset="0"/>
                <a:ea typeface="Calibri" panose="020F0502020204030204" pitchFamily="34" charset="0"/>
                <a:cs typeface="Arial" panose="020B0604020202020204" pitchFamily="34" charset="0"/>
              </a:rPr>
              <a:t>.  </a:t>
            </a:r>
            <a:r>
              <a:rPr lang="en-US" sz="1000" dirty="0">
                <a:solidFill>
                  <a:srgbClr val="FF0000"/>
                </a:solidFill>
                <a:effectLst/>
                <a:latin typeface="Arial" panose="020B0604020202020204" pitchFamily="34" charset="0"/>
                <a:ea typeface="Calibri" panose="020F0502020204030204" pitchFamily="34" charset="0"/>
                <a:cs typeface="Arial" panose="020B0604020202020204" pitchFamily="34" charset="0"/>
              </a:rPr>
              <a:t>Additionally, they’ve had their fair share of bad publicity / corporate scandals – some revolving around environmental issues (water contamination, destroying natural habitat for beavers) and also using their large corporate status to “influence” local lawmakers for their benefit.  Since they are primarily a DoD contractor, they draw attention from those opposed to the federal government and the military.</a:t>
            </a:r>
          </a:p>
          <a:p>
            <a:pPr marL="0" marR="0">
              <a:lnSpc>
                <a:spcPct val="107000"/>
              </a:lnSpc>
              <a:spcBef>
                <a:spcPts val="0"/>
              </a:spcBef>
              <a:spcAft>
                <a:spcPts val="800"/>
              </a:spcAft>
            </a:pPr>
            <a:r>
              <a:rPr lang="en-US" sz="1000" dirty="0">
                <a:effectLst/>
                <a:latin typeface="Arial" panose="020B0604020202020204" pitchFamily="34" charset="0"/>
                <a:ea typeface="Calibri" panose="020F0502020204030204" pitchFamily="34" charset="0"/>
                <a:cs typeface="Arial" panose="020B0604020202020204" pitchFamily="34" charset="0"/>
              </a:rPr>
              <a:t>Recently, they’ve been in the news again – as their designs for a renewable energy platform promises to “revolutionize” the industry.  Codenamed “</a:t>
            </a:r>
            <a:r>
              <a:rPr lang="en-US" sz="1000" b="1" dirty="0">
                <a:effectLst/>
                <a:latin typeface="Arial" panose="020B0604020202020204" pitchFamily="34" charset="0"/>
                <a:ea typeface="Calibri" panose="020F0502020204030204" pitchFamily="34" charset="0"/>
                <a:cs typeface="Arial" panose="020B0604020202020204" pitchFamily="34" charset="0"/>
              </a:rPr>
              <a:t>cold fusion</a:t>
            </a:r>
            <a:r>
              <a:rPr lang="en-US" sz="1000" dirty="0">
                <a:effectLst/>
                <a:latin typeface="Arial" panose="020B0604020202020204" pitchFamily="34" charset="0"/>
                <a:ea typeface="Calibri" panose="020F0502020204030204" pitchFamily="34" charset="0"/>
                <a:cs typeface="Arial" panose="020B0604020202020204" pitchFamily="34" charset="0"/>
              </a:rPr>
              <a:t>”, this breakthrough (if true) claims to provide “free / unlimited” energy to the masses.  However, as with any big corporation, money drives the train - and based on their track record, common perception is PW would hold out selling it to only the highest bidders – mainly those in the Department of Defense.  </a:t>
            </a:r>
            <a:r>
              <a:rPr lang="en-US" sz="1000" b="1" dirty="0">
                <a:effectLst/>
                <a:latin typeface="Arial" panose="020B0604020202020204" pitchFamily="34" charset="0"/>
                <a:ea typeface="Calibri" panose="020F0502020204030204" pitchFamily="34" charset="0"/>
                <a:cs typeface="Arial" panose="020B0604020202020204" pitchFamily="34" charset="0"/>
              </a:rPr>
              <a:t>Information on the specifics of this renewable energy approach are tightly guarded / protected, and considered to be one of the keystone’s to the company’s current business plan</a:t>
            </a:r>
            <a:r>
              <a:rPr lang="en-US" sz="1000" dirty="0">
                <a:effectLst/>
                <a:latin typeface="Arial" panose="020B0604020202020204" pitchFamily="34" charset="0"/>
                <a:ea typeface="Calibri" panose="020F0502020204030204" pitchFamily="34" charset="0"/>
                <a:cs typeface="Arial" panose="020B0604020202020204" pitchFamily="34" charset="0"/>
              </a:rPr>
              <a:t>.  The hype surrounding this revolutionary advancement has garnered a lot of attention – from </a:t>
            </a:r>
            <a:r>
              <a:rPr lang="en-US" sz="1000" b="1" dirty="0">
                <a:effectLst/>
                <a:latin typeface="Arial" panose="020B0604020202020204" pitchFamily="34" charset="0"/>
                <a:ea typeface="Calibri" panose="020F0502020204030204" pitchFamily="34" charset="0"/>
                <a:cs typeface="Arial" panose="020B0604020202020204" pitchFamily="34" charset="0"/>
              </a:rPr>
              <a:t>criminals trying to steal it</a:t>
            </a:r>
            <a:r>
              <a:rPr lang="en-US" sz="1000" dirty="0">
                <a:effectLst/>
                <a:latin typeface="Arial" panose="020B0604020202020204" pitchFamily="34" charset="0"/>
                <a:ea typeface="Calibri" panose="020F0502020204030204" pitchFamily="34" charset="0"/>
                <a:cs typeface="Arial" panose="020B0604020202020204" pitchFamily="34" charset="0"/>
              </a:rPr>
              <a:t>, </a:t>
            </a:r>
            <a:r>
              <a:rPr lang="en-US" sz="1000" b="1" dirty="0">
                <a:effectLst/>
                <a:latin typeface="Arial" panose="020B0604020202020204" pitchFamily="34" charset="0"/>
                <a:ea typeface="Calibri" panose="020F0502020204030204" pitchFamily="34" charset="0"/>
                <a:cs typeface="Arial" panose="020B0604020202020204" pitchFamily="34" charset="0"/>
              </a:rPr>
              <a:t>competitors trying to undermine it, environmentalists speaking out against it, and buyers scrambling to acquire it</a:t>
            </a:r>
            <a:r>
              <a:rPr lang="en-US" sz="10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000" dirty="0">
                <a:effectLst/>
                <a:latin typeface="Arial" panose="020B0604020202020204" pitchFamily="34" charset="0"/>
                <a:ea typeface="Calibri" panose="020F0502020204030204" pitchFamily="34" charset="0"/>
                <a:cs typeface="Arial" panose="020B0604020202020204" pitchFamily="34" charset="0"/>
              </a:rPr>
              <a:t>Public reporting indicates an increase in activity on social media discussing this “</a:t>
            </a:r>
            <a:r>
              <a:rPr lang="en-US" sz="1000" b="1" dirty="0">
                <a:effectLst/>
                <a:latin typeface="Arial" panose="020B0604020202020204" pitchFamily="34" charset="0"/>
                <a:ea typeface="Calibri" panose="020F0502020204030204" pitchFamily="34" charset="0"/>
                <a:cs typeface="Arial" panose="020B0604020202020204" pitchFamily="34" charset="0"/>
              </a:rPr>
              <a:t>cold fusion</a:t>
            </a:r>
            <a:r>
              <a:rPr lang="en-US" sz="1000" dirty="0">
                <a:effectLst/>
                <a:latin typeface="Arial" panose="020B0604020202020204" pitchFamily="34" charset="0"/>
                <a:ea typeface="Calibri" panose="020F0502020204030204" pitchFamily="34" charset="0"/>
                <a:cs typeface="Arial" panose="020B0604020202020204" pitchFamily="34" charset="0"/>
              </a:rPr>
              <a:t>” project and speculations about what it may be.  Some more brazen actors claim to have additional knowledge or even access to it, but those claims are currently assessed as fluff.  Additionally, public internet monitors are reporting increased traffic directed at PW’s networks from all levels of attackers.</a:t>
            </a:r>
          </a:p>
          <a:p>
            <a:pPr marL="0" marR="0">
              <a:lnSpc>
                <a:spcPct val="107000"/>
              </a:lnSpc>
              <a:spcBef>
                <a:spcPts val="0"/>
              </a:spcBef>
              <a:spcAft>
                <a:spcPts val="800"/>
              </a:spcAft>
            </a:pPr>
            <a:r>
              <a:rPr lang="en-US" sz="10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000" b="1" u="sng" dirty="0">
                <a:effectLst/>
                <a:latin typeface="Arial" panose="020B0604020202020204" pitchFamily="34" charset="0"/>
                <a:ea typeface="Calibri" panose="020F0502020204030204" pitchFamily="34" charset="0"/>
                <a:cs typeface="Arial" panose="020B0604020202020204" pitchFamily="34" charset="0"/>
              </a:rPr>
              <a:t>ASSESSMENT/TLP: AMBER (DHS/DoD/FBI/LE/CIKR:DIB/Energy)</a:t>
            </a:r>
            <a:endParaRPr lang="en-US" sz="1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Arial" panose="020B0604020202020204" pitchFamily="34" charset="0"/>
                <a:ea typeface="Calibri" panose="020F0502020204030204" pitchFamily="34" charset="0"/>
                <a:cs typeface="Arial" panose="020B0604020202020204" pitchFamily="34" charset="0"/>
              </a:rPr>
              <a:t>As a result of the increased activity, pressure, and focus, as well as PW’s place as a critical member of the defense industrial base, the Department of Homeland Security (DHS) reached out to </a:t>
            </a:r>
            <a:r>
              <a:rPr lang="en-US" sz="1000" b="1" dirty="0">
                <a:effectLst/>
                <a:latin typeface="Arial" panose="020B0604020202020204" pitchFamily="34" charset="0"/>
                <a:ea typeface="Calibri" panose="020F0502020204030204" pitchFamily="34" charset="0"/>
                <a:cs typeface="Arial" panose="020B0604020202020204" pitchFamily="34" charset="0"/>
              </a:rPr>
              <a:t>PW’s CTO Veronica </a:t>
            </a:r>
            <a:r>
              <a:rPr lang="en-US" sz="1000" b="1" dirty="0" err="1">
                <a:effectLst/>
                <a:latin typeface="Arial" panose="020B0604020202020204" pitchFamily="34" charset="0"/>
                <a:ea typeface="Calibri" panose="020F0502020204030204" pitchFamily="34" charset="0"/>
                <a:cs typeface="Arial" panose="020B0604020202020204" pitchFamily="34" charset="0"/>
              </a:rPr>
              <a:t>Corningstone</a:t>
            </a:r>
            <a:r>
              <a:rPr lang="en-US" sz="1000" b="1" dirty="0">
                <a:effectLst/>
                <a:latin typeface="Arial" panose="020B0604020202020204" pitchFamily="34" charset="0"/>
                <a:ea typeface="Calibri" panose="020F0502020204030204" pitchFamily="34" charset="0"/>
                <a:cs typeface="Arial" panose="020B0604020202020204" pitchFamily="34" charset="0"/>
              </a:rPr>
              <a:t> </a:t>
            </a:r>
            <a:r>
              <a:rPr lang="en-US" sz="1000" dirty="0">
                <a:effectLst/>
                <a:latin typeface="Arial" panose="020B0604020202020204" pitchFamily="34" charset="0"/>
                <a:ea typeface="Calibri" panose="020F0502020204030204" pitchFamily="34" charset="0"/>
                <a:cs typeface="Arial" panose="020B0604020202020204" pitchFamily="34" charset="0"/>
              </a:rPr>
              <a:t>to inform her of what is being observed by internet sensors.  Miss </a:t>
            </a:r>
            <a:r>
              <a:rPr lang="en-US" sz="1000" dirty="0" err="1">
                <a:effectLst/>
                <a:latin typeface="Arial" panose="020B0604020202020204" pitchFamily="34" charset="0"/>
                <a:ea typeface="Calibri" panose="020F0502020204030204" pitchFamily="34" charset="0"/>
                <a:cs typeface="Arial" panose="020B0604020202020204" pitchFamily="34" charset="0"/>
              </a:rPr>
              <a:t>Corningstone</a:t>
            </a:r>
            <a:r>
              <a:rPr lang="en-US" sz="1000" dirty="0">
                <a:effectLst/>
                <a:latin typeface="Arial" panose="020B0604020202020204" pitchFamily="34" charset="0"/>
                <a:ea typeface="Calibri" panose="020F0502020204030204" pitchFamily="34" charset="0"/>
                <a:cs typeface="Arial" panose="020B0604020202020204" pitchFamily="34" charset="0"/>
              </a:rPr>
              <a:t> assures the DHS and DoD that cyber security is a priority to protect U.S. military technology.  And to have her actions back up her words, she has assigned her </a:t>
            </a:r>
            <a:r>
              <a:rPr lang="en-US" sz="10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deputy CTO </a:t>
            </a:r>
            <a:r>
              <a:rPr lang="en-US" sz="1000" dirty="0">
                <a:effectLst/>
                <a:latin typeface="Arial" panose="020B0604020202020204" pitchFamily="34" charset="0"/>
                <a:ea typeface="Calibri" panose="020F0502020204030204" pitchFamily="34" charset="0"/>
                <a:cs typeface="Arial" panose="020B0604020202020204" pitchFamily="34" charset="0"/>
              </a:rPr>
              <a:t>the sole task of assessing, testing, and securing PW’s network.</a:t>
            </a:r>
          </a:p>
          <a:p>
            <a:pPr marL="0" marR="0">
              <a:lnSpc>
                <a:spcPct val="107000"/>
              </a:lnSpc>
              <a:spcBef>
                <a:spcPts val="0"/>
              </a:spcBef>
              <a:spcAft>
                <a:spcPts val="800"/>
              </a:spcAft>
            </a:pPr>
            <a:r>
              <a:rPr lang="en-US" sz="10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000" b="1" u="sng" dirty="0">
                <a:effectLst/>
                <a:latin typeface="Arial" panose="020B0604020202020204" pitchFamily="34" charset="0"/>
                <a:ea typeface="Calibri" panose="020F0502020204030204" pitchFamily="34" charset="0"/>
                <a:cs typeface="Arial" panose="020B0604020202020204" pitchFamily="34" charset="0"/>
              </a:rPr>
              <a:t>ASSESSMENT/TLP: AMBER (DHS/DoD/FBI/LE)</a:t>
            </a:r>
            <a:endParaRPr lang="en-US" sz="1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Arial" panose="020B0604020202020204" pitchFamily="34" charset="0"/>
                <a:ea typeface="Calibri" panose="020F0502020204030204" pitchFamily="34" charset="0"/>
                <a:cs typeface="Arial" panose="020B0604020202020204" pitchFamily="34" charset="0"/>
              </a:rPr>
              <a:t>PW has upset many demographics across the globe.  LE should prepare for </a:t>
            </a:r>
            <a:r>
              <a:rPr lang="en-US" sz="1000" b="1" dirty="0">
                <a:effectLst/>
                <a:latin typeface="Arial" panose="020B0604020202020204" pitchFamily="34" charset="0"/>
                <a:ea typeface="Calibri" panose="020F0502020204030204" pitchFamily="34" charset="0"/>
                <a:cs typeface="Arial" panose="020B0604020202020204" pitchFamily="34" charset="0"/>
              </a:rPr>
              <a:t>protests around corporate offices </a:t>
            </a:r>
            <a:r>
              <a:rPr lang="en-US" sz="1000" dirty="0">
                <a:effectLst/>
                <a:latin typeface="Arial" panose="020B0604020202020204" pitchFamily="34" charset="0"/>
                <a:ea typeface="Calibri" panose="020F0502020204030204" pitchFamily="34" charset="0"/>
                <a:cs typeface="Arial" panose="020B0604020202020204" pitchFamily="34" charset="0"/>
              </a:rPr>
              <a:t>organized by opposing activist groups, script kiddies looking to make a name for themselves, and advanced actors trying to verity/steal the technical data and hide amongst all the other noise.  Several activist groups that historically have used terroristic measures to show their displeasure and scare key personnel have increased chatter slightly.  In addition to PW corporate offices, LE jurisdictions that are home to key personnel, CEO, CTO, </a:t>
            </a:r>
            <a:r>
              <a:rPr lang="en-US" sz="1000" dirty="0" err="1">
                <a:effectLst/>
                <a:latin typeface="Arial" panose="020B0604020202020204" pitchFamily="34" charset="0"/>
                <a:ea typeface="Calibri" panose="020F0502020204030204" pitchFamily="34" charset="0"/>
                <a:cs typeface="Arial" panose="020B0604020202020204" pitchFamily="34" charset="0"/>
              </a:rPr>
              <a:t>etc</a:t>
            </a:r>
            <a:r>
              <a:rPr lang="en-US" sz="1000" dirty="0">
                <a:effectLst/>
                <a:latin typeface="Arial" panose="020B0604020202020204" pitchFamily="34" charset="0"/>
                <a:ea typeface="Calibri" panose="020F0502020204030204" pitchFamily="34" charset="0"/>
                <a:cs typeface="Arial" panose="020B0604020202020204" pitchFamily="34" charset="0"/>
              </a:rPr>
              <a:t>… should be prepared for such demonstrations and activist group actions around their primary and vacation homes.</a:t>
            </a:r>
          </a:p>
        </p:txBody>
      </p:sp>
    </p:spTree>
    <p:extLst>
      <p:ext uri="{BB962C8B-B14F-4D97-AF65-F5344CB8AC3E}">
        <p14:creationId xmlns:p14="http://schemas.microsoft.com/office/powerpoint/2010/main" val="238740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AE7625-F8DC-4BD3-981D-D9548943D537}"/>
              </a:ext>
            </a:extLst>
          </p:cNvPr>
          <p:cNvSpPr txBox="1"/>
          <p:nvPr/>
        </p:nvSpPr>
        <p:spPr>
          <a:xfrm>
            <a:off x="416560" y="530677"/>
            <a:ext cx="11455399" cy="4584525"/>
          </a:xfrm>
          <a:prstGeom prst="rect">
            <a:avLst/>
          </a:prstGeom>
          <a:noFill/>
        </p:spPr>
        <p:txBody>
          <a:bodyPr wrap="square">
            <a:spAutoFit/>
          </a:bodyPr>
          <a:lstStyle/>
          <a:p>
            <a:pPr marL="0" marR="0" algn="ctr">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Open Source Ice Edge Threat Actor Group Report</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u="sng" dirty="0">
                <a:effectLst/>
                <a:latin typeface="Arial" panose="020B0604020202020204" pitchFamily="34" charset="0"/>
                <a:ea typeface="Calibri" panose="020F0502020204030204" pitchFamily="34" charset="0"/>
                <a:cs typeface="Arial" panose="020B0604020202020204" pitchFamily="34" charset="0"/>
              </a:rPr>
              <a:t>APT 1.8</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Attribution: </a:t>
            </a:r>
            <a:r>
              <a:rPr lang="en-US" sz="1400" dirty="0" err="1">
                <a:effectLst/>
                <a:latin typeface="Arial" panose="020B0604020202020204" pitchFamily="34" charset="0"/>
                <a:ea typeface="Calibri" panose="020F0502020204030204" pitchFamily="34" charset="0"/>
                <a:cs typeface="Arial" panose="020B0604020202020204" pitchFamily="34" charset="0"/>
              </a:rPr>
              <a:t>Unk</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Proficiency: Nation-state level threat</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Targets: Defense, Engineering, Education, </a:t>
            </a:r>
            <a:r>
              <a:rPr lang="en-US" sz="1400" dirty="0" err="1">
                <a:effectLst/>
                <a:latin typeface="Arial" panose="020B0604020202020204" pitchFamily="34" charset="0"/>
                <a:ea typeface="Calibri" panose="020F0502020204030204" pitchFamily="34" charset="0"/>
                <a:cs typeface="Arial" panose="020B0604020202020204" pitchFamily="34" charset="0"/>
              </a:rPr>
              <a:t>BioTech</a:t>
            </a:r>
            <a:r>
              <a:rPr lang="en-US" sz="1400" dirty="0">
                <a:effectLst/>
                <a:latin typeface="Arial" panose="020B0604020202020204" pitchFamily="34" charset="0"/>
                <a:ea typeface="Calibri" panose="020F0502020204030204" pitchFamily="34" charset="0"/>
                <a:cs typeface="Arial" panose="020B0604020202020204" pitchFamily="34" charset="0"/>
              </a:rPr>
              <a:t>, Telecommunications, Transportation, anywhere they can acquire leading technologies for exploitation.</a:t>
            </a:r>
          </a:p>
          <a:p>
            <a:pPr>
              <a:lnSpc>
                <a:spcPct val="107000"/>
              </a:lnSpc>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Associated malware: Gh0st RAT (</a:t>
            </a:r>
            <a:r>
              <a:rPr lang="en-US" sz="1400" dirty="0">
                <a:latin typeface="Arial" panose="020B0604020202020204" pitchFamily="34" charset="0"/>
                <a:cs typeface="Arial" panose="020B0604020202020204" pitchFamily="34" charset="0"/>
                <a:hlinkClick r:id="rId2"/>
              </a:rPr>
              <a:t>https://attack.mitre.org/software/S0032/</a:t>
            </a:r>
            <a:r>
              <a:rPr lang="en-US" sz="1400" dirty="0">
                <a:latin typeface="Arial" panose="020B0604020202020204" pitchFamily="34" charset="0"/>
                <a:cs typeface="Arial" panose="020B0604020202020204" pitchFamily="34" charset="0"/>
              </a:rPr>
              <a:t>) </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TTPs: APT 1.8 frequently develops or adapts zero-day exploits for operations.  Through monitoring of operations, Ice Edge assesses with a high degree of confidence that APT 1.8 is proficient at cyber operations planning, and appears to have many preplanned operations merely waiting for access.  As such, once it develops its own exploit or is able to modify one in the wild, it then carries out whichever planned operations that new tool provides access to.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In previous observations, APT 1.8 was observed using </a:t>
            </a:r>
            <a:r>
              <a:rPr lang="en-US" sz="14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procured infrastructure</a:t>
            </a:r>
            <a:r>
              <a:rPr lang="en-US" sz="1400" dirty="0">
                <a:effectLst/>
                <a:latin typeface="Arial" panose="020B0604020202020204" pitchFamily="34" charset="0"/>
                <a:ea typeface="Calibri" panose="020F0502020204030204" pitchFamily="34" charset="0"/>
                <a:cs typeface="Arial" panose="020B0604020202020204" pitchFamily="34" charset="0"/>
              </a:rPr>
              <a:t>.  This infrastructure is quickly built, used, and then destroyed, making IP attribution nearly impossible.</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APT 1.8 isn’t known for highly targeted spear phishing, but does craft </a:t>
            </a:r>
            <a:r>
              <a:rPr lang="en-US" sz="1400" b="1" dirty="0">
                <a:effectLst/>
                <a:latin typeface="Arial" panose="020B0604020202020204" pitchFamily="34" charset="0"/>
                <a:ea typeface="Calibri" panose="020F0502020204030204" pitchFamily="34" charset="0"/>
                <a:cs typeface="Arial" panose="020B0604020202020204" pitchFamily="34" charset="0"/>
              </a:rPr>
              <a:t>generic phishes</a:t>
            </a:r>
            <a:r>
              <a:rPr lang="en-US" sz="1400" dirty="0">
                <a:effectLst/>
                <a:latin typeface="Arial" panose="020B0604020202020204" pitchFamily="34" charset="0"/>
                <a:ea typeface="Calibri" panose="020F0502020204030204" pitchFamily="34" charset="0"/>
                <a:cs typeface="Arial" panose="020B0604020202020204" pitchFamily="34" charset="0"/>
              </a:rPr>
              <a:t> that appeal to a large audience.  Ice edge is unable to assess at this time if that is their MO as a result of the focus on the exploit versus the delivery, or an obfuscation technique, that by casting a </a:t>
            </a:r>
            <a:r>
              <a:rPr lang="en-US" sz="1400" b="1" dirty="0">
                <a:effectLst/>
                <a:latin typeface="Arial" panose="020B0604020202020204" pitchFamily="34" charset="0"/>
                <a:ea typeface="Calibri" panose="020F0502020204030204" pitchFamily="34" charset="0"/>
                <a:cs typeface="Arial" panose="020B0604020202020204" pitchFamily="34" charset="0"/>
              </a:rPr>
              <a:t>large net it hides the specific target amongst those of opportunity</a:t>
            </a:r>
            <a:r>
              <a:rPr lang="en-US" sz="1400" dirty="0">
                <a:effectLst/>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11037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C1EAA57-ECA6-4070-A7C6-F3749CB6E409}"/>
              </a:ext>
            </a:extLst>
          </p:cNvPr>
          <p:cNvSpPr>
            <a:spLocks noChangeArrowheads="1"/>
          </p:cNvSpPr>
          <p:nvPr/>
        </p:nvSpPr>
        <p:spPr bwMode="auto">
          <a:xfrm>
            <a:off x="361950" y="2200275"/>
            <a:ext cx="8343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
            <a:extLst>
              <a:ext uri="{FF2B5EF4-FFF2-40B4-BE49-F238E27FC236}">
                <a16:creationId xmlns:a16="http://schemas.microsoft.com/office/drawing/2014/main" id="{63878029-9165-482F-B61F-AB159C0DB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4583" t="27637" r="2885" b="36467"/>
          <a:stretch>
            <a:fillRect/>
          </a:stretch>
        </p:blipFill>
        <p:spPr bwMode="auto">
          <a:xfrm>
            <a:off x="9991725" y="383381"/>
            <a:ext cx="1438672" cy="8929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2CE367C-16F4-45DD-90BA-272DBC92B2B0}"/>
              </a:ext>
            </a:extLst>
          </p:cNvPr>
          <p:cNvSpPr>
            <a:spLocks noChangeArrowheads="1"/>
          </p:cNvSpPr>
          <p:nvPr/>
        </p:nvSpPr>
        <p:spPr bwMode="auto">
          <a:xfrm>
            <a:off x="361949" y="749905"/>
            <a:ext cx="1133873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Open Source Ice Edge Threat Actor Group Report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APT 3.3</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Attribution: </a:t>
            </a:r>
            <a:r>
              <a:rPr kumimoji="0" lang="en-US" altLang="en-US"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Unk</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Proficiency: Nation-state level threat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Targets: Anything in the U.S., Saudi Arabia, or South Korea.  Has shown a keen interest in Defense, Aerospace, and the energy sector, with a focus on petrochemical production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Associated malware: SHAPESHIFT, DROPSHOT, TURNEDUP, NANOCORE, NETWIRE, ALFA Shell</a:t>
            </a: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TTPs: APT 3.3 recently increased intelligence collection activities over the last six months.  Historically this type of activity from this group increases before other attacks launched by this group.  One of its key avenues is either fake job postings for small startups trying to steal tech talent from a large “competitor,” or links to legitimate job postings on well-known corporate pages or job boards, that first pass the victim through a malicious site, and then redirect on to the legitimate one.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Once APT 3.3 collects what they set out to collect the group either exits quietly, remains dormant, releases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ransomware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or releases destructive malware.  In previous instances, after exfiltrating technical data for highly refined research that isn’t yet released, the group attempts to destroy everything at the owning company.  Ice Edge assesses it is an attempt to gain an advantage by trying to complete the research and using for their own national advancement.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assess APT 3.3 is either a government agency or government directed organization due to their focus on aerospace, defense, and the energy sectors.  Additionally,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much of their toolkit is custom backdoors, so the group has access to its own development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however, it is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afraid to use public tools</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if they fit the mission.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Malware Descriptions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SHAPESHIFT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DROPSHOT(</a:t>
            </a:r>
            <a:r>
              <a:rPr kumimoji="0" lang="en-US" altLang="en-US" sz="1200" u="none" strike="noStrike" cap="none" normalizeH="0" baseline="0" dirty="0" err="1">
                <a:ln>
                  <a:noFill/>
                </a:ln>
                <a:solidFill>
                  <a:srgbClr val="39434C"/>
                </a:solidFill>
                <a:latin typeface="Roboto-Regular"/>
                <a:ea typeface="Calibri" panose="020F0502020204030204" pitchFamily="34" charset="0"/>
                <a:cs typeface="Times New Roman" panose="02020603050405020304" pitchFamily="18" charset="0"/>
              </a:rPr>
              <a:t>StoneDrill</a:t>
            </a:r>
            <a:r>
              <a:rPr kumimoji="0" lang="en-US" altLang="en-US" sz="1200" u="none" strike="noStrike" cap="none" normalizeH="0" baseline="0" dirty="0">
                <a:ln>
                  <a:noFill/>
                </a:ln>
                <a:solidFill>
                  <a:srgbClr val="39434C"/>
                </a:solidFill>
                <a:latin typeface="Roboto-Regular"/>
                <a:ea typeface="Calibri" panose="020F0502020204030204" pitchFamily="34"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https://attack.mitre.org/software/S0380/</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Dropper that has been observed dropping and launching the TURNEDUP backdoor, as well as the SHAPESHIFT wiper malware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NANOCORE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rPr>
              <a:t>https://attack.mitre.org/software/S0336/</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Publicly available remote access Trojan (RAT) available for purchase. It is a full-featured backdoor with a plugin framework</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NETWIRE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rPr>
              <a:t>https://attack.mitre.org/software/S0198/</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Backdoor that attempts to steal credentials from the local machine from a variety of sources and supports other standard backdoor features.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TURNEDUP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rPr>
              <a:t>https://attack.mitre.org/software/S0199/</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Backdoor capable of uploading and downloading files, creating a reverse shell, taking screenshots, and gathering system information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b="1" dirty="0">
                <a:latin typeface="Calibri" panose="020F0502020204030204" pitchFamily="34" charset="0"/>
                <a:cs typeface="Times New Roman" panose="02020603050405020304" pitchFamily="18" charset="0"/>
              </a:rPr>
              <a:t>AFLA Shell </a:t>
            </a:r>
            <a:r>
              <a:rPr lang="en-US" altLang="en-US" sz="1200" dirty="0">
                <a:latin typeface="Calibri" panose="020F0502020204030204" pitchFamily="34" charset="0"/>
                <a:cs typeface="Times New Roman" panose="02020603050405020304" pitchFamily="18" charset="0"/>
              </a:rPr>
              <a:t>(</a:t>
            </a:r>
            <a:r>
              <a:rPr lang="en-US" altLang="en-US" sz="1200" dirty="0">
                <a:latin typeface="Calibri" panose="020F0502020204030204" pitchFamily="34" charset="0"/>
                <a:cs typeface="Times New Roman" panose="02020603050405020304" pitchFamily="18" charset="0"/>
                <a:hlinkClick r:id="rId7"/>
              </a:rPr>
              <a:t>https://support.alertlogic.com/hc/en-us/articles/360004839952-PHP-Web-Shell-Alfa-Shell-V2-3</a:t>
            </a:r>
            <a:r>
              <a:rPr lang="en-US" altLang="en-US" sz="1200" dirty="0">
                <a:latin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522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BB8EBE-0665-4E86-89D1-C6F9CE4662AC}"/>
              </a:ext>
            </a:extLst>
          </p:cNvPr>
          <p:cNvSpPr txBox="1"/>
          <p:nvPr/>
        </p:nvSpPr>
        <p:spPr>
          <a:xfrm>
            <a:off x="418531" y="549942"/>
            <a:ext cx="11382233" cy="4354012"/>
          </a:xfrm>
          <a:prstGeom prst="rect">
            <a:avLst/>
          </a:prstGeom>
          <a:noFill/>
        </p:spPr>
        <p:txBody>
          <a:bodyPr wrap="square">
            <a:spAutoFit/>
          </a:bodyPr>
          <a:lstStyle/>
          <a:p>
            <a:pPr marL="0" marR="0" algn="ctr">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Open Source Ice Edge Threat Actor Group Report</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u="sng" dirty="0">
                <a:effectLst/>
                <a:latin typeface="Arial" panose="020B0604020202020204" pitchFamily="34" charset="0"/>
                <a:ea typeface="Calibri" panose="020F0502020204030204" pitchFamily="34" charset="0"/>
                <a:cs typeface="Arial" panose="020B0604020202020204" pitchFamily="34" charset="0"/>
              </a:rPr>
              <a:t>#SaveThePlanet</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Attribution: Unknown – membership is global</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Proficiency: Script Kiddies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Targets: Anything or anyone that they perceive to be harming Mother Earth</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Associated malware: </a:t>
            </a:r>
            <a:r>
              <a:rPr lang="en-US" sz="1400" b="1" dirty="0">
                <a:effectLst/>
                <a:latin typeface="Arial" panose="020B0604020202020204" pitchFamily="34" charset="0"/>
                <a:ea typeface="Calibri" panose="020F0502020204030204" pitchFamily="34" charset="0"/>
                <a:cs typeface="Arial" panose="020B0604020202020204" pitchFamily="34" charset="0"/>
              </a:rPr>
              <a:t>Anything</a:t>
            </a:r>
            <a:r>
              <a:rPr lang="en-US" sz="1400" dirty="0">
                <a:effectLst/>
                <a:latin typeface="Arial" panose="020B0604020202020204" pitchFamily="34" charset="0"/>
                <a:ea typeface="Calibri" panose="020F0502020204030204" pitchFamily="34" charset="0"/>
                <a:cs typeface="Arial" panose="020B0604020202020204" pitchFamily="34" charset="0"/>
              </a:rPr>
              <a:t> they can find and run without requiring modification, or buy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TTPs: </a:t>
            </a:r>
            <a:r>
              <a:rPr lang="en-US" sz="1400" dirty="0" err="1">
                <a:effectLst/>
                <a:latin typeface="Arial" panose="020B0604020202020204" pitchFamily="34" charset="0"/>
                <a:ea typeface="Calibri" panose="020F0502020204030204" pitchFamily="34" charset="0"/>
                <a:cs typeface="Arial" panose="020B0604020202020204" pitchFamily="34" charset="0"/>
              </a:rPr>
              <a:t>SaveThePlanet’s</a:t>
            </a:r>
            <a:r>
              <a:rPr lang="en-US" sz="1400" dirty="0">
                <a:effectLst/>
                <a:latin typeface="Arial" panose="020B0604020202020204" pitchFamily="34" charset="0"/>
                <a:ea typeface="Calibri" panose="020F0502020204030204" pitchFamily="34" charset="0"/>
                <a:cs typeface="Arial" panose="020B0604020202020204" pitchFamily="34" charset="0"/>
              </a:rPr>
              <a:t> operations revolve around saving the planet.  Anything the group or its members perceive as harmful to Mother Earth they will speak out against.  This group is extremely proficient in rallying its social media following for in person protests and have several high-profile ones of late.  While the group preaches achieving goals and means in a peaceful manner, at recent events, some of the more extreme members believe more emphasis needs to be put on their message.  Several recent rallies to include those in Texas, North Dakota, North Carolina, and Missouri became violent and resulted in a significant amount of property damage.  This wasn’t a result of an opposing group being present, merely what are thought to be the more extreme membership taking matters in their own hands to step up the pressure on the target of the protests.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Tweeter: @SaveThePlanet</a:t>
            </a:r>
          </a:p>
        </p:txBody>
      </p:sp>
    </p:spTree>
    <p:extLst>
      <p:ext uri="{BB962C8B-B14F-4D97-AF65-F5344CB8AC3E}">
        <p14:creationId xmlns:p14="http://schemas.microsoft.com/office/powerpoint/2010/main" val="94769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86FDBC-6B08-4795-9EB0-936453F8FD7B}"/>
              </a:ext>
            </a:extLst>
          </p:cNvPr>
          <p:cNvSpPr txBox="1"/>
          <p:nvPr/>
        </p:nvSpPr>
        <p:spPr>
          <a:xfrm>
            <a:off x="236277" y="307604"/>
            <a:ext cx="11632726" cy="5353325"/>
          </a:xfrm>
          <a:prstGeom prst="rect">
            <a:avLst/>
          </a:prstGeom>
          <a:noFill/>
        </p:spPr>
        <p:txBody>
          <a:bodyPr wrap="square">
            <a:spAutoFit/>
          </a:bodyPr>
          <a:lstStyle/>
          <a:p>
            <a:pPr marL="0" marR="0" algn="ctr">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Open Source Ice Edge Threat Actor Group Report</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u="sng" dirty="0" err="1">
                <a:effectLst/>
                <a:latin typeface="Arial" panose="020B0604020202020204" pitchFamily="34" charset="0"/>
                <a:ea typeface="Calibri" panose="020F0502020204030204" pitchFamily="34" charset="0"/>
                <a:cs typeface="Arial" panose="020B0604020202020204" pitchFamily="34" charset="0"/>
              </a:rPr>
              <a:t>SwedishPhish</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Attribution: European</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Proficiency: Varies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Targets: Anyone or anything infringing on peace globally</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Associated malware: Depends on the faction</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TTPs: </a:t>
            </a:r>
            <a:r>
              <a:rPr lang="en-US" sz="1400" dirty="0" err="1">
                <a:effectLst/>
                <a:latin typeface="Arial" panose="020B0604020202020204" pitchFamily="34" charset="0"/>
                <a:ea typeface="Calibri" panose="020F0502020204030204" pitchFamily="34" charset="0"/>
                <a:cs typeface="Arial" panose="020B0604020202020204" pitchFamily="34" charset="0"/>
              </a:rPr>
              <a:t>SwedishPhish</a:t>
            </a:r>
            <a:r>
              <a:rPr lang="en-US" sz="1400" dirty="0">
                <a:effectLst/>
                <a:latin typeface="Arial" panose="020B0604020202020204" pitchFamily="34" charset="0"/>
                <a:ea typeface="Calibri" panose="020F0502020204030204" pitchFamily="34" charset="0"/>
                <a:cs typeface="Arial" panose="020B0604020202020204" pitchFamily="34" charset="0"/>
              </a:rPr>
              <a:t> is well known for demanding peace across the globe.  They do not advocate for certain types of governments or political establishments, solely for peace.  In addition to advocating, in recent years the group has begun active cyber contributions to establishing peace through any means they see as necessary.</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This group is observed operating in two main channels.  First, is a very public facing information operations presence.  It has its own </a:t>
            </a:r>
            <a:r>
              <a:rPr lang="en-US" sz="1400" b="1" dirty="0">
                <a:effectLst/>
                <a:latin typeface="Arial" panose="020B0604020202020204" pitchFamily="34" charset="0"/>
                <a:ea typeface="Calibri" panose="020F0502020204030204" pitchFamily="34" charset="0"/>
                <a:cs typeface="Arial" panose="020B0604020202020204" pitchFamily="34" charset="0"/>
              </a:rPr>
              <a:t>tweeter handle</a:t>
            </a:r>
            <a:r>
              <a:rPr lang="en-US" sz="1400" dirty="0">
                <a:effectLst/>
                <a:latin typeface="Arial" panose="020B0604020202020204" pitchFamily="34" charset="0"/>
                <a:ea typeface="Calibri" panose="020F0502020204030204" pitchFamily="34" charset="0"/>
                <a:cs typeface="Arial" panose="020B0604020202020204" pitchFamily="34" charset="0"/>
              </a:rPr>
              <a:t>, blog, and website where it publishes all the wrongs, injustices, and atrocities, while calling sympathizers to arms against aggressors in order to end aggression and bring about peace.  The second, and much more covert side, is the group’s active conduct of operations in order to bring about peace.  The problem is, this group does its own thing, while the activities may align with an opposing group, there is rarely a coordination of operations.  </a:t>
            </a:r>
            <a:r>
              <a:rPr lang="en-US" sz="1400" dirty="0" err="1">
                <a:effectLst/>
                <a:latin typeface="Arial" panose="020B0604020202020204" pitchFamily="34" charset="0"/>
                <a:ea typeface="Calibri" panose="020F0502020204030204" pitchFamily="34" charset="0"/>
                <a:cs typeface="Arial" panose="020B0604020202020204" pitchFamily="34" charset="0"/>
              </a:rPr>
              <a:t>SwedishPhish</a:t>
            </a:r>
            <a:r>
              <a:rPr lang="en-US" sz="1400" dirty="0">
                <a:effectLst/>
                <a:latin typeface="Arial" panose="020B0604020202020204" pitchFamily="34" charset="0"/>
                <a:ea typeface="Calibri" panose="020F0502020204030204" pitchFamily="34" charset="0"/>
                <a:cs typeface="Arial" panose="020B0604020202020204" pitchFamily="34" charset="0"/>
              </a:rPr>
              <a:t> works to bring about peace, at it sees fit.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Tweeter: @swedishphish</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Blog: Swedish </a:t>
            </a:r>
            <a:r>
              <a:rPr lang="en-US" sz="1400" dirty="0" err="1">
                <a:effectLst/>
                <a:latin typeface="Arial" panose="020B0604020202020204" pitchFamily="34" charset="0"/>
                <a:ea typeface="Calibri" panose="020F0502020204030204" pitchFamily="34" charset="0"/>
                <a:cs typeface="Arial" panose="020B0604020202020204" pitchFamily="34" charset="0"/>
              </a:rPr>
              <a:t>Philes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Website: www.swph.io</a:t>
            </a:r>
          </a:p>
        </p:txBody>
      </p:sp>
    </p:spTree>
    <p:extLst>
      <p:ext uri="{BB962C8B-B14F-4D97-AF65-F5344CB8AC3E}">
        <p14:creationId xmlns:p14="http://schemas.microsoft.com/office/powerpoint/2010/main" val="219098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A9254-96A2-4763-8088-F8DDDFCBB84F}"/>
              </a:ext>
            </a:extLst>
          </p:cNvPr>
          <p:cNvSpPr txBox="1"/>
          <p:nvPr/>
        </p:nvSpPr>
        <p:spPr>
          <a:xfrm>
            <a:off x="267268" y="397224"/>
            <a:ext cx="11524397" cy="5158913"/>
          </a:xfrm>
          <a:prstGeom prst="rect">
            <a:avLst/>
          </a:prstGeom>
          <a:noFill/>
        </p:spPr>
        <p:txBody>
          <a:bodyPr wrap="square">
            <a:spAutoFit/>
          </a:bodyPr>
          <a:lstStyle/>
          <a:p>
            <a:pPr marL="0" marR="0" algn="ctr">
              <a:lnSpc>
                <a:spcPct val="107000"/>
              </a:lnSpc>
              <a:spcBef>
                <a:spcPts val="0"/>
              </a:spcBef>
              <a:spcAft>
                <a:spcPts val="800"/>
              </a:spcAft>
            </a:pPr>
            <a:r>
              <a:rPr lang="en-US" sz="1200" b="1" dirty="0">
                <a:effectLst/>
                <a:latin typeface="Arial" panose="020B0604020202020204" pitchFamily="34" charset="0"/>
                <a:ea typeface="Calibri" panose="020F0502020204030204" pitchFamily="34" charset="0"/>
                <a:cs typeface="Arial" panose="020B0604020202020204" pitchFamily="34" charset="0"/>
              </a:rPr>
              <a:t>Open Source Ice Edge Threat Actor Group Report</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b="1" u="sng" dirty="0">
                <a:effectLst/>
                <a:latin typeface="Arial" panose="020B0604020202020204" pitchFamily="34" charset="0"/>
                <a:ea typeface="Calibri" panose="020F0502020204030204" pitchFamily="34" charset="0"/>
                <a:cs typeface="Arial" panose="020B0604020202020204" pitchFamily="34" charset="0"/>
              </a:rPr>
              <a:t>Synonymous</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Attribution: </a:t>
            </a:r>
            <a:r>
              <a:rPr lang="en-US" sz="1200" dirty="0" err="1">
                <a:effectLst/>
                <a:latin typeface="Arial" panose="020B0604020202020204" pitchFamily="34" charset="0"/>
                <a:ea typeface="Calibri" panose="020F0502020204030204" pitchFamily="34" charset="0"/>
                <a:cs typeface="Arial" panose="020B0604020202020204" pitchFamily="34" charset="0"/>
              </a:rPr>
              <a:t>Unk</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Proficiency: Varies</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Targets: Whatever/whomever made them upset</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Associated malware: Depends on the faction</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TTPs: Synonymous is an infamous hacker group with a storied reputation.  Actors claiming to speak for the group have taken ownership for numerous activities around the globe, in numerous industries, for numerous reasons.  It is not certain if there is a single or collective set of leaders directing the groups activities and interests, or if it simply has a vast membership, and actors have the ability to conduct their own “justice” and then attribute it to the group.</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While many of their activities are carried out by breaking laws, many of the groups’ members see them as being peaceful vigilantes, Robin Hood, types  out to expose injustice, right the wrongs in the world, or even do things that law enforcement may not be able to when it pertains to extremely heinous criminal offenses.</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What specific TTPs the group uses are dependent upon which actors from the group are carrying out a given campaign.  The senior leaders and operators of Synonymous are extremely proficient at covert communications.  Many law enforcement and intelligence agencies have tried to gain access to the group over the last two decades, and as of yet, no one has ever claimed to have gained access to the inner circle.  This group is also extremely proficient at information operations and taking credit for their operations once complete.  Additionally, they typically provide additional details as to why a certain action was taken or a certain group was targeted.</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In recent news, their alleged founder, Jeremy Hammond was recently arrested by the US FBI, however, nothing of note has been gleaned from any post-arrest interviews to be of use.  His attorney continues to maintain his innocence and demand the government produce evidence and set a trial date.  </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Tweeter: </a:t>
            </a:r>
            <a:r>
              <a:rPr lang="en-US" sz="1200" b="1" dirty="0">
                <a:effectLst/>
                <a:latin typeface="Arial" panose="020B0604020202020204" pitchFamily="34" charset="0"/>
                <a:ea typeface="Calibri" panose="020F0502020204030204" pitchFamily="34" charset="0"/>
                <a:cs typeface="Arial" panose="020B0604020202020204" pitchFamily="34" charset="0"/>
              </a:rPr>
              <a:t>@synonymous</a:t>
            </a:r>
          </a:p>
        </p:txBody>
      </p:sp>
    </p:spTree>
    <p:extLst>
      <p:ext uri="{BB962C8B-B14F-4D97-AF65-F5344CB8AC3E}">
        <p14:creationId xmlns:p14="http://schemas.microsoft.com/office/powerpoint/2010/main" val="222543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4EB6B4-7676-4771-856F-1D9FE25A4299}"/>
              </a:ext>
            </a:extLst>
          </p:cNvPr>
          <p:cNvSpPr txBox="1"/>
          <p:nvPr/>
        </p:nvSpPr>
        <p:spPr>
          <a:xfrm>
            <a:off x="395785" y="465414"/>
            <a:ext cx="11486866" cy="5941370"/>
          </a:xfrm>
          <a:prstGeom prst="rect">
            <a:avLst/>
          </a:prstGeom>
          <a:noFill/>
        </p:spPr>
        <p:txBody>
          <a:bodyPr wrap="square">
            <a:spAutoFit/>
          </a:bodyPr>
          <a:lstStyle/>
          <a:p>
            <a:pPr marL="0" marR="0">
              <a:lnSpc>
                <a:spcPct val="107000"/>
              </a:lnSpc>
              <a:spcBef>
                <a:spcPts val="0"/>
              </a:spcBef>
              <a:spcAft>
                <a:spcPts val="800"/>
              </a:spcAft>
            </a:pPr>
            <a:r>
              <a:rPr lang="en-US" sz="1100" dirty="0">
                <a:effectLst/>
                <a:latin typeface="Arial" panose="020B0604020202020204" pitchFamily="34" charset="0"/>
                <a:ea typeface="Calibri" panose="020F0502020204030204" pitchFamily="34" charset="0"/>
                <a:cs typeface="Arial" panose="020B0604020202020204" pitchFamily="34" charset="0"/>
              </a:rPr>
              <a:t>Day 1 Daily Bulletin</a:t>
            </a:r>
          </a:p>
          <a:p>
            <a:pPr marL="0" marR="0">
              <a:lnSpc>
                <a:spcPct val="107000"/>
              </a:lnSpc>
              <a:spcBef>
                <a:spcPts val="0"/>
              </a:spcBef>
              <a:spcAft>
                <a:spcPts val="800"/>
              </a:spcAft>
            </a:pPr>
            <a:r>
              <a:rPr lang="en-US" sz="1100" b="1" u="sng" dirty="0">
                <a:effectLst/>
                <a:latin typeface="Arial" panose="020B0604020202020204" pitchFamily="34" charset="0"/>
                <a:ea typeface="Calibri" panose="020F0502020204030204" pitchFamily="34" charset="0"/>
                <a:cs typeface="Arial" panose="020B0604020202020204" pitchFamily="34" charset="0"/>
              </a:rPr>
              <a:t>OPEN SOURCE/TLP: WHITE</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Arial" panose="020B0604020202020204" pitchFamily="34" charset="0"/>
                <a:ea typeface="Calibri" panose="020F0502020204030204" pitchFamily="34" charset="0"/>
                <a:cs typeface="Arial" panose="020B0604020202020204" pitchFamily="34" charset="0"/>
              </a:rPr>
              <a:t>The unnamed company mentioned in the previous bulletin is being discussed on social media as Prestige Worldwide.  While PW and the government are not making public comments, both organizations haven’t publicly denied the allegations either.</a:t>
            </a:r>
          </a:p>
          <a:p>
            <a:pPr marL="0" marR="0">
              <a:lnSpc>
                <a:spcPct val="107000"/>
              </a:lnSpc>
              <a:spcBef>
                <a:spcPts val="0"/>
              </a:spcBef>
              <a:spcAft>
                <a:spcPts val="800"/>
              </a:spcAft>
            </a:pPr>
            <a:r>
              <a:rPr lang="en-US" sz="1100" dirty="0">
                <a:effectLst/>
                <a:latin typeface="Arial" panose="020B0604020202020204" pitchFamily="34" charset="0"/>
                <a:ea typeface="Calibri" panose="020F0502020204030204" pitchFamily="34" charset="0"/>
                <a:cs typeface="Arial" panose="020B0604020202020204" pitchFamily="34" charset="0"/>
              </a:rPr>
              <a:t>To cause additional problems, </a:t>
            </a:r>
            <a:r>
              <a:rPr lang="en-US" sz="1100" b="1" dirty="0">
                <a:effectLst/>
                <a:latin typeface="Arial" panose="020B0604020202020204" pitchFamily="34" charset="0"/>
                <a:ea typeface="Calibri" panose="020F0502020204030204" pitchFamily="34" charset="0"/>
                <a:cs typeface="Arial" panose="020B0604020202020204" pitchFamily="34" charset="0"/>
              </a:rPr>
              <a:t>there are reports in the public media that PW has some significant gaps in its IT security</a:t>
            </a:r>
            <a:r>
              <a:rPr lang="en-US" sz="1100" dirty="0">
                <a:effectLst/>
                <a:latin typeface="Arial" panose="020B0604020202020204" pitchFamily="34" charset="0"/>
                <a:ea typeface="Calibri" panose="020F0502020204030204" pitchFamily="34" charset="0"/>
                <a:cs typeface="Arial" panose="020B0604020202020204" pitchFamily="34" charset="0"/>
              </a:rPr>
              <a:t>.  </a:t>
            </a:r>
            <a:r>
              <a:rPr lang="en-US" sz="1100" dirty="0">
                <a:solidFill>
                  <a:srgbClr val="FF0000"/>
                </a:solidFill>
                <a:effectLst/>
                <a:latin typeface="Arial" panose="020B0604020202020204" pitchFamily="34" charset="0"/>
                <a:ea typeface="Calibri" panose="020F0502020204030204" pitchFamily="34" charset="0"/>
                <a:cs typeface="Arial" panose="020B0604020202020204" pitchFamily="34" charset="0"/>
              </a:rPr>
              <a:t>Sources of that information are reported as anonymous parties not authorized to release the information</a:t>
            </a:r>
            <a:r>
              <a:rPr lang="en-US" sz="1100" dirty="0">
                <a:effectLst/>
                <a:latin typeface="Arial" panose="020B0604020202020204" pitchFamily="34" charset="0"/>
                <a:ea typeface="Calibri" panose="020F0502020204030204" pitchFamily="34" charset="0"/>
                <a:cs typeface="Arial" panose="020B0604020202020204" pitchFamily="34" charset="0"/>
              </a:rPr>
              <a:t>, however no mention is made of said party’s employment.</a:t>
            </a:r>
          </a:p>
          <a:p>
            <a:pPr marL="0" marR="0">
              <a:lnSpc>
                <a:spcPct val="107000"/>
              </a:lnSpc>
              <a:spcBef>
                <a:spcPts val="0"/>
              </a:spcBef>
              <a:spcAft>
                <a:spcPts val="800"/>
              </a:spcAft>
            </a:pPr>
            <a:r>
              <a:rPr lang="en-US" sz="1100" b="1" u="none" strike="noStrike" dirty="0">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b="1" u="sng" dirty="0">
                <a:effectLst/>
                <a:latin typeface="Arial" panose="020B0604020202020204" pitchFamily="34" charset="0"/>
                <a:ea typeface="Calibri" panose="020F0502020204030204" pitchFamily="34" charset="0"/>
                <a:cs typeface="Arial" panose="020B0604020202020204" pitchFamily="34" charset="0"/>
              </a:rPr>
              <a:t>OS AGGREGRATION/TLP: GREEN</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Arial" panose="020B0604020202020204" pitchFamily="34" charset="0"/>
                <a:ea typeface="Calibri" panose="020F0502020204030204" pitchFamily="34" charset="0"/>
                <a:cs typeface="Arial" panose="020B0604020202020204" pitchFamily="34" charset="0"/>
              </a:rPr>
              <a:t>Activist groups have been calling for folks to use that information to attempt to ascertain the existence of the Cold Fusion technology.  And if existence is confirmed, to either get enough evidence to at least prove it and leak that to help recruit additional public outcry to demand the release of the tech.  If they can get enough, the call is to publish the information so the world can have access to the free energy.</a:t>
            </a:r>
          </a:p>
          <a:p>
            <a:pPr marL="0" marR="0">
              <a:lnSpc>
                <a:spcPct val="107000"/>
              </a:lnSpc>
              <a:spcBef>
                <a:spcPts val="0"/>
              </a:spcBef>
              <a:spcAft>
                <a:spcPts val="800"/>
              </a:spcAft>
            </a:pPr>
            <a:r>
              <a:rPr lang="en-US" sz="11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100" b="1" u="sng" dirty="0">
                <a:effectLst/>
                <a:latin typeface="Arial" panose="020B0604020202020204" pitchFamily="34" charset="0"/>
                <a:ea typeface="Calibri" panose="020F0502020204030204" pitchFamily="34" charset="0"/>
                <a:cs typeface="Arial" panose="020B0604020202020204" pitchFamily="34" charset="0"/>
              </a:rPr>
              <a:t>ASSESSMENT/TLP: AMBER (DHS/DoD/FBI/LE/CIKR:DIB/Energy)</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Arial" panose="020B0604020202020204" pitchFamily="34" charset="0"/>
                <a:ea typeface="Calibri" panose="020F0502020204030204" pitchFamily="34" charset="0"/>
                <a:cs typeface="Arial" panose="020B0604020202020204" pitchFamily="34" charset="0"/>
              </a:rPr>
              <a:t>The lack of denial is that neither the government nor PW know where the leak about PW and the NG working together, but neither wants to be caught saying it wasn’t me.  </a:t>
            </a:r>
            <a:r>
              <a:rPr lang="en-US" sz="1100" dirty="0">
                <a:solidFill>
                  <a:srgbClr val="FF0000"/>
                </a:solidFill>
                <a:effectLst/>
                <a:latin typeface="Arial" panose="020B0604020202020204" pitchFamily="34" charset="0"/>
                <a:ea typeface="Calibri" panose="020F0502020204030204" pitchFamily="34" charset="0"/>
                <a:cs typeface="Arial" panose="020B0604020202020204" pitchFamily="34" charset="0"/>
              </a:rPr>
              <a:t>Both groups have an internal investigation in attempts to discover the leaker.</a:t>
            </a:r>
          </a:p>
          <a:p>
            <a:pPr marL="0" marR="0">
              <a:lnSpc>
                <a:spcPct val="107000"/>
              </a:lnSpc>
              <a:spcBef>
                <a:spcPts val="0"/>
              </a:spcBef>
              <a:spcAft>
                <a:spcPts val="800"/>
              </a:spcAft>
            </a:pPr>
            <a:r>
              <a:rPr lang="en-US" sz="11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100" b="1" u="sng" dirty="0">
                <a:effectLst/>
                <a:latin typeface="Arial" panose="020B0604020202020204" pitchFamily="34" charset="0"/>
                <a:ea typeface="Calibri" panose="020F0502020204030204" pitchFamily="34" charset="0"/>
                <a:cs typeface="Arial" panose="020B0604020202020204" pitchFamily="34" charset="0"/>
              </a:rPr>
              <a:t>ASSESSMENT/TLP: AMBER (DHS/DoD/FBI/LE)</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In addition, the leak about the security gaps indicates someone with knowledge of the vulnerability assessment</a:t>
            </a:r>
            <a:r>
              <a:rPr lang="en-US" sz="1100" dirty="0">
                <a:effectLst/>
                <a:latin typeface="Arial" panose="020B0604020202020204" pitchFamily="34" charset="0"/>
                <a:ea typeface="Calibri" panose="020F0502020204030204" pitchFamily="34" charset="0"/>
                <a:cs typeface="Arial" panose="020B0604020202020204" pitchFamily="34" charset="0"/>
              </a:rPr>
              <a:t>.  There is no indication about a PW or NG source, but again, both organizations are investigating in attempts to determine the extent of the leak.  While the information leaked is definitely someone with knowledge of the report, it isn’t known if it is someone that merely overheard some chatter, or has the full report and is planning to use that in other nefarious ways.  Fusion centers should carefully monitor known criminal chatter channels to see if the actor(s) try to exploit it, and expect local law enforcement and military law enforcement to begin independent but parallel investigations into the source of the leaks.</a:t>
            </a:r>
          </a:p>
          <a:p>
            <a:pPr marL="0" marR="0">
              <a:lnSpc>
                <a:spcPct val="107000"/>
              </a:lnSpc>
              <a:spcBef>
                <a:spcPts val="0"/>
              </a:spcBef>
              <a:spcAft>
                <a:spcPts val="800"/>
              </a:spcAft>
            </a:pPr>
            <a:r>
              <a:rPr lang="en-US" sz="1100" dirty="0">
                <a:effectLst/>
                <a:latin typeface="Arial" panose="020B0604020202020204" pitchFamily="34" charset="0"/>
                <a:ea typeface="Calibri" panose="020F0502020204030204" pitchFamily="34" charset="0"/>
                <a:cs typeface="Arial" panose="020B0604020202020204" pitchFamily="34" charset="0"/>
              </a:rPr>
              <a:t>FBI/DHS: After further meetings with PW engineers, of great concern is the technology itself.  It is a several step complex process for it to be clean and safe.  While a 70% completion of the right parts will produce the free/unlimited portion, it would be extremely dangerous and unstable.  Thus, if parties are able to find and steal only a portion of it, that could lead to significant public safety concerns if they didn’t have the 30% of the data to develop the fully clean and safe version.</a:t>
            </a:r>
          </a:p>
        </p:txBody>
      </p:sp>
    </p:spTree>
    <p:extLst>
      <p:ext uri="{BB962C8B-B14F-4D97-AF65-F5344CB8AC3E}">
        <p14:creationId xmlns:p14="http://schemas.microsoft.com/office/powerpoint/2010/main" val="152594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607D0-D55A-4CDD-A7B0-A203F7DC3044}"/>
              </a:ext>
            </a:extLst>
          </p:cNvPr>
          <p:cNvSpPr txBox="1"/>
          <p:nvPr/>
        </p:nvSpPr>
        <p:spPr>
          <a:xfrm>
            <a:off x="266007" y="178662"/>
            <a:ext cx="11653038" cy="5664308"/>
          </a:xfrm>
          <a:prstGeom prst="rect">
            <a:avLst/>
          </a:prstGeom>
          <a:noFill/>
        </p:spPr>
        <p:txBody>
          <a:bodyPr wrap="square">
            <a:spAutoFit/>
          </a:bodyPr>
          <a:lstStyle/>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Day 2 Daily Bulletin</a:t>
            </a:r>
          </a:p>
          <a:p>
            <a:pPr marL="0" marR="0">
              <a:lnSpc>
                <a:spcPct val="107000"/>
              </a:lnSpc>
              <a:spcBef>
                <a:spcPts val="0"/>
              </a:spcBef>
              <a:spcAft>
                <a:spcPts val="800"/>
              </a:spcAft>
            </a:pPr>
            <a:r>
              <a:rPr lang="en-US" sz="1200" b="1" u="sng" dirty="0">
                <a:effectLst/>
                <a:latin typeface="Arial" panose="020B0604020202020204" pitchFamily="34" charset="0"/>
                <a:ea typeface="Calibri" panose="020F0502020204030204" pitchFamily="34" charset="0"/>
                <a:cs typeface="Arial" panose="020B0604020202020204" pitchFamily="34" charset="0"/>
              </a:rPr>
              <a:t>OPEN SOURCE/TLP: WHITE</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b="1" dirty="0">
                <a:effectLst/>
                <a:latin typeface="Arial" panose="020B0604020202020204" pitchFamily="34" charset="0"/>
                <a:ea typeface="Calibri" panose="020F0502020204030204" pitchFamily="34" charset="0"/>
                <a:cs typeface="Arial" panose="020B0604020202020204" pitchFamily="34" charset="0"/>
              </a:rPr>
              <a:t>Activist groups are reporting speculations of successful collection of evidence of the cold fusion product</a:t>
            </a:r>
            <a:r>
              <a:rPr lang="en-US" sz="1200" dirty="0">
                <a:effectLst/>
                <a:latin typeface="Arial" panose="020B0604020202020204" pitchFamily="34" charset="0"/>
                <a:ea typeface="Calibri" panose="020F0502020204030204" pitchFamily="34" charset="0"/>
                <a:cs typeface="Arial" panose="020B0604020202020204" pitchFamily="34" charset="0"/>
              </a:rPr>
              <a:t>.  Previously, PW experienced website defacement that was widely reported.  A peace activist group “</a:t>
            </a:r>
            <a:r>
              <a:rPr lang="en-US" sz="1200" b="1" dirty="0">
                <a:effectLst/>
                <a:latin typeface="Arial" panose="020B0604020202020204" pitchFamily="34" charset="0"/>
                <a:ea typeface="Calibri" panose="020F0502020204030204" pitchFamily="34" charset="0"/>
                <a:cs typeface="Arial" panose="020B0604020202020204" pitchFamily="34" charset="0"/>
              </a:rPr>
              <a:t>Swedish Phish</a:t>
            </a:r>
            <a:r>
              <a:rPr lang="en-US" sz="1200" dirty="0">
                <a:effectLst/>
                <a:latin typeface="Arial" panose="020B0604020202020204" pitchFamily="34" charset="0"/>
                <a:ea typeface="Calibri" panose="020F0502020204030204" pitchFamily="34" charset="0"/>
                <a:cs typeface="Arial" panose="020B0604020202020204" pitchFamily="34" charset="0"/>
              </a:rPr>
              <a:t>” claimed responsibility and affectionately marked up the PW website with their materials and ideals.  </a:t>
            </a:r>
          </a:p>
          <a:p>
            <a:pPr marL="0" marR="0">
              <a:lnSpc>
                <a:spcPct val="107000"/>
              </a:lnSpc>
              <a:spcBef>
                <a:spcPts val="0"/>
              </a:spcBef>
              <a:spcAft>
                <a:spcPts val="800"/>
              </a:spcAft>
            </a:pPr>
            <a:r>
              <a:rPr lang="en-US" sz="1200" b="1" u="none" strike="noStrike" dirty="0">
                <a:effectLst/>
                <a:latin typeface="Arial" panose="020B0604020202020204" pitchFamily="34" charset="0"/>
                <a:ea typeface="Calibri" panose="020F0502020204030204" pitchFamily="34" charset="0"/>
                <a:cs typeface="Arial" panose="020B0604020202020204" pitchFamily="34" charset="0"/>
              </a:rPr>
              <a:t> </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b="1" u="sng" dirty="0">
                <a:effectLst/>
                <a:latin typeface="Arial" panose="020B0604020202020204" pitchFamily="34" charset="0"/>
                <a:ea typeface="Calibri" panose="020F0502020204030204" pitchFamily="34" charset="0"/>
                <a:cs typeface="Arial" panose="020B0604020202020204" pitchFamily="34" charset="0"/>
              </a:rPr>
              <a:t>OS AGGREGRATION/TLP: GREEN</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The root cause analysis of the defacement isn’t yet complete nor released to the public.  Swedish Phish wasn’t one of the louder groups calling for the challenging of PW or acquisition of the technology so there isn’t much public reporting on the group or member at this time.</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200" b="1" u="sng" dirty="0">
                <a:effectLst/>
                <a:latin typeface="Arial" panose="020B0604020202020204" pitchFamily="34" charset="0"/>
                <a:ea typeface="Calibri" panose="020F0502020204030204" pitchFamily="34" charset="0"/>
                <a:cs typeface="Arial" panose="020B0604020202020204" pitchFamily="34" charset="0"/>
              </a:rPr>
              <a:t>ASSESSMENT/TLP: AMBER (DHS/DoD/FBI/LE/CIKR:DIB/Energy)</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The previous quietness of Swedish Phish is concerning.  They could be a splinter from or operational arm of one of the louder groups, or a group with a smaller membership that has closely aligned ideals and is well planned and coordinated.</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At this time all of the DIB and energy sector should be on a higher alert and increased security posture as they may become targets.</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200" b="1" u="sng" dirty="0">
                <a:effectLst/>
                <a:latin typeface="Arial" panose="020B0604020202020204" pitchFamily="34" charset="0"/>
                <a:ea typeface="Calibri" panose="020F0502020204030204" pitchFamily="34" charset="0"/>
                <a:cs typeface="Arial" panose="020B0604020202020204" pitchFamily="34" charset="0"/>
              </a:rPr>
              <a:t>ASSESSMENT/TLP: AMBER (DHS/DoD/FBI/LE)</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It should not be counted out that in addition to other theories that it could be a case of corporate espionage</a:t>
            </a:r>
            <a:r>
              <a:rPr lang="en-US" sz="1200" b="1" dirty="0">
                <a:effectLst/>
                <a:latin typeface="Arial" panose="020B0604020202020204" pitchFamily="34" charset="0"/>
                <a:ea typeface="Calibri" panose="020F0502020204030204" pitchFamily="34" charset="0"/>
                <a:cs typeface="Arial" panose="020B0604020202020204" pitchFamily="34" charset="0"/>
              </a:rPr>
              <a:t>.  Investigative teams are working hard to get to resolution</a:t>
            </a:r>
            <a:r>
              <a:rPr lang="en-US" sz="12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cs typeface="Arial" panose="020B0604020202020204" pitchFamily="34" charset="0"/>
              </a:rPr>
              <a:t>While not publicly released, </a:t>
            </a:r>
            <a:r>
              <a:rPr lang="en-US" sz="1200" b="1" dirty="0">
                <a:effectLst/>
                <a:latin typeface="Arial" panose="020B0604020202020204" pitchFamily="34" charset="0"/>
                <a:ea typeface="Calibri" panose="020F0502020204030204" pitchFamily="34" charset="0"/>
                <a:cs typeface="Arial" panose="020B0604020202020204" pitchFamily="34" charset="0"/>
              </a:rPr>
              <a:t>the exploited vulnerability that allowed the web defacement was included in the initial vulnerability assessment</a:t>
            </a:r>
            <a:r>
              <a:rPr lang="en-US" sz="12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200" b="1" dirty="0">
                <a:effectLst/>
                <a:latin typeface="Arial" panose="020B0604020202020204" pitchFamily="34" charset="0"/>
                <a:ea typeface="Calibri" panose="020F0502020204030204" pitchFamily="34" charset="0"/>
                <a:cs typeface="Arial" panose="020B0604020202020204" pitchFamily="34" charset="0"/>
              </a:rPr>
              <a:t>Additionally, the web defacement appears to have been cover for a data exfiltration</a:t>
            </a:r>
            <a:r>
              <a:rPr lang="en-US" sz="1200" dirty="0">
                <a:effectLst/>
                <a:latin typeface="Arial" panose="020B0604020202020204" pitchFamily="34" charset="0"/>
                <a:ea typeface="Calibri" panose="020F0502020204030204" pitchFamily="34" charset="0"/>
                <a:cs typeface="Arial" panose="020B0604020202020204" pitchFamily="34" charset="0"/>
              </a:rPr>
              <a:t>.  PW and incident response teams confirmed data was exfiltrated, but are still trying to determine exactly what data that was.  It is assessed that Swedish Phish has a fair amount of capability, and given their distrust and disdain for PW and other energy and DIB companies, teams should be on the </a:t>
            </a:r>
            <a:r>
              <a:rPr lang="en-US" sz="1200" b="1" dirty="0">
                <a:effectLst/>
                <a:latin typeface="Arial" panose="020B0604020202020204" pitchFamily="34" charset="0"/>
                <a:ea typeface="Calibri" panose="020F0502020204030204" pitchFamily="34" charset="0"/>
                <a:cs typeface="Arial" panose="020B0604020202020204" pitchFamily="34" charset="0"/>
              </a:rPr>
              <a:t>lookout for persistence mechanisms</a:t>
            </a:r>
            <a:r>
              <a:rPr lang="en-US" sz="1200" dirty="0">
                <a:effectLst/>
                <a:latin typeface="Arial" panose="020B0604020202020204" pitchFamily="34" charset="0"/>
                <a:ea typeface="Calibri" panose="020F0502020204030204" pitchFamily="34" charset="0"/>
                <a:cs typeface="Arial" panose="020B0604020202020204" pitchFamily="34" charset="0"/>
              </a:rPr>
              <a:t> in the event Swedish Phish needs to get back in to cause trouble or get the rest of the data.</a:t>
            </a:r>
          </a:p>
        </p:txBody>
      </p:sp>
    </p:spTree>
    <p:extLst>
      <p:ext uri="{BB962C8B-B14F-4D97-AF65-F5344CB8AC3E}">
        <p14:creationId xmlns:p14="http://schemas.microsoft.com/office/powerpoint/2010/main" val="1199025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4B621AED893A47B8CBE8D87356009C" ma:contentTypeVersion="6" ma:contentTypeDescription="Create a new document." ma:contentTypeScope="" ma:versionID="723cdd8e9ba6b6cc51e8a83c6dd223a8">
  <xsd:schema xmlns:xsd="http://www.w3.org/2001/XMLSchema" xmlns:xs="http://www.w3.org/2001/XMLSchema" xmlns:p="http://schemas.microsoft.com/office/2006/metadata/properties" xmlns:ns2="98ac807a-ea90-419b-997e-ea99f2628364" targetNamespace="http://schemas.microsoft.com/office/2006/metadata/properties" ma:root="true" ma:fieldsID="ec7677fa4706581e91cefef20243f122" ns2:_="">
    <xsd:import namespace="98ac807a-ea90-419b-997e-ea99f262836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ac807a-ea90-419b-997e-ea99f26283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B9DCEE-3049-407A-B163-772510C00F02}">
  <ds:schemaRefs>
    <ds:schemaRef ds:uri="98ac807a-ea90-419b-997e-ea99f26283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8C4479E-A6B6-4707-A1BA-6A5DD1894275}">
  <ds:schemaRefs>
    <ds:schemaRef ds:uri="http://schemas.microsoft.com/sharepoint/v3/contenttype/forms"/>
  </ds:schemaRefs>
</ds:datastoreItem>
</file>

<file path=customXml/itemProps3.xml><?xml version="1.0" encoding="utf-8"?>
<ds:datastoreItem xmlns:ds="http://schemas.openxmlformats.org/officeDocument/2006/customXml" ds:itemID="{BC1F1E30-3CB0-4612-91AD-F942F40E2542}">
  <ds:schemaRefs>
    <ds:schemaRef ds:uri="http://purl.org/dc/elements/1.1/"/>
    <ds:schemaRef ds:uri="http://purl.org/dc/dcmitype/"/>
    <ds:schemaRef ds:uri="http://schemas.openxmlformats.org/package/2006/metadata/core-properties"/>
    <ds:schemaRef ds:uri="http://schemas.microsoft.com/office/infopath/2007/PartnerControls"/>
    <ds:schemaRef ds:uri="98ac807a-ea90-419b-997e-ea99f2628364"/>
    <ds:schemaRef ds:uri="http://schemas.microsoft.com/office/2006/documentManagement/typ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68</TotalTime>
  <Words>4127</Words>
  <Application>Microsoft Office PowerPoint</Application>
  <PresentationFormat>Widescreen</PresentationFormat>
  <Paragraphs>143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Cyber Shield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McGahan</dc:creator>
  <cp:lastModifiedBy>Timothy McGahan</cp:lastModifiedBy>
  <cp:revision>2</cp:revision>
  <dcterms:created xsi:type="dcterms:W3CDTF">2020-09-21T15:47:36Z</dcterms:created>
  <dcterms:modified xsi:type="dcterms:W3CDTF">2021-02-21T16:55:31Z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0x0101008B4B621AED893A47B8CBE8D87356009C</vt:lpwstr>
  </property>
</Properties>
</file>