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58" r:id="rId3"/>
    <p:sldId id="273" r:id="rId4"/>
    <p:sldId id="256" r:id="rId5"/>
    <p:sldId id="269" r:id="rId6"/>
    <p:sldId id="270" r:id="rId7"/>
    <p:sldId id="271" r:id="rId8"/>
    <p:sldId id="274" r:id="rId9"/>
    <p:sldId id="259" r:id="rId10"/>
    <p:sldId id="260" r:id="rId11"/>
    <p:sldId id="263" r:id="rId12"/>
    <p:sldId id="261" r:id="rId13"/>
    <p:sldId id="264" r:id="rId14"/>
    <p:sldId id="266" r:id="rId15"/>
    <p:sldId id="265" r:id="rId16"/>
    <p:sldId id="272" r:id="rId17"/>
    <p:sldId id="267" r:id="rId18"/>
    <p:sldId id="2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8F939-4744-4D35-855C-829B100EBE50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46BA-9242-4F81-91FA-BCD1EE84E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746BA-9242-4F81-91FA-BCD1EE84E4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2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6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4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1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2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57B1-3B03-477B-8F0E-6444E84A93AE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8D98-F138-4C9C-BBD5-8D8DD4E5B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95617"/>
              </p:ext>
            </p:extLst>
          </p:nvPr>
        </p:nvGraphicFramePr>
        <p:xfrm>
          <a:off x="179512" y="476672"/>
          <a:ext cx="8286808" cy="17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984"/>
                <a:gridCol w="1971480"/>
                <a:gridCol w="2438488"/>
                <a:gridCol w="1671856"/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How to install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Mars.2 Release (4.5.2)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Compress</a:t>
                      </a:r>
                      <a:endParaRPr lang="ko-KR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Apache</a:t>
                      </a:r>
                      <a:r>
                        <a:rPr lang="en-US" altLang="ko-KR" baseline="0" dirty="0" smtClean="0"/>
                        <a:t> Tomcat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apache-tomcat-8.0.30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Compress</a:t>
                      </a:r>
                      <a:endParaRPr lang="ko-KR" altLang="en-US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JDK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1.8.0_111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Install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107504" y="44624"/>
            <a:ext cx="2719958" cy="455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/>
              <a:t>Developer Tool Information</a:t>
            </a:r>
            <a:endParaRPr lang="ko-KR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9" y="3196952"/>
            <a:ext cx="7677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17644" y="2852936"/>
            <a:ext cx="2155433" cy="34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/>
              <a:t>Dev Tool Location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621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-63798" y="61416"/>
            <a:ext cx="8280000" cy="41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ko-KR" altLang="en-US" sz="1800" b="0" kern="1200" baseline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Coding Guide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Controller – Data(TR)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31517"/>
              </p:ext>
            </p:extLst>
          </p:nvPr>
        </p:nvGraphicFramePr>
        <p:xfrm>
          <a:off x="53165" y="743438"/>
          <a:ext cx="9000000" cy="4821915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[GET DATA FLOW]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81338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JSP Page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Load Get Data Object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First Dispatch Call </a:t>
                      </a:r>
                      <a:r>
                        <a:rPr lang="en-US" altLang="ko-KR" sz="1000" b="0" kern="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1000" kern="100" dirty="0" smtClean="0">
                          <a:latin typeface="Consolas" pitchFamily="49" charset="0"/>
                          <a:cs typeface="Consolas" pitchFamily="49" charset="0"/>
                        </a:rPr>
                        <a:t>/trading/view/bid.do Action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Second Page Load /view/trading/</a:t>
                      </a:r>
                      <a:r>
                        <a:rPr lang="en-US" altLang="ko-KR" sz="1000" b="0" kern="1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bid.jsp</a:t>
                      </a:r>
                      <a:endParaRPr lang="en-US" altLang="ko-KR" sz="1000" b="0" kern="1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Third </a:t>
                      </a:r>
                      <a:r>
                        <a:rPr lang="en-US" altLang="ko-KR" sz="1000" kern="100" dirty="0" err="1" smtClean="0">
                          <a:latin typeface="Consolas" pitchFamily="49" charset="0"/>
                          <a:cs typeface="Consolas" pitchFamily="49" charset="0"/>
                        </a:rPr>
                        <a:t>CurrentStock</a:t>
                      </a:r>
                      <a:r>
                        <a:rPr lang="en-US" altLang="ko-KR" sz="1000" kern="100" dirty="0" smtClean="0">
                          <a:latin typeface="Consolas" pitchFamily="49" charset="0"/>
                          <a:cs typeface="Consolas" pitchFamily="49" charset="0"/>
                        </a:rPr>
                        <a:t> Method</a:t>
                      </a:r>
                      <a:r>
                        <a:rPr lang="en-US" altLang="ko-KR" sz="10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Call And Get </a:t>
                      </a:r>
                      <a:r>
                        <a:rPr lang="en-US" altLang="ko-KR" sz="10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Axix</a:t>
                      </a:r>
                      <a:r>
                        <a:rPr lang="en-US" altLang="ko-KR" sz="10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Data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TradingController</a:t>
                      </a:r>
                      <a:r>
                        <a:rPr lang="en-US" sz="1000" b="1" kern="100" dirty="0" smtClean="0"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.java</a:t>
                      </a:r>
                      <a:endParaRPr lang="ko-KR" sz="10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15617"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RequestMapping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(value = "/trading/view/bid.do", method =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RequestMethod.GET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String Bid(Locale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locale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Model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HttpServletRequest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HttpServletResponse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res) throws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UnsupportedEncodingException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return "/trading/bid";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9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17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b="1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bid.jsp</a:t>
                      </a:r>
                      <a:endParaRPr lang="ko-KR" sz="1000" b="1" kern="1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641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function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getData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(symbol)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$("#tab31").block({message: "&lt;span&gt;LOADING...&lt;/span&gt;"});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var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param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symb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: symbol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,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: ("&lt;%=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langCd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%&gt;" == 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en_US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 ? "1" : "0")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};</a:t>
                      </a:r>
                    </a:p>
                    <a:p>
                      <a:pPr marL="0" algn="l" defTabSz="914400" rtl="0" eaLnBrk="1" latinLnBrk="1" hangingPunct="1"/>
                      <a:endParaRPr lang="en-US" altLang="ko-KR" sz="900" kern="1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$.ajax({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:        "/trading/data/getBid.do",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contentType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:    “application/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charset=utf-8",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data     :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param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dataType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:        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success  :        function(data){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setBID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(data);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437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8800"/>
              </p:ext>
            </p:extLst>
          </p:nvPr>
        </p:nvGraphicFramePr>
        <p:xfrm>
          <a:off x="53165" y="271012"/>
          <a:ext cx="9000000" cy="5865840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TradingController.java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533466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RequestMapping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(value = "/trading/data/getBid.do", method =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RequestMethod.GET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CurrentStock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(Locale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locale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Model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HttpServletRequest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HttpServletResponse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res) throws</a:t>
                      </a: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UnsupportedEncodingException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req.setCharacterEncoding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("utf-8");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res.setCharacterEncoding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("utf-8");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res.setHeader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("Content-Type", "text/html; charset=utf-8");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WebInterface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webInterface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=	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WebParam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res);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outputResult1		=	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outputResult2		=	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outputResult3		=	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try {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outputResult1	=	 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TRExecuter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webInterface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pibotprc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").execute();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outputResult2	=	 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TRExecuter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webInterface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pibocurr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").execute();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 catch(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Throwable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e) {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e.printStackTrace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trResult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"error");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trMsg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e.getMessage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return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tprc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outputResult1);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curr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outputResult2);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trResult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"success");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trMsg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"success");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mav.setViewName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return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105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4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31654"/>
              </p:ext>
            </p:extLst>
          </p:nvPr>
        </p:nvGraphicFramePr>
        <p:xfrm>
          <a:off x="70646" y="260648"/>
          <a:ext cx="9000000" cy="5098458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TRExecuter.java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64128"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class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TRExecuter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extends TR{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public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TRExecuter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WebInterface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String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trName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 throws Exception 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super(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trName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}//end of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ChartExecuter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public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execute() throws Exception{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try{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this.setStatus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TRManager.SENDED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obj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this.send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this.setStatus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TRManager.RECEIVED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return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obj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}catch(Exception e){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this.setStatus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TRManager.ERROR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e.printStackTrace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   throw e;		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}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}//end of execute();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}//end of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TRExecuter</a:t>
                      </a:r>
                      <a:endParaRPr lang="ko-KR" sz="9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1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Pibotprc.xml</a:t>
                      </a:r>
                      <a:endParaRPr lang="ko-KR" altLang="ko-KR" sz="1000" b="1" kern="1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641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&lt;?xml version='1.0' encoding='utf-8'?&gt;</a:t>
                      </a:r>
                    </a:p>
                    <a:p>
                      <a:pPr marL="0" algn="l" defTabSz="914400" rtl="0" eaLnBrk="1" latinLnBrk="1" hangingPunct="1"/>
                      <a:endParaRPr lang="en-US" altLang="ko-KR" sz="900" kern="1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&lt;transaction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trcode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pibocurr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servicecode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=""  type="row"&gt;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="in“ 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symb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length="12“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종목코드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="in“ 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length="1“   comment="Language  0:VN  1:EN"/&gt;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rcod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type="string“  length="12“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실시간 심볼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symb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length="12“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종목코드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snam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length="32“  comment="</a:t>
                      </a:r>
                      <a:r>
                        <a:rPr lang="ko-KR" altLang="en-US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종목명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name="mark“  type="string“  length="12“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시장구분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('HOSE','HNX')"/&gt;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curr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length="9“ 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현재가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name="diff“  type="string“  length="7“ 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대비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name="rate“  type="string“  length="7“   comment="</a:t>
                      </a:r>
                      <a:r>
                        <a:rPr lang="ko-KR" altLang="en-US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등락율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avol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length="9“   comment="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누적거래량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&lt;value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mrgn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“  type="string“  length="5“   comment="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Magin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Ratio"/&gt;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&lt;/transaction&gt;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-63798" y="61416"/>
            <a:ext cx="8280000" cy="59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ko-KR" altLang="en-US" sz="1800" b="0" kern="1200" baseline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Coding Guide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Controller – Data(SQL Query)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05653"/>
              </p:ext>
            </p:extLst>
          </p:nvPr>
        </p:nvGraphicFramePr>
        <p:xfrm>
          <a:off x="53165" y="743438"/>
          <a:ext cx="9000000" cy="5881298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4245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[GET DATA FLOW]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88774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JSP Page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Load And </a:t>
                      </a:r>
                      <a:r>
                        <a:rPr lang="en-US" altLang="ko-KR" sz="1000" b="0" kern="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Researh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Get Data Object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First Call </a:t>
                      </a:r>
                      <a:r>
                        <a:rPr lang="en-US" altLang="ko-KR" sz="1000" b="0" kern="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Call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Second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/getResearchTopList.do Call</a:t>
                      </a:r>
                      <a:endParaRPr lang="en-US" altLang="ko-KR" sz="1000" b="0" kern="100" baseline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Third 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Method Call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Next Service Call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Next DAO Call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Next Execute Query Call And Result Mapping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ResultMap</a:t>
                      </a:r>
                      <a:endParaRPr lang="en-US" altLang="ko-KR" sz="1000" kern="10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979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Consolas" pitchFamily="49" charset="0"/>
                          <a:cs typeface="Consolas" pitchFamily="49" charset="0"/>
                        </a:rPr>
                        <a:t>Index.jsp</a:t>
                      </a:r>
                      <a:endParaRPr lang="ko-KR" sz="10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675095"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function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(){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var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param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{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nType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: 1,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: "&lt;%=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session.getAttribute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LanguageCookie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 %&gt;"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};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$.ajax({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dataType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: 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",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: "/getResearchTopList.do",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data     :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param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success   : function(data) {</a:t>
                      </a:r>
                    </a:p>
                    <a:p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var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"";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if(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!= null){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"";</a:t>
                      </a:r>
                    </a:p>
                    <a:p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var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=0;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&lt;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data.jsonObj.list.length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;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++){</a:t>
                      </a:r>
                    </a:p>
                    <a:p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"&lt;li&gt;";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"&lt;a class=\"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layer_link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\"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href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=\"/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pdfViewer.do?screen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research&amp;ids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 +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].id + "\"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onclick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=\"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pdfReading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('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newWin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', '" +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].id + "');return false;\"&gt;";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"&lt;p&gt;" +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].code + "&lt;/p&gt;";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"&lt;span&gt;" +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].created + "&lt;/span&gt;";</a:t>
                      </a:r>
                    </a:p>
                    <a:p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"&lt;/a&gt;";</a:t>
                      </a:r>
                    </a:p>
                    <a:p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"&lt;a class=\"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new_link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\" title=\"Read Detail\"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href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=\"/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pdfViewer.do?screen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research&amp;ids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=" +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].id + "\"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onclick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=\"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pdfReading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('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newWin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', '" +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data.jsonObj.list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].id + "');return false;\"&gt;read detail&lt;/a&gt;"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+= "	&lt;/li&gt;";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}</a:t>
                      </a:r>
                    </a:p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}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708" y="6624736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42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72138"/>
              </p:ext>
            </p:extLst>
          </p:nvPr>
        </p:nvGraphicFramePr>
        <p:xfrm>
          <a:off x="70646" y="260649"/>
          <a:ext cx="9000000" cy="6124487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791955">
                <a:tc>
                  <a:txBody>
                    <a:bodyPr/>
                    <a:lstStyle/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$("#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researchTopList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").html(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researchListStr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},</a:t>
                      </a:r>
                    </a:p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    error     :function(e) {</a:t>
                      </a:r>
                    </a:p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	console.log(e);</a:t>
                      </a:r>
                    </a:p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    }</a:t>
                      </a:r>
                    </a:p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});</a:t>
                      </a:r>
                    </a:p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endParaRPr lang="ko-KR" altLang="ko-KR" sz="1050" kern="1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88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ResearchController.java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830299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RequestMapping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(value = "/getResearchTopList.do", method =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RequestMethod.GET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@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ResponseBody</a:t>
                      </a:r>
                      <a:endParaRPr lang="en-US" altLang="ko-KR" sz="900" kern="100" dirty="0" smtClean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public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HttpServletRequest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HttpServletResponse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res) throws Exception {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searchVO.setType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nType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if(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 != null){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searchVO.setLang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} else {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searchVO.setLang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vi_VN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");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}	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List&lt;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researchService.getResearchTopList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jObj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	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try{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JSONArray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jArr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JSONArray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for(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=0;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researchVO.size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++){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JSONObject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("id", 	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).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getId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("created",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).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getCreated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("modified",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).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getModified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("code", 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).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getCode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("name", 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).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getName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("data", 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researchVO.get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).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getData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jArr.add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sObj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			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	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jObj.put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("list",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jArr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}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}catch(Exception e){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e.printStackTrace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}	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jsonObj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jObj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mav.setViewName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jsonView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return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74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60211"/>
              </p:ext>
            </p:extLst>
          </p:nvPr>
        </p:nvGraphicFramePr>
        <p:xfrm>
          <a:off x="53165" y="271012"/>
          <a:ext cx="9000000" cy="3280692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96635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ResearchService.java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097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List&lt;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sch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 {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return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dao.getResearchTopList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sch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ResearchDAO.java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List&lt;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&gt;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sch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);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research_SQL.xml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&lt;select id="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getResearchTopList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"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resultType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"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parameterType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"&gt;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SELECT id, created, modified, code, name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FROM (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SELECT 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    dd.id,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dd.created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dd.modified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dd.title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as code, dd.name as name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    ,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dd.PUBLISHDATE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, ROW_NUMBER() OVER(ORDER BY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dd.PUBLISHDATE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DESC) AS NUM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FROM DATA_RESEARCH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</a:t>
                      </a:r>
                      <a:endParaRPr lang="en-US" altLang="ko-KR" sz="800" kern="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WHERE SUBSTR(dd.path,1,5) = CASE #{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lang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} WHEN  '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vi_VN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' THEN 'vi-VN'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             WHEN '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en_US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' THEN '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en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-EN'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                            ELSE 'vi-VN' END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   AND 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dd.type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= #{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nType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}                                            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)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     WHERE NUM &amp;</a:t>
                      </a:r>
                      <a:r>
                        <a:rPr lang="en-US" altLang="ko-KR" sz="800" kern="1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;= 3 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Consolas" pitchFamily="49" charset="0"/>
                          <a:cs typeface="Consolas" pitchFamily="49" charset="0"/>
                        </a:rPr>
                        <a:t>&lt;/select&gt;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1844824"/>
            <a:ext cx="1296144" cy="136375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89759" y="1844824"/>
            <a:ext cx="1349102" cy="15018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05779"/>
              </p:ext>
            </p:extLst>
          </p:nvPr>
        </p:nvGraphicFramePr>
        <p:xfrm>
          <a:off x="53165" y="3558412"/>
          <a:ext cx="9000000" cy="2208240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sql-mapper-config.xml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533466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&lt;?xml version="1.0" encoding="UTF-8"?&gt;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&lt;!DOCTYPE configuration PUBLIC "-//mybatis.org//DTD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Config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3.0//EN" "http://mybatis.org/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dtd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/mybatis-3-config.dtd"&gt;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&lt;configuration&gt;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typeAliases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com.vn.app.webmain.oraweb.home.service.ResearchVO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HomeVO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com.vn.app.webmain.oraweb.home.service.HomeVO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TablesVO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com.vn.app.webmain.oraweb.home.service.TablesVO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MiraeAssetNewsVO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com.vn.app.webmain.oraweb.home.service.MiraeAssetNewsVO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JobTitleVO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com.vn.app.webmain.oraweb.home.service.JobTitleVO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InvestorVO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com.vn.app.webmain.oraweb.home.service.InvestorVO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 &lt;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ItemVO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com.vn.app.webmain.oraweb.home.service.ItemVO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&lt;/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typeAliases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pPr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&lt;/configuration&gt;</a:t>
                      </a: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557189" y="4399960"/>
            <a:ext cx="648072" cy="12401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57189" y="4523970"/>
            <a:ext cx="747861" cy="15774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12672"/>
              </p:ext>
            </p:extLst>
          </p:nvPr>
        </p:nvGraphicFramePr>
        <p:xfrm>
          <a:off x="107504" y="548680"/>
          <a:ext cx="8928992" cy="6120680"/>
        </p:xfrm>
        <a:graphic>
          <a:graphicData uri="http://schemas.openxmlformats.org/drawingml/2006/table">
            <a:tbl>
              <a:tblPr/>
              <a:tblGrid>
                <a:gridCol w="4293291"/>
                <a:gridCol w="4635701"/>
              </a:tblGrid>
              <a:tr h="2883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바탕"/>
                          <a:cs typeface="Times New Roman"/>
                        </a:rPr>
                        <a:t>AXIX</a:t>
                      </a:r>
                      <a:endParaRPr lang="ko-KR" sz="1200" b="1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바탕"/>
                          <a:ea typeface="맑은 고딕"/>
                          <a:cs typeface="Times New Roman"/>
                        </a:rPr>
                        <a:t>TR</a:t>
                      </a:r>
                      <a:endParaRPr lang="ko-KR" sz="1200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8323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AXIX Define Method 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AXIX	[PIBOHIDX]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struct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grid {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rcod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[32];       /* RTS Symbol 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inam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[32];       /* Security Name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indx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[12];       /* Index      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diff[ 8];       /* Change     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rate[ 7];       /* % Change   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flag[ 1];       /* 'V':VN, '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F':Foreign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date[10];       /* Date       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time[ 8];       /* Time       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};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struct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mid {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dumy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[ 1];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};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struct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mod {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char    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nrec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[ 4];       /* # of Record          */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      </a:t>
                      </a:r>
                      <a:r>
                        <a:rPr lang="en-US" sz="1050" kern="100" dirty="0" err="1" smtClean="0">
                          <a:latin typeface="+mn-lt"/>
                          <a:cs typeface="Times New Roman"/>
                        </a:rPr>
                        <a:t>struct</a:t>
                      </a: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  grid    rec[1];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latin typeface="+mn-lt"/>
                          <a:cs typeface="Times New Roman"/>
                        </a:rPr>
                        <a:t>};	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TR   [pibohidx.xml]</a:t>
                      </a:r>
                    </a:p>
                    <a:p>
                      <a:pPr marL="0"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endParaRPr lang="en-US" altLang="ko-KR" sz="900" kern="100" dirty="0" smtClean="0">
                        <a:latin typeface="+mn-lt"/>
                        <a:cs typeface="Times New Roman"/>
                      </a:endParaRPr>
                    </a:p>
                    <a:p>
                      <a:pPr marL="0"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&lt;?xml version='1.0' encoding='utf-8'?&gt;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&lt;transaction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trcode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pibohidx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"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servicecode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=""  type="row"&gt;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="in“ name="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dumy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“ type="string“ length="1“ comment=""/&gt;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nrec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“ type="string"	length="4“ comment=""/&gt;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&lt;table name="list1" count="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nrec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"&gt;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rcod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“ type="string"	length="32“ comment="RTS Symbol"/&gt;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inam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“ type="string"	length="32"	comment="Security Name"/&gt;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indx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“ type="string"	length="12"	comment="Index"/&gt;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name="diff“ type="string"	length="8"	comment="Change"/&gt;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name="rate“ type="string"	length="7“</a:t>
                      </a:r>
                      <a:r>
                        <a:rPr lang="en-US" altLang="ko-KR" sz="900" kern="100" baseline="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comment="% Change"/&gt;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name="flag“ type="string"	length="1"	comment="'V':VN, '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F':Foreign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name="date“ type="string"	length="10"	comment="Date"/&gt;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&lt;value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io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="out“ name="time“ type="string"	length="8"	comment="Time"/&gt;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	&lt;/table&gt;</a:t>
                      </a:r>
                    </a:p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  <a:tabLst>
                          <a:tab pos="154940" algn="l"/>
                        </a:tabLs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&lt;/transaction&gt;</a:t>
                      </a:r>
                      <a:endParaRPr lang="ko-KR" sz="1100" kern="100" dirty="0">
                        <a:latin typeface="+mn-lt"/>
                        <a:cs typeface="Times New Roman"/>
                      </a:endParaRPr>
                    </a:p>
                  </a:txBody>
                  <a:tcPr marL="51435" marR="5143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제목 2"/>
          <p:cNvSpPr>
            <a:spLocks noGrp="1"/>
          </p:cNvSpPr>
          <p:nvPr>
            <p:ph type="ctrTitle"/>
          </p:nvPr>
        </p:nvSpPr>
        <p:spPr>
          <a:xfrm>
            <a:off x="1476" y="64815"/>
            <a:ext cx="1546188" cy="360000"/>
          </a:xfrm>
        </p:spPr>
        <p:txBody>
          <a:bodyPr>
            <a:noAutofit/>
          </a:bodyPr>
          <a:lstStyle/>
          <a:p>
            <a:r>
              <a:rPr lang="en-US" altLang="en-US" sz="2000" b="1" dirty="0" smtClean="0"/>
              <a:t>Convert TR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865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ctrTitle"/>
          </p:nvPr>
        </p:nvSpPr>
        <p:spPr>
          <a:xfrm>
            <a:off x="-1" y="26715"/>
            <a:ext cx="1979713" cy="360000"/>
          </a:xfrm>
        </p:spPr>
        <p:txBody>
          <a:bodyPr>
            <a:noAutofit/>
          </a:bodyPr>
          <a:lstStyle/>
          <a:p>
            <a:r>
              <a:rPr lang="en-US" altLang="en-US" sz="2000" b="1" dirty="0" smtClean="0"/>
              <a:t>Build Process</a:t>
            </a:r>
            <a:endParaRPr lang="ko-KR" altLang="en-US" sz="20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813"/>
            <a:ext cx="4285692" cy="341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70508"/>
              </p:ext>
            </p:extLst>
          </p:nvPr>
        </p:nvGraphicFramePr>
        <p:xfrm>
          <a:off x="4716016" y="404812"/>
          <a:ext cx="3218706" cy="935956"/>
        </p:xfrm>
        <a:graphic>
          <a:graphicData uri="http://schemas.openxmlformats.org/drawingml/2006/table">
            <a:tbl>
              <a:tblPr/>
              <a:tblGrid>
                <a:gridCol w="3218706"/>
              </a:tblGrid>
              <a:tr h="288148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Build WAR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47808">
                <a:tc>
                  <a:txBody>
                    <a:bodyPr/>
                    <a:lstStyle/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Project</a:t>
                      </a: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Select</a:t>
                      </a: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Mouse Right Click</a:t>
                      </a: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Run As &gt; Maven install Click</a:t>
                      </a: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Make THE </a:t>
                      </a:r>
                      <a:r>
                        <a:rPr lang="en-US" altLang="ko-KR" sz="9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SnapShot</a:t>
                      </a:r>
                      <a:endParaRPr lang="en-US" altLang="ko-KR" sz="900" kern="10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0" y="4221236"/>
            <a:ext cx="8347348" cy="14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8481"/>
              </p:ext>
            </p:extLst>
          </p:nvPr>
        </p:nvGraphicFramePr>
        <p:xfrm>
          <a:off x="291530" y="5661396"/>
          <a:ext cx="8347348" cy="935956"/>
        </p:xfrm>
        <a:graphic>
          <a:graphicData uri="http://schemas.openxmlformats.org/drawingml/2006/table">
            <a:tbl>
              <a:tblPr/>
              <a:tblGrid>
                <a:gridCol w="8347348"/>
              </a:tblGrid>
              <a:tr h="288148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Build Success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47808">
                <a:tc>
                  <a:txBody>
                    <a:bodyPr/>
                    <a:lstStyle/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Creat</a:t>
                      </a: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War file </a:t>
                      </a:r>
                    </a:p>
                    <a:p>
                      <a:pPr marL="0" indent="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  C:\eclipse-jee-mars-2-win32\workspace\com\target\app-1.0.0-BUILD-SNAPSHOT.war</a:t>
                      </a: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 startAt="2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Rename This File name </a:t>
                      </a:r>
                      <a:r>
                        <a:rPr lang="en-US" altLang="ko-KR" sz="9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ROOT.war</a:t>
                      </a:r>
                      <a:endParaRPr lang="en-US" altLang="ko-KR" sz="900" kern="10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 startAt="2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Copy Remote Server </a:t>
                      </a:r>
                      <a:r>
                        <a:rPr lang="en-US" altLang="ko-KR" sz="9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webapps</a:t>
                      </a: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folder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166197" y="3838376"/>
            <a:ext cx="1813515" cy="238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400" dirty="0" smtClean="0"/>
              <a:t>Build Success CASE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664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84080"/>
              </p:ext>
            </p:extLst>
          </p:nvPr>
        </p:nvGraphicFramePr>
        <p:xfrm>
          <a:off x="251520" y="2852936"/>
          <a:ext cx="8347348" cy="935956"/>
        </p:xfrm>
        <a:graphic>
          <a:graphicData uri="http://schemas.openxmlformats.org/drawingml/2006/table">
            <a:tbl>
              <a:tblPr/>
              <a:tblGrid>
                <a:gridCol w="8347348"/>
              </a:tblGrid>
              <a:tr h="288148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Build Fail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47808">
                <a:tc>
                  <a:txBody>
                    <a:bodyPr/>
                    <a:lstStyle/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If Build Error </a:t>
                      </a:r>
                      <a:r>
                        <a:rPr lang="en-US" altLang="ko-KR" sz="9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Occoure</a:t>
                      </a:r>
                      <a:endParaRPr lang="en-US" altLang="ko-KR" sz="900" kern="10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First project mouse right Click &gt; </a:t>
                      </a:r>
                      <a:r>
                        <a:rPr lang="en-US" altLang="ko-KR" sz="900" kern="100" baseline="0" dirty="0" err="1" smtClean="0">
                          <a:latin typeface="Consolas" pitchFamily="49" charset="0"/>
                          <a:cs typeface="Consolas" pitchFamily="49" charset="0"/>
                        </a:rPr>
                        <a:t>Rus</a:t>
                      </a: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As &gt; Maven clean Click</a:t>
                      </a: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Second project mouse right Click &gt; Maven &gt; Update Project Click</a:t>
                      </a:r>
                    </a:p>
                    <a:p>
                      <a:pPr marL="228600" indent="-22860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AutoNum type="arabicPeriod"/>
                      </a:pPr>
                      <a:r>
                        <a:rPr lang="en-US" altLang="ko-KR" sz="900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Third Rebuild(install) execute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9" y="516881"/>
            <a:ext cx="8885715" cy="2314286"/>
          </a:xfrm>
          <a:prstGeom prst="rect">
            <a:avLst/>
          </a:prstGeom>
        </p:spPr>
      </p:pic>
      <p:sp>
        <p:nvSpPr>
          <p:cNvPr id="12" name="제목 2"/>
          <p:cNvSpPr txBox="1">
            <a:spLocks/>
          </p:cNvSpPr>
          <p:nvPr/>
        </p:nvSpPr>
        <p:spPr>
          <a:xfrm>
            <a:off x="108535" y="260648"/>
            <a:ext cx="1512277" cy="238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400" dirty="0" smtClean="0"/>
              <a:t>Build Fail CASE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828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2"/>
          <p:cNvSpPr>
            <a:spLocks noGrp="1"/>
          </p:cNvSpPr>
          <p:nvPr>
            <p:ph type="ctrTitle"/>
          </p:nvPr>
        </p:nvSpPr>
        <p:spPr>
          <a:xfrm>
            <a:off x="1476" y="188640"/>
            <a:ext cx="1546188" cy="360000"/>
          </a:xfrm>
        </p:spPr>
        <p:txBody>
          <a:bodyPr>
            <a:noAutofit/>
          </a:bodyPr>
          <a:lstStyle/>
          <a:p>
            <a:r>
              <a:rPr lang="en-US" altLang="en-US" sz="2000" b="1" dirty="0" smtClean="0"/>
              <a:t>Framework</a:t>
            </a:r>
            <a:endParaRPr lang="ko-KR" altLang="en-US" sz="20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93785"/>
              </p:ext>
            </p:extLst>
          </p:nvPr>
        </p:nvGraphicFramePr>
        <p:xfrm>
          <a:off x="122664" y="692696"/>
          <a:ext cx="8841824" cy="5057199"/>
        </p:xfrm>
        <a:graphic>
          <a:graphicData uri="http://schemas.openxmlformats.org/drawingml/2006/table">
            <a:tbl>
              <a:tblPr/>
              <a:tblGrid>
                <a:gridCol w="615494"/>
                <a:gridCol w="928695"/>
                <a:gridCol w="5497435"/>
                <a:gridCol w="1800200"/>
              </a:tblGrid>
              <a:tr h="432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</a:p>
                  </a:txBody>
                  <a:tcPr marL="36000" marR="3600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VN</a:t>
                      </a: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320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WTS Homepage</a:t>
                      </a: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Sping</a:t>
                      </a: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MVC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HTTP Request / Response Process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Service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 </a:t>
                      </a:r>
                      <a:r>
                        <a:rPr kumimoji="0" lang="en-US" altLang="ko-KR" sz="1000" b="1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Cxf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SOAP Request / Response Process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Component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Presentation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UI Rendering, Client Side Validation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1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Request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Service Class </a:t>
                      </a:r>
                      <a:r>
                        <a:rPr lang="en-US" altLang="ko-KR" sz="900" dirty="0" smtClean="0"/>
                        <a:t>Distribution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14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Platform</a:t>
                      </a:r>
                      <a:endParaRPr kumimoji="0" lang="en-US" alt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Component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Transaction,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Biz Class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Business Logic Process,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Server Side Validation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Dao Layer</a:t>
                      </a: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Data Access,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External interface</a:t>
                      </a:r>
                      <a:endParaRPr kumimoji="0" lang="ko-KR" altLang="en-US" sz="9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51155" marR="51155" marT="0" marB="0" anchor="ctr" horzOverflow="overflow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04052" y="1625922"/>
            <a:ext cx="864000" cy="324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Dispatcher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Servlet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28996" y="2478646"/>
            <a:ext cx="648000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JSP,CSS,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JS, IMG,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Flash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86052" y="3264464"/>
            <a:ext cx="9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Controller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73556" y="2621522"/>
            <a:ext cx="648000" cy="324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Sitemesh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원통 77"/>
          <p:cNvSpPr/>
          <p:nvPr/>
        </p:nvSpPr>
        <p:spPr>
          <a:xfrm>
            <a:off x="5004048" y="5929948"/>
            <a:ext cx="1008000" cy="432000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Oracle DB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912401" y="2607193"/>
            <a:ext cx="131454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21"/>
          <p:cNvCxnSpPr>
            <a:stCxn id="120" idx="2"/>
            <a:endCxn id="78" idx="1"/>
          </p:cNvCxnSpPr>
          <p:nvPr/>
        </p:nvCxnSpPr>
        <p:spPr>
          <a:xfrm rot="16200000" flipH="1">
            <a:off x="4896215" y="5318115"/>
            <a:ext cx="502992" cy="7206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127"/>
          <p:cNvCxnSpPr>
            <a:endCxn id="57" idx="2"/>
          </p:cNvCxnSpPr>
          <p:nvPr/>
        </p:nvCxnSpPr>
        <p:spPr>
          <a:xfrm rot="5400000" flipH="1" flipV="1">
            <a:off x="5045839" y="3157307"/>
            <a:ext cx="214314" cy="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127"/>
          <p:cNvCxnSpPr>
            <a:stCxn id="57" idx="0"/>
          </p:cNvCxnSpPr>
          <p:nvPr/>
        </p:nvCxnSpPr>
        <p:spPr>
          <a:xfrm rot="5400000" flipH="1" flipV="1">
            <a:off x="4790099" y="1912849"/>
            <a:ext cx="928694" cy="2029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-65200" y="5936245"/>
            <a:ext cx="764553" cy="32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Legend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42204" y="5929972"/>
            <a:ext cx="756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Dev Area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459927" y="5929972"/>
            <a:ext cx="756000" cy="324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Set Area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꺾인 연결선 34"/>
          <p:cNvCxnSpPr/>
          <p:nvPr/>
        </p:nvCxnSpPr>
        <p:spPr>
          <a:xfrm>
            <a:off x="2354756" y="5905583"/>
            <a:ext cx="432000" cy="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768240" y="5747024"/>
            <a:ext cx="972000" cy="3240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Direct Call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꺾인 연결선 34"/>
          <p:cNvCxnSpPr/>
          <p:nvPr/>
        </p:nvCxnSpPr>
        <p:spPr>
          <a:xfrm>
            <a:off x="2354756" y="6119897"/>
            <a:ext cx="43200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2772414" y="5961338"/>
            <a:ext cx="972000" cy="3240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Remote Call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5" name="꺾인 연결선 34"/>
          <p:cNvCxnSpPr/>
          <p:nvPr/>
        </p:nvCxnSpPr>
        <p:spPr>
          <a:xfrm>
            <a:off x="2354756" y="6329416"/>
            <a:ext cx="432000" cy="0"/>
          </a:xfrm>
          <a:prstGeom prst="bentConnector3">
            <a:avLst>
              <a:gd name="adj1" fmla="val 50000"/>
            </a:avLst>
          </a:prstGeom>
          <a:ln w="3175">
            <a:solidFill>
              <a:srgbClr val="0070C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2775677" y="6170857"/>
            <a:ext cx="972000" cy="3240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UI Rendering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606499" y="5569832"/>
            <a:ext cx="1404000" cy="18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iBatis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138812" y="3957578"/>
            <a:ext cx="14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Biz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067374" y="3886140"/>
            <a:ext cx="14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Biz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95936" y="3814702"/>
            <a:ext cx="14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Service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210250" y="5281832"/>
            <a:ext cx="144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Biz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138812" y="5210394"/>
            <a:ext cx="144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Biz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67374" y="5138956"/>
            <a:ext cx="144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Dao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787052" y="3795578"/>
            <a:ext cx="981188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TRExcuter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1721" y="3976702"/>
            <a:ext cx="1152128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ChartExcuter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꺾인 연결선 21"/>
          <p:cNvCxnSpPr>
            <a:stCxn id="58" idx="1"/>
            <a:endCxn id="123" idx="0"/>
          </p:cNvCxnSpPr>
          <p:nvPr/>
        </p:nvCxnSpPr>
        <p:spPr>
          <a:xfrm rot="10800000" flipV="1">
            <a:off x="2277646" y="3426464"/>
            <a:ext cx="1908406" cy="369114"/>
          </a:xfrm>
          <a:prstGeom prst="bent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21"/>
          <p:cNvCxnSpPr>
            <a:stCxn id="124" idx="2"/>
            <a:endCxn id="142" idx="0"/>
          </p:cNvCxnSpPr>
          <p:nvPr/>
        </p:nvCxnSpPr>
        <p:spPr>
          <a:xfrm rot="16200000" flipH="1">
            <a:off x="2679781" y="4248705"/>
            <a:ext cx="1660636" cy="1764629"/>
          </a:xfrm>
          <a:prstGeom prst="bentConnector3">
            <a:avLst>
              <a:gd name="adj1" fmla="val 81553"/>
            </a:avLst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21"/>
          <p:cNvCxnSpPr>
            <a:stCxn id="58" idx="2"/>
            <a:endCxn id="114" idx="0"/>
          </p:cNvCxnSpPr>
          <p:nvPr/>
        </p:nvCxnSpPr>
        <p:spPr>
          <a:xfrm rot="16200000" flipH="1">
            <a:off x="4562875" y="3661641"/>
            <a:ext cx="226238" cy="798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21"/>
          <p:cNvCxnSpPr>
            <a:stCxn id="112" idx="2"/>
          </p:cNvCxnSpPr>
          <p:nvPr/>
        </p:nvCxnSpPr>
        <p:spPr>
          <a:xfrm rot="5400000">
            <a:off x="4407501" y="4667071"/>
            <a:ext cx="836804" cy="658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정육면체 140"/>
          <p:cNvSpPr/>
          <p:nvPr/>
        </p:nvSpPr>
        <p:spPr>
          <a:xfrm>
            <a:off x="7560464" y="5904298"/>
            <a:ext cx="1188000" cy="432000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External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정육면체 141"/>
          <p:cNvSpPr/>
          <p:nvPr/>
        </p:nvSpPr>
        <p:spPr>
          <a:xfrm>
            <a:off x="3744414" y="5961338"/>
            <a:ext cx="1188000" cy="432000"/>
          </a:xfrm>
          <a:prstGeom prst="cub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Legacy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dirty="0" err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783138" y="3913676"/>
            <a:ext cx="1309142" cy="30761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getWsHnxUDPSoap12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꺾인 연결선 34"/>
          <p:cNvCxnSpPr>
            <a:stCxn id="145" idx="2"/>
            <a:endCxn id="141" idx="2"/>
          </p:cNvCxnSpPr>
          <p:nvPr/>
        </p:nvCxnSpPr>
        <p:spPr>
          <a:xfrm rot="16200000" flipH="1">
            <a:off x="6022582" y="4636416"/>
            <a:ext cx="1953008" cy="112275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21"/>
          <p:cNvCxnSpPr>
            <a:stCxn id="58" idx="3"/>
            <a:endCxn id="145" idx="0"/>
          </p:cNvCxnSpPr>
          <p:nvPr/>
        </p:nvCxnSpPr>
        <p:spPr>
          <a:xfrm>
            <a:off x="5086052" y="3426464"/>
            <a:ext cx="1351657" cy="487212"/>
          </a:xfrm>
          <a:prstGeom prst="bentConnector2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원통 162"/>
          <p:cNvSpPr/>
          <p:nvPr/>
        </p:nvSpPr>
        <p:spPr>
          <a:xfrm>
            <a:off x="5004099" y="6237312"/>
            <a:ext cx="1008000" cy="432000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MS-SQL DB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2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ctrTitle"/>
          </p:nvPr>
        </p:nvSpPr>
        <p:spPr>
          <a:xfrm>
            <a:off x="-103299" y="7665"/>
            <a:ext cx="2986348" cy="360000"/>
          </a:xfrm>
        </p:spPr>
        <p:txBody>
          <a:bodyPr>
            <a:noAutofit/>
          </a:bodyPr>
          <a:lstStyle/>
          <a:p>
            <a:r>
              <a:rPr lang="en-US" altLang="en-US" sz="2000" b="1" dirty="0" smtClean="0"/>
              <a:t>Developer Server Info</a:t>
            </a:r>
            <a:endParaRPr lang="ko-KR" altLang="en-US" sz="2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89050"/>
              </p:ext>
            </p:extLst>
          </p:nvPr>
        </p:nvGraphicFramePr>
        <p:xfrm>
          <a:off x="107504" y="760944"/>
          <a:ext cx="8784976" cy="81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37"/>
                <a:gridCol w="2940709"/>
                <a:gridCol w="3601030"/>
              </a:tblGrid>
              <a:tr h="21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Host Name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IP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ID/Password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VN DEV</a:t>
                      </a:r>
                      <a:endParaRPr lang="ko-KR" altLang="en-US" sz="105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10.0.31.9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root/M@svn01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VN_OPERATION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10.0.31.2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root/123456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06213"/>
              </p:ext>
            </p:extLst>
          </p:nvPr>
        </p:nvGraphicFramePr>
        <p:xfrm>
          <a:off x="107504" y="2348880"/>
          <a:ext cx="8784977" cy="173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224136"/>
                <a:gridCol w="1728192"/>
                <a:gridCol w="936104"/>
                <a:gridCol w="1440160"/>
                <a:gridCol w="1512169"/>
              </a:tblGrid>
              <a:tr h="219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Host Name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TYPE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IP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PORT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SID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ID/Password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99"/>
                    </a:solidFill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VN DEV_DB</a:t>
                      </a:r>
                      <a:endParaRPr lang="ko-KR" altLang="en-US" sz="105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10.0.31.9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1521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MIRAEDB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Root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/M@svn01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VN_DEV_DB(NEWS)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MS-SQL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?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?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?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VN_OPERATION_DB</a:t>
                      </a:r>
                      <a:endParaRPr lang="ko-KR" altLang="en-US" sz="1050" dirty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10.0.31.2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1521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  <a:cs typeface="Lucida Sans Unicode" pitchFamily="34" charset="0"/>
                        </a:rPr>
                        <a:t>oracledb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Root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/123456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VN_OPERATION_DB(NEWS)</a:t>
                      </a:r>
                      <a:endParaRPr lang="ko-KR" altLang="en-US" sz="105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MS-SQL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49263" rtl="0" eaLnBrk="1" fontAlgn="base" latinLnBrk="0" hangingPunct="1">
                        <a:lnSpc>
                          <a:spcPct val="125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굴림" charset="-127"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Lucida Sans Unicode" pitchFamily="34" charset="0"/>
                        </a:rPr>
                        <a:t>10.0.31.6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1433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  <a:cs typeface="Lucida Sans Unicode" pitchFamily="34" charset="0"/>
                        </a:rPr>
                        <a:t>MiraeAsset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ea"/>
                          <a:ea typeface="+mn-ea"/>
                          <a:cs typeface="Lucida Sans Unicode" pitchFamily="34" charset="0"/>
                        </a:rPr>
                        <a:t>Mirae</a:t>
                      </a:r>
                      <a:endParaRPr lang="en-US" altLang="ko-KR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  <a:cs typeface="Lucida Sans Unicode" pitchFamily="34" charset="0"/>
                        </a:rPr>
                        <a:t>/Mirae123@@@</a:t>
                      </a:r>
                      <a:endParaRPr lang="ko-KR" altLang="en-US" sz="1000" dirty="0" smtClean="0">
                        <a:latin typeface="+mn-ea"/>
                        <a:ea typeface="+mn-ea"/>
                        <a:cs typeface="Lucida Sans Unicod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제목 2"/>
          <p:cNvSpPr txBox="1">
            <a:spLocks/>
          </p:cNvSpPr>
          <p:nvPr/>
        </p:nvSpPr>
        <p:spPr>
          <a:xfrm>
            <a:off x="21779" y="433239"/>
            <a:ext cx="1296144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dirty="0" smtClean="0"/>
              <a:t>WEB SERVER</a:t>
            </a:r>
            <a:endParaRPr lang="ko-KR" altLang="en-US" sz="1400" dirty="0"/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50404" y="2060848"/>
            <a:ext cx="1296144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dirty="0" smtClean="0"/>
              <a:t>WEB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47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22551"/>
              </p:ext>
            </p:extLst>
          </p:nvPr>
        </p:nvGraphicFramePr>
        <p:xfrm>
          <a:off x="107504" y="764704"/>
          <a:ext cx="8928992" cy="4009879"/>
        </p:xfrm>
        <a:graphic>
          <a:graphicData uri="http://schemas.openxmlformats.org/drawingml/2006/table">
            <a:tbl>
              <a:tblPr/>
              <a:tblGrid>
                <a:gridCol w="1023251"/>
                <a:gridCol w="3240360"/>
                <a:gridCol w="4665381"/>
              </a:tblGrid>
              <a:tr h="68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바탕"/>
                          <a:ea typeface="맑은 고딕"/>
                          <a:cs typeface="Times New Roman"/>
                        </a:rPr>
                        <a:t>BIZ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200" b="1" kern="100" dirty="0" smtClean="0"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cs typeface="Times New Roman"/>
                        </a:rPr>
                        <a:t>Layer</a:t>
                      </a:r>
                      <a:endParaRPr lang="ko-KR" sz="1200" kern="100" dirty="0">
                        <a:latin typeface="바탕"/>
                        <a:cs typeface="Times New Roman"/>
                      </a:endParaRPr>
                    </a:p>
                  </a:txBody>
                  <a:tcPr marL="71755" marR="71755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바탕"/>
                          <a:cs typeface="Times New Roman"/>
                        </a:rPr>
                        <a:t>VN WTS</a:t>
                      </a:r>
                      <a:endParaRPr lang="ko-KR" sz="1200" b="1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바탕"/>
                          <a:ea typeface="맑은 고딕"/>
                          <a:cs typeface="Times New Roman"/>
                        </a:rPr>
                        <a:t>Rule</a:t>
                      </a:r>
                      <a:endParaRPr lang="ko-KR" sz="1200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9069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맑은 고딕"/>
                          <a:cs typeface="Times New Roman"/>
                        </a:rPr>
                        <a:t>Controller</a:t>
                      </a:r>
                      <a:endParaRPr lang="ko-KR" sz="1200" kern="100"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맑은 고딕"/>
                          <a:cs typeface="Times New Roman"/>
                        </a:rPr>
                        <a:t>class</a:t>
                      </a:r>
                      <a:endParaRPr lang="ko-KR" sz="1200" kern="10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altLang="ko-KR" sz="1100" dirty="0" smtClean="0"/>
                        <a:t>No cross-reference between controller classes</a:t>
                      </a:r>
                      <a:r>
                        <a:rPr lang="ko-KR" sz="1100" kern="100" dirty="0" smtClean="0">
                          <a:latin typeface="바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 smtClean="0">
                        <a:latin typeface="바탕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altLang="ko-KR" sz="1100" dirty="0" smtClean="0"/>
                        <a:t>Possible to refer to service class of same service area</a:t>
                      </a:r>
                      <a:r>
                        <a:rPr lang="ko-KR" sz="1100" kern="100" dirty="0" smtClean="0">
                          <a:latin typeface="바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 smtClean="0">
                        <a:latin typeface="바탕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altLang="ko-KR" sz="1100" dirty="0" smtClean="0"/>
                        <a:t>Service classes of other business areas can also be referenced</a:t>
                      </a:r>
                      <a:endParaRPr lang="ko-KR" sz="1100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맑은 고딕"/>
                          <a:cs typeface="Times New Roman"/>
                        </a:rPr>
                        <a:t>Service</a:t>
                      </a:r>
                      <a:endParaRPr lang="ko-KR" sz="1200" kern="100"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맑은 고딕"/>
                          <a:cs typeface="Times New Roman"/>
                        </a:rPr>
                        <a:t>Class</a:t>
                      </a:r>
                      <a:endParaRPr lang="ko-KR" sz="1200" kern="10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altLang="ko-KR" sz="1100" dirty="0" smtClean="0"/>
                        <a:t>No cross-reference between controller classes</a:t>
                      </a:r>
                      <a:r>
                        <a:rPr lang="ko-KR" altLang="ko-KR" sz="1100" kern="100" dirty="0" smtClean="0">
                          <a:latin typeface="바탕"/>
                          <a:ea typeface="+mn-ea"/>
                          <a:cs typeface="Times New Roman"/>
                        </a:rPr>
                        <a:t> </a:t>
                      </a:r>
                      <a:endParaRPr lang="ko-KR" altLang="ko-KR" sz="1100" kern="100" dirty="0" smtClean="0">
                        <a:latin typeface="바탕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altLang="ko-KR" sz="1100" dirty="0" smtClean="0"/>
                        <a:t>Possible to refer to service class of same service area</a:t>
                      </a:r>
                      <a:r>
                        <a:rPr lang="ko-KR" altLang="ko-KR" sz="1100" kern="100" dirty="0" smtClean="0">
                          <a:latin typeface="바탕"/>
                          <a:ea typeface="+mn-ea"/>
                          <a:cs typeface="Times New Roman"/>
                        </a:rPr>
                        <a:t> </a:t>
                      </a:r>
                      <a:endParaRPr lang="ko-KR" altLang="ko-KR" sz="1100" kern="100" dirty="0" smtClean="0">
                        <a:latin typeface="바탕"/>
                        <a:cs typeface="Times New Roman"/>
                      </a:endParaRPr>
                    </a:p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altLang="ko-KR" sz="1100" dirty="0" smtClean="0"/>
                        <a:t>Service classes of other business areas can also be referenced</a:t>
                      </a:r>
                      <a:endParaRPr lang="ko-KR" altLang="ko-KR" sz="1100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57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cs typeface="Times New Roman"/>
                        </a:rPr>
                        <a:t>Dao</a:t>
                      </a:r>
                      <a:endParaRPr lang="ko-KR" sz="1200" kern="100" dirty="0">
                        <a:latin typeface="바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맑은 고딕"/>
                          <a:cs typeface="Times New Roman"/>
                        </a:rPr>
                        <a:t>class</a:t>
                      </a:r>
                      <a:endParaRPr lang="ko-KR" sz="1200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154940" algn="l"/>
                        </a:tabLst>
                      </a:pPr>
                      <a:r>
                        <a:rPr lang="en-US" sz="1100" kern="100" dirty="0" smtClean="0">
                          <a:latin typeface="맑은 고딕"/>
                          <a:cs typeface="Times New Roman"/>
                        </a:rPr>
                        <a:t>No mutual reference between </a:t>
                      </a:r>
                      <a:r>
                        <a:rPr lang="en-US" sz="1100" kern="100" dirty="0" err="1" smtClean="0">
                          <a:latin typeface="맑은 고딕"/>
                          <a:cs typeface="Times New Roman"/>
                        </a:rPr>
                        <a:t>dao</a:t>
                      </a:r>
                      <a:r>
                        <a:rPr lang="en-US" sz="1100" kern="100" dirty="0" smtClean="0">
                          <a:latin typeface="맑은 고딕"/>
                          <a:cs typeface="Times New Roman"/>
                        </a:rPr>
                        <a:t> classes</a:t>
                      </a:r>
                      <a:r>
                        <a:rPr lang="ko-KR" sz="1200" kern="100" dirty="0" smtClean="0">
                          <a:latin typeface="바탕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kern="100" dirty="0">
                        <a:latin typeface="바탕"/>
                        <a:cs typeface="Times New Roman"/>
                      </a:endParaRPr>
                    </a:p>
                  </a:txBody>
                  <a:tcPr marL="51435" marR="5143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274771" y="424130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57783" y="424130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274771" y="3038786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57783" y="3038786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74771" y="183627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57783" y="183627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39548" y="424130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22560" y="424130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39548" y="3038786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22560" y="3038786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39548" y="183627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922560" y="1836272"/>
            <a:ext cx="424045" cy="432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7" name="직선 화살표 연결선 16"/>
          <p:cNvCxnSpPr>
            <a:stCxn id="8" idx="4"/>
            <a:endCxn id="6" idx="0"/>
          </p:cNvCxnSpPr>
          <p:nvPr/>
        </p:nvCxnSpPr>
        <p:spPr>
          <a:xfrm rot="5400000">
            <a:off x="1984250" y="3857019"/>
            <a:ext cx="769864" cy="1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4"/>
            <a:endCxn id="11" idx="0"/>
          </p:cNvCxnSpPr>
          <p:nvPr/>
        </p:nvCxnSpPr>
        <p:spPr>
          <a:xfrm rot="16200000" flipH="1">
            <a:off x="2425756" y="3415487"/>
            <a:ext cx="769864" cy="881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5" idx="0"/>
          </p:cNvCxnSpPr>
          <p:nvPr/>
        </p:nvCxnSpPr>
        <p:spPr>
          <a:xfrm rot="10800000" flipV="1">
            <a:off x="1486794" y="3496887"/>
            <a:ext cx="854327" cy="744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4"/>
            <a:endCxn id="8" idx="0"/>
          </p:cNvCxnSpPr>
          <p:nvPr/>
        </p:nvCxnSpPr>
        <p:spPr>
          <a:xfrm rot="5400000">
            <a:off x="1984887" y="2653867"/>
            <a:ext cx="768592" cy="1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4"/>
            <a:endCxn id="13" idx="0"/>
          </p:cNvCxnSpPr>
          <p:nvPr/>
        </p:nvCxnSpPr>
        <p:spPr>
          <a:xfrm rot="16200000" flipH="1">
            <a:off x="2425756" y="2212972"/>
            <a:ext cx="769864" cy="881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4"/>
            <a:endCxn id="7" idx="0"/>
          </p:cNvCxnSpPr>
          <p:nvPr/>
        </p:nvCxnSpPr>
        <p:spPr>
          <a:xfrm rot="5400000">
            <a:off x="1103122" y="2653867"/>
            <a:ext cx="768592" cy="1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5" idx="0"/>
          </p:cNvCxnSpPr>
          <p:nvPr/>
        </p:nvCxnSpPr>
        <p:spPr>
          <a:xfrm rot="5400000">
            <a:off x="1102485" y="3857019"/>
            <a:ext cx="769864" cy="1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31"/>
          <p:cNvGrpSpPr>
            <a:grpSpLocks/>
          </p:cNvGrpSpPr>
          <p:nvPr/>
        </p:nvGrpSpPr>
        <p:grpSpPr bwMode="auto">
          <a:xfrm>
            <a:off x="1713783" y="1883354"/>
            <a:ext cx="424045" cy="320671"/>
            <a:chOff x="2344722" y="1416036"/>
            <a:chExt cx="540000" cy="400110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2344722" y="1641495"/>
              <a:ext cx="540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" name="그룹 32"/>
          <p:cNvGrpSpPr>
            <a:grpSpLocks/>
          </p:cNvGrpSpPr>
          <p:nvPr/>
        </p:nvGrpSpPr>
        <p:grpSpPr bwMode="auto">
          <a:xfrm>
            <a:off x="1713783" y="3038786"/>
            <a:ext cx="424045" cy="320671"/>
            <a:chOff x="2344722" y="1416036"/>
            <a:chExt cx="540000" cy="400110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2344722" y="1641495"/>
              <a:ext cx="540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9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33"/>
          <p:cNvGrpSpPr>
            <a:grpSpLocks/>
          </p:cNvGrpSpPr>
          <p:nvPr/>
        </p:nvGrpSpPr>
        <p:grpSpPr bwMode="auto">
          <a:xfrm>
            <a:off x="1713783" y="4241302"/>
            <a:ext cx="424045" cy="320671"/>
            <a:chOff x="2344722" y="1416036"/>
            <a:chExt cx="540000" cy="400110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2344722" y="1641495"/>
              <a:ext cx="540000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72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5"/>
          <p:cNvGrpSpPr>
            <a:grpSpLocks/>
          </p:cNvGrpSpPr>
          <p:nvPr/>
        </p:nvGrpSpPr>
        <p:grpSpPr bwMode="auto">
          <a:xfrm>
            <a:off x="2591806" y="1883354"/>
            <a:ext cx="424045" cy="320671"/>
            <a:chOff x="2344722" y="1416036"/>
            <a:chExt cx="540000" cy="400110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2344722" y="1641495"/>
              <a:ext cx="540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78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6"/>
          <p:cNvGrpSpPr>
            <a:grpSpLocks/>
          </p:cNvGrpSpPr>
          <p:nvPr/>
        </p:nvGrpSpPr>
        <p:grpSpPr bwMode="auto">
          <a:xfrm>
            <a:off x="2591806" y="3038786"/>
            <a:ext cx="424045" cy="320671"/>
            <a:chOff x="2344722" y="1416036"/>
            <a:chExt cx="540000" cy="400110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2344722" y="1641495"/>
              <a:ext cx="540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81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7"/>
          <p:cNvGrpSpPr>
            <a:grpSpLocks/>
          </p:cNvGrpSpPr>
          <p:nvPr/>
        </p:nvGrpSpPr>
        <p:grpSpPr bwMode="auto">
          <a:xfrm>
            <a:off x="2591806" y="4241302"/>
            <a:ext cx="424045" cy="320671"/>
            <a:chOff x="2344722" y="1416036"/>
            <a:chExt cx="540000" cy="400110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344722" y="1641495"/>
              <a:ext cx="540000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84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39"/>
          <p:cNvGrpSpPr>
            <a:grpSpLocks/>
          </p:cNvGrpSpPr>
          <p:nvPr/>
        </p:nvGrpSpPr>
        <p:grpSpPr bwMode="auto">
          <a:xfrm>
            <a:off x="3469829" y="1862994"/>
            <a:ext cx="424045" cy="320671"/>
            <a:chOff x="2344722" y="1416036"/>
            <a:chExt cx="540000" cy="400110"/>
          </a:xfrm>
        </p:grpSpPr>
        <p:cxnSp>
          <p:nvCxnSpPr>
            <p:cNvPr id="43" name="직선 화살표 연결선 42"/>
            <p:cNvCxnSpPr/>
            <p:nvPr/>
          </p:nvCxnSpPr>
          <p:spPr>
            <a:xfrm>
              <a:off x="2344722" y="1641495"/>
              <a:ext cx="540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90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0"/>
          <p:cNvGrpSpPr>
            <a:grpSpLocks/>
          </p:cNvGrpSpPr>
          <p:nvPr/>
        </p:nvGrpSpPr>
        <p:grpSpPr bwMode="auto">
          <a:xfrm>
            <a:off x="3469829" y="3018426"/>
            <a:ext cx="424045" cy="320671"/>
            <a:chOff x="2344722" y="1416036"/>
            <a:chExt cx="540000" cy="400110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344722" y="1641495"/>
              <a:ext cx="540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93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8" name="그룹 41"/>
          <p:cNvGrpSpPr>
            <a:grpSpLocks/>
          </p:cNvGrpSpPr>
          <p:nvPr/>
        </p:nvGrpSpPr>
        <p:grpSpPr bwMode="auto">
          <a:xfrm>
            <a:off x="3469829" y="4220942"/>
            <a:ext cx="424045" cy="320671"/>
            <a:chOff x="2344722" y="1416036"/>
            <a:chExt cx="540000" cy="400110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344722" y="1641495"/>
              <a:ext cx="540000" cy="158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96"/>
            <p:cNvSpPr txBox="1">
              <a:spLocks noChangeArrowheads="1"/>
            </p:cNvSpPr>
            <p:nvPr/>
          </p:nvSpPr>
          <p:spPr bwMode="auto">
            <a:xfrm>
              <a:off x="2454260" y="1416036"/>
              <a:ext cx="3225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r>
                <a:rPr kumimoji="0" lang="en-US" altLang="ko-KR" sz="20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제목 2"/>
          <p:cNvSpPr>
            <a:spLocks noGrp="1"/>
          </p:cNvSpPr>
          <p:nvPr>
            <p:ph type="ctrTitle"/>
          </p:nvPr>
        </p:nvSpPr>
        <p:spPr>
          <a:xfrm>
            <a:off x="-19765" y="9525"/>
            <a:ext cx="3892398" cy="360000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Class Reference Relationship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103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/>
          </p:cNvSpPr>
          <p:nvPr/>
        </p:nvSpPr>
        <p:spPr bwMode="auto">
          <a:xfrm>
            <a:off x="123850" y="0"/>
            <a:ext cx="344003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ko-KR" altLang="en-US" sz="1800" b="0" kern="1200" baseline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VN Common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Config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lang="en-US" altLang="en-US" dirty="0">
                <a:solidFill>
                  <a:sysClr val="windowText" lastClr="000000"/>
                </a:solidFill>
              </a:rPr>
              <a:t>Guide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56105"/>
              </p:ext>
            </p:extLst>
          </p:nvPr>
        </p:nvGraphicFramePr>
        <p:xfrm>
          <a:off x="93696" y="445725"/>
          <a:ext cx="9000000" cy="6078046"/>
        </p:xfrm>
        <a:graphic>
          <a:graphicData uri="http://schemas.openxmlformats.org/drawingml/2006/table">
            <a:tbl>
              <a:tblPr/>
              <a:tblGrid>
                <a:gridCol w="4500000"/>
                <a:gridCol w="4500000"/>
              </a:tblGrid>
              <a:tr h="1749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dirty="0" smtClean="0"/>
                        <a:t>File location</a:t>
                      </a:r>
                      <a:endParaRPr lang="ko-KR" sz="9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dirty="0" smtClean="0"/>
                        <a:t>Explanation</a:t>
                      </a:r>
                      <a:endParaRPr lang="ko-KR" altLang="en-US" sz="900" b="1" kern="100" dirty="0" smtClean="0">
                        <a:solidFill>
                          <a:schemeClr val="tx1"/>
                        </a:solidFill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sz="9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sz="900" kern="100" dirty="0" smtClean="0">
                          <a:latin typeface="+mn-lt"/>
                          <a:cs typeface="Times New Roman"/>
                        </a:rPr>
                        <a:t>/main/</a:t>
                      </a:r>
                      <a:r>
                        <a:rPr lang="en-US" sz="900" kern="100" dirty="0" err="1" smtClean="0">
                          <a:latin typeface="+mn-lt"/>
                          <a:cs typeface="Times New Roman"/>
                        </a:rPr>
                        <a:t>webapp</a:t>
                      </a:r>
                      <a:r>
                        <a:rPr lang="en-US" sz="900" kern="100" dirty="0" smtClean="0">
                          <a:latin typeface="+mn-lt"/>
                          <a:cs typeface="Times New Roman"/>
                        </a:rPr>
                        <a:t>/WEB-INF/web.xml</a:t>
                      </a:r>
                      <a:endParaRPr lang="ko-KR" sz="9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VN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Context web setting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/main/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webapp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/WEB-INF/spring/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appServlet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/servlet-context.xml</a:t>
                      </a:r>
                      <a:endParaRPr lang="ko-KR" sz="9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Spring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kern="1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config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kern="1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enviroment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setting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/main/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webapp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/WEB-INF/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config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/decorator/decorator.xml</a:t>
                      </a:r>
                      <a:endParaRPr lang="ko-KR" sz="9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SITEMESH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kern="1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config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kern="1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enviroment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setting</a:t>
                      </a:r>
                      <a:endParaRPr lang="ko-KR" altLang="en-US" sz="900" kern="1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/main/resources/mappers/web/{DBCON}/sql-mapper-config.xml</a:t>
                      </a:r>
                      <a:endParaRPr lang="ko-KR" sz="9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Ibatis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mapping model </a:t>
                      </a:r>
                      <a:r>
                        <a:rPr lang="en-US" altLang="ko-KR" sz="900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enviroment</a:t>
                      </a:r>
                      <a:r>
                        <a:rPr lang="en-US" altLang="ko-KR" sz="9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setting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/main/java/m/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config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/SystemConfig.java</a:t>
                      </a:r>
                      <a:endParaRPr lang="ko-KR" sz="10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properties setting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/main/resources/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vn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conf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globals.properties</a:t>
                      </a:r>
                      <a:endParaRPr lang="ko-KR" sz="10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DB 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config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setting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/com/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src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/main/java/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config</a:t>
                      </a: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+mn-lt"/>
                          <a:cs typeface="Times New Roman"/>
                        </a:rPr>
                        <a:t>system.properties</a:t>
                      </a:r>
                      <a:endParaRPr lang="ko-KR" sz="10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Diffrent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system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config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 setting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9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lt"/>
                          <a:cs typeface="Consolas" pitchFamily="49" charset="0"/>
                        </a:rPr>
                        <a:t>Web.xml</a:t>
                      </a:r>
                      <a:endParaRPr lang="ko-KR" altLang="en-US" sz="1000" kern="100" dirty="0" smtClean="0">
                        <a:latin typeface="+mn-lt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800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Spring Configuration file Read</a:t>
                      </a:r>
                      <a:endParaRPr lang="en-US" altLang="ko-KR" sz="900" kern="100" dirty="0" smtClean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&lt;context-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param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&lt;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param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-name&gt;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contextConfigLocation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param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-name&gt;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&lt;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param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-value&gt;/WEB-INF/spring/*-context.xml&lt;/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param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-value&gt;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&lt;/context-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param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All Servlet Mapping 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Sitemesh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 Control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&lt;filter&gt;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&lt;filter-name&gt;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sitemesh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&lt;/filter-name&gt;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&lt;filter-class&gt;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   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com.opensymphony.module.sitemesh.filter.PageFilter</a:t>
                      </a:r>
                      <a:endParaRPr lang="en-US" altLang="ko-KR" sz="9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&lt;/filter-class&gt;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&lt;filter-mapping&gt;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&lt;filter-name&gt;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sitemesh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&lt;/filter-name&gt;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url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-pattern&gt;/*&lt;/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url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-pattern&gt;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&lt;/filter-mapping&gt;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9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&lt;filter&gt;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&lt;filter-name&gt;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sitemesh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&lt;/filter-name&gt;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&lt;filter-class&gt;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    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com.opensymphony.module.sitemesh.filter.PageFilter</a:t>
                      </a:r>
                      <a:endParaRPr lang="en-US" altLang="ko-KR" sz="900" kern="100" dirty="0" smtClean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&lt;/filter-class&gt;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&lt;filter-mapping&gt;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&lt;filter-name&gt;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sitemesh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&lt;/filter-name&gt;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    &lt;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url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-pattern&gt;/*&lt;/</a:t>
                      </a:r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url</a:t>
                      </a: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-pattern&gt;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lt"/>
                          <a:cs typeface="Times New Roman"/>
                        </a:rPr>
                        <a:t>&lt;/filter-mapping&gt;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lt"/>
                        <a:cs typeface="Times New Roman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98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69832"/>
              </p:ext>
            </p:extLst>
          </p:nvPr>
        </p:nvGraphicFramePr>
        <p:xfrm>
          <a:off x="53165" y="260648"/>
          <a:ext cx="9000000" cy="6460200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lt"/>
                          <a:cs typeface="Times New Roman"/>
                        </a:rPr>
                        <a:t>servlet-context.xml</a:t>
                      </a:r>
                      <a:endParaRPr lang="ko-KR" sz="10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320512">
                <a:tc>
                  <a:txBody>
                    <a:bodyPr/>
                    <a:lstStyle/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This 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is Resource not mapping Servlet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&lt;resources mapping="/resources/**" location="/resources/" /&gt;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&lt;resources mapping="/html/**" location="/html/" /&gt;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&lt;resources mapping="/data/**" location="/data/" /&gt;</a:t>
                      </a:r>
                    </a:p>
                    <a:p>
                      <a:endParaRPr lang="en-US" altLang="ko-KR" sz="900" kern="1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All Request Mapping This 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jsp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include views/...    Call Page 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surfix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.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jsp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 define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class="org.springframework.web.servlet.view.InternalResourceViewResolver"&gt;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name="prefix" value="/WEB-INF/views/" 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name="suffix" value=".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jsp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	</a:t>
                      </a: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Mapping DB Database SET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id="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dataSource_web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class="org.apache.commons.dbcp2.BasicDataSource" destroy-method="close"&gt;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driverClassName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value="#{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['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Globals.oraweb.DriverClassName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']}"/&gt;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value="#{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['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Globals.oraweb.Url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']}"/&gt;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name="username" value="#{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['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Globals.oraweb.UserName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']}"/&gt;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name="password" value="#{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['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Globals.oraweb.Password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']}"/&gt;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id="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txManager_web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class="org.springframework.jdbc.datasource.DataSourceTransactionManager"&gt;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dataSource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ref="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dataSource_web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class="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org.mybatis.spring.mapper.MapperScannerConfigurer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basePackage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value="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/&gt;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sqlSessionFactory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ref="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sqlSessionFactory_web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 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  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id="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sqlSessionFactory_web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class="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org.mybatis.spring.SqlSessionFactoryBean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dataSource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ref="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dataSource_web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configLocation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value="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classpath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:/mappers/web/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oraweb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/sql-mapper-config.xml" 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beans:property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mapperLocations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value="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classpath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:/mappers/web/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oraweb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/**/*_SQL.xml" 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id="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sqlSession_web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class="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org.mybatis.spring.SqlSessionTemplate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beans:constructor-arg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index="0" ref="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sqlSessionFactory_web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Interceptor Action Define</a:t>
                      </a:r>
                    </a:p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Define Source com/</a:t>
                      </a:r>
                      <a:r>
                        <a:rPr lang="en-US" altLang="ko-KR" sz="900" b="1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vn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/app/commons/SessionInterceptor.java</a:t>
                      </a: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&lt;interceptors&gt;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&lt;interceptor&gt;</a:t>
                      </a: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6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03801"/>
              </p:ext>
            </p:extLst>
          </p:nvPr>
        </p:nvGraphicFramePr>
        <p:xfrm>
          <a:off x="53165" y="260648"/>
          <a:ext cx="9000000" cy="6480720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1008112">
                <a:tc>
                  <a:txBody>
                    <a:bodyPr/>
                    <a:lstStyle/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&lt;mapping path="/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wts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/**" 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&lt;mapping path="/home/account/myasset.do" 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&lt;exclude-mapping path="/trading/**"/&gt;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class="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com.vn.app.commons.SessionInterceptor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"&gt;&lt;/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beans:bean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            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&lt;/interceptor&gt;        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&lt;/interceptors&gt;	</a:t>
                      </a: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Decorator.xml</a:t>
                      </a:r>
                      <a:endParaRPr lang="en-US" altLang="ko-KR" sz="900" b="0" u="none" kern="1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en-US" altLang="ko-KR" sz="900" b="1" u="none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Call Servlet Define Decorator Page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Servlet </a:t>
                      </a:r>
                      <a:r>
                        <a:rPr lang="en-US" altLang="ko-KR" sz="900" b="0" u="none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lang="en-US" altLang="ko-KR" sz="900" b="0" u="none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/</a:t>
                      </a:r>
                      <a:r>
                        <a:rPr lang="en-US" altLang="ko-KR" sz="900" b="0" u="none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wts</a:t>
                      </a:r>
                      <a:r>
                        <a:rPr lang="en-US" altLang="ko-KR" sz="900" b="0" u="none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/* matching /views/decorators/ folder find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&lt;decorator name="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wtsLayout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page="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wtsLayout.jsp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&lt;pattern&gt;/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wts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/*&lt;/pattern&gt;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&lt;/decorator&gt;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	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Not Mapping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sitemesh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&lt;excludes&gt;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&lt;pattern&gt;/excludes/*&lt;/pattern&gt;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&lt;/excludes&gt;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sql-mapper-config.xml</a:t>
                      </a:r>
                      <a:endParaRPr lang="en-US" altLang="ko-KR" sz="900" b="0" u="none" kern="1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r>
                        <a:rPr lang="en-US" altLang="ko-KR" sz="900" b="1" i="0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Mybatis</a:t>
                      </a:r>
                      <a:r>
                        <a:rPr lang="en-US" altLang="ko-KR" sz="900" b="1" i="0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DAO &amp; MODEL mapping Define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&lt;configuration&gt;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typeAliases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SearchVO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com.vn.app.webmain.oraweb.home.service.SearchVO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ResearchVO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com.vn.app.webmain.oraweb.home.service.ResearchVO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HomeVO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com.vn.app.webmain.oraweb.home.service.HomeVO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TablesVO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com.vn.app.webmain.oraweb.home.service.TablesVO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MiraeAssetNewsVO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com.vn.app.webmain.oraweb.home.service.MiraeAssetNewsVO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JobTitleVO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com.vn.app.webmain.oraweb.home.service.JobTitleVO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InvestorVO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com.vn.app.webmain.oraweb.home.service.InvestorVO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   &lt;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alias="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ItemVO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 type="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com.vn.app.webmain.oraweb.home.service.ItemVO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"/&gt;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&lt;/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typeAliases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	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&lt;/configuration&gt;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SystemConfig.java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84176">
                <a:tc>
                  <a:txBody>
                    <a:bodyPr/>
                    <a:lstStyle/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Load properties 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if("10.0.31.9".equals(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ic.getIp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())) {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in =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cl.getResourceAsStream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config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/9system.properties");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else if("10.0.9.43".equals(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ic.getIp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())) {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in =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cl.getResourceAsStream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config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/43system.properties");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else if("10.0.31.2".equals(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ic.getIp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())) {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in =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cl.getResourceAsStream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config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opt.system.properties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");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else {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in =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cl.getResourceAsStream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config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system.properties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");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5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3060"/>
              </p:ext>
            </p:extLst>
          </p:nvPr>
        </p:nvGraphicFramePr>
        <p:xfrm>
          <a:off x="53165" y="260648"/>
          <a:ext cx="9000000" cy="4347944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globals.properties</a:t>
                      </a:r>
                      <a:endParaRPr lang="en-US" altLang="ko-KR" sz="900" b="0" u="none" kern="1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r>
                        <a:rPr lang="en-US" altLang="ko-KR" sz="900" b="1" i="0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Another DB or </a:t>
                      </a:r>
                      <a:r>
                        <a:rPr lang="en-US" altLang="ko-KR" sz="900" b="1" i="0" u="sng" kern="10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diffrent</a:t>
                      </a:r>
                      <a:r>
                        <a:rPr lang="en-US" altLang="ko-KR" sz="900" b="1" i="0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Account Setting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mysql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-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Globals.oraweb.DriverClassName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oracle.jdbc.driver.OracleDriver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Globals.oraweb.Url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jdbc:oracle:thin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:@10.0.9.5:1521:oracledb</a:t>
                      </a: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Globals.oraweb.UserName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=QUOTE</a:t>
                      </a: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Globals.oraweb.Password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=123456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mysql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- 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Globals.oranews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Globals.oranews.DriverClassName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oracle.jdbc.driver.OracleDriver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Globals.oranews.Url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jdbc:oracle:thin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:@10.0.9.5:1521:oracledb</a:t>
                      </a: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Globals.oranews.UserName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=QUOTE</a:t>
                      </a: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Globals.oranews.Password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=123456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mssql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Globals.mssql.DriverClassName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com.microsoft.jdbc.sqlserver.SQLServerDriver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Globals.mssql.DriverClassName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com.microsoft.sqlserver.jdbc.SQLServerDriver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Globals.mssql.Url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jdbc:sqlserver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://10.0.31.6:1433;databaseName=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MiraeAsset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Globals.mssql.UserName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mirae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Globals.mssql.Password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=Mirae123@@@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altLang="ko-KR" sz="900" kern="100" dirty="0" err="1" smtClean="0">
                          <a:latin typeface="+mn-lt"/>
                          <a:cs typeface="Times New Roman"/>
                        </a:rPr>
                        <a:t>system.properties</a:t>
                      </a:r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84176">
                <a:tc>
                  <a:txBody>
                    <a:bodyPr/>
                    <a:lstStyle/>
                    <a:p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Path or server</a:t>
                      </a:r>
                      <a:r>
                        <a:rPr lang="en-US" altLang="ko-KR" sz="900" b="1" u="sng" kern="100" baseline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b="1" u="sng" kern="100" baseline="0" dirty="0" err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ip</a:t>
                      </a:r>
                      <a:r>
                        <a:rPr lang="en-US" altLang="ko-KR" sz="900" b="1" u="sng" kern="100" baseline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setting</a:t>
                      </a:r>
                      <a:r>
                        <a:rPr lang="en-US" altLang="ko-KR" sz="900" b="1" u="sng" kern="1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ABSOLUTE_PATH=C:/eclipse-jee-mars-2-win32/workspace/com/src/main/webapp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DEFINITIONS_PATH=/definitions/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ACTIONS_PATH=definitions/action/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WEBROOT_DIR=/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usr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/local/server/apache-tomcat-8.5.0/</a:t>
                      </a:r>
                      <a:r>
                        <a:rPr lang="en-US" altLang="ko-KR" sz="900" b="0" u="none" kern="1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webapps</a:t>
                      </a:r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</a:p>
                    <a:p>
                      <a:endParaRPr lang="en-US" altLang="ko-KR" sz="900" b="0" u="none" kern="1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SERVERIP=172016150167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SERVERHOST=127.0.0.1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#BPHOST=10.0.31.4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BPHOST=10.0.31.9</a:t>
                      </a:r>
                    </a:p>
                    <a:p>
                      <a:r>
                        <a:rPr lang="en-US" altLang="ko-KR" sz="900" b="0" u="none" kern="1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BPPORT=15204</a:t>
                      </a: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Continue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08" y="6597352"/>
            <a:ext cx="9141292" cy="26064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NEXT PAGE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39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/>
          </p:cNvSpPr>
          <p:nvPr/>
        </p:nvSpPr>
        <p:spPr bwMode="auto">
          <a:xfrm>
            <a:off x="-63798" y="61416"/>
            <a:ext cx="8280000" cy="41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ko-KR" altLang="en-US" sz="1800" b="0" kern="1200" baseline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  <a:ea typeface="-윤고딕110" pitchFamily="18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Coding Guide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Controller - View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60257"/>
              </p:ext>
            </p:extLst>
          </p:nvPr>
        </p:nvGraphicFramePr>
        <p:xfrm>
          <a:off x="53165" y="743438"/>
          <a:ext cx="9000000" cy="1773969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SIMPLE PAGE</a:t>
                      </a:r>
                      <a:r>
                        <a:rPr lang="en-US" altLang="ko-KR" sz="1000" b="1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MOVE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81338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Simple Page Move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Action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Go to page /view/</a:t>
                      </a:r>
                      <a:r>
                        <a:rPr lang="en-US" altLang="ko-KR" sz="1000" b="0" kern="0" baseline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Trading.jsp</a:t>
                      </a:r>
                      <a:endParaRPr lang="en-US" altLang="ko-KR" sz="1000" b="0" kern="0" baseline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[Example]</a:t>
                      </a:r>
                      <a:r>
                        <a:rPr lang="en-US" sz="1000" b="1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TradingController</a:t>
                      </a:r>
                      <a:r>
                        <a:rPr lang="en-US" sz="1000" b="1" kern="100" dirty="0" smtClean="0"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.java</a:t>
                      </a:r>
                      <a:endParaRPr lang="ko-KR" sz="10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40769"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RequestMapping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(value = "/trading/tradingMain.do", method =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RequestMethod.GET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String Trading(Locale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locale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Model model) 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return "Trading";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ko-KR" sz="9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52910"/>
              </p:ext>
            </p:extLst>
          </p:nvPr>
        </p:nvGraphicFramePr>
        <p:xfrm>
          <a:off x="41065" y="2708920"/>
          <a:ext cx="9000000" cy="3090600"/>
        </p:xfrm>
        <a:graphic>
          <a:graphicData uri="http://schemas.openxmlformats.org/drawingml/2006/table">
            <a:tbl>
              <a:tblPr/>
              <a:tblGrid>
                <a:gridCol w="9000000"/>
              </a:tblGrid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SIMPLE PAGE</a:t>
                      </a:r>
                      <a:r>
                        <a:rPr lang="en-US" altLang="ko-KR" sz="1000" b="1" kern="100" baseline="0" dirty="0" smtClean="0">
                          <a:latin typeface="Consolas" pitchFamily="49" charset="0"/>
                          <a:cs typeface="Consolas" pitchFamily="49" charset="0"/>
                        </a:rPr>
                        <a:t> MOVE &amp; SET PARAMETER</a:t>
                      </a:r>
                      <a:endParaRPr lang="ko-KR" sz="1000" b="1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81338"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Page Move</a:t>
                      </a: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Action and SET Parameter</a:t>
                      </a:r>
                    </a:p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kern="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Go to page /view/</a:t>
                      </a:r>
                      <a:r>
                        <a:rPr lang="en-US" altLang="ko-KR" sz="1000" kern="100" dirty="0" smtClean="0">
                          <a:latin typeface="Consolas" pitchFamily="49" charset="0"/>
                          <a:cs typeface="Consolas" pitchFamily="49" charset="0"/>
                        </a:rPr>
                        <a:t>home/</a:t>
                      </a:r>
                      <a:r>
                        <a:rPr lang="en-US" altLang="ko-KR" sz="1000" kern="100" dirty="0" err="1" smtClean="0">
                          <a:latin typeface="Consolas" pitchFamily="49" charset="0"/>
                          <a:cs typeface="Consolas" pitchFamily="49" charset="0"/>
                        </a:rPr>
                        <a:t>newsAndEvents</a:t>
                      </a:r>
                      <a:r>
                        <a:rPr lang="en-US" altLang="ko-KR" sz="1000" kern="100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altLang="ko-KR" sz="10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market.jsp</a:t>
                      </a:r>
                      <a:endParaRPr lang="en-US" altLang="ko-KR" sz="1000" b="0" kern="0" baseline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Consolas" pitchFamily="49" charset="0"/>
                          <a:cs typeface="Consolas" pitchFamily="49" charset="0"/>
                        </a:rPr>
                        <a:t>NewsAndEventController</a:t>
                      </a:r>
                      <a:r>
                        <a:rPr lang="en-US" sz="1000" b="1" kern="100" dirty="0" smtClean="0">
                          <a:latin typeface="Consolas" pitchFamily="49" charset="0"/>
                          <a:ea typeface="맑은 고딕"/>
                          <a:cs typeface="Consolas" pitchFamily="49" charset="0"/>
                        </a:rPr>
                        <a:t>.java</a:t>
                      </a:r>
                      <a:endParaRPr lang="ko-KR" sz="10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64128">
                <a:tc>
                  <a:txBody>
                    <a:bodyPr/>
                    <a:lstStyle/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RequestMapping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(value = "/home/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newsAndEvents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/market.do", method =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RequestMethod.POST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public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marketpost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(Locale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locale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Model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HttpServletRequest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HttpServletResponse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res) throws  </a:t>
                      </a:r>
                    </a:p>
                    <a:p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UnsupportedEncodingException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HttpSession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session =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req.getSession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= new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ModelAndView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();		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("type",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("type"));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("from",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("from"));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sid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sid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("to",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("to"));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searchkey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searchkey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mav.addObject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trPage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",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req.getParameter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trPage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    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mav.setViewName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en_US".equals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session.getAttribute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("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LanguageCookie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")) ? "/home/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newsAndEvents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/market" : "/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vn_home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newsAndEvents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/market"));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	return </a:t>
                      </a:r>
                      <a:r>
                        <a:rPr lang="en-US" altLang="ko-KR" sz="900" kern="100" dirty="0" err="1" smtClean="0">
                          <a:latin typeface="Consolas" pitchFamily="49" charset="0"/>
                          <a:cs typeface="Consolas" pitchFamily="49" charset="0"/>
                        </a:rPr>
                        <a:t>mav</a:t>
                      </a:r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  <a:p>
                      <a:r>
                        <a:rPr lang="en-US" altLang="ko-KR" sz="900" kern="100" dirty="0" smtClean="0">
                          <a:latin typeface="Consolas" pitchFamily="49" charset="0"/>
                          <a:cs typeface="Consolas" pitchFamily="49" charset="0"/>
                        </a:rPr>
                        <a:t>	}</a:t>
                      </a:r>
                      <a:endParaRPr lang="ko-KR" sz="900" kern="1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5762" marR="357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8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2121</Words>
  <Application>Microsoft Office PowerPoint</Application>
  <PresentationFormat>화면 슬라이드 쇼(4:3)</PresentationFormat>
  <Paragraphs>628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Framework</vt:lpstr>
      <vt:lpstr>Developer Server Info</vt:lpstr>
      <vt:lpstr>Class Reference Relationship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Convert TR</vt:lpstr>
      <vt:lpstr>Build Process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temi</dc:creator>
  <cp:lastModifiedBy>temi</cp:lastModifiedBy>
  <cp:revision>50</cp:revision>
  <dcterms:created xsi:type="dcterms:W3CDTF">2016-11-23T01:22:11Z</dcterms:created>
  <dcterms:modified xsi:type="dcterms:W3CDTF">2016-11-25T01:23:45Z</dcterms:modified>
</cp:coreProperties>
</file>