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55" r:id="rId7"/>
    <p:sldId id="369" r:id="rId8"/>
    <p:sldId id="397" r:id="rId9"/>
    <p:sldId id="370" r:id="rId10"/>
    <p:sldId id="393" r:id="rId11"/>
    <p:sldId id="392" r:id="rId12"/>
    <p:sldId id="394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9" autoAdjust="0"/>
    <p:restoredTop sz="88272" autoAdjust="0"/>
  </p:normalViewPr>
  <p:slideViewPr>
    <p:cSldViewPr snapToGrid="0">
      <p:cViewPr varScale="1">
        <p:scale>
          <a:sx n="107" d="100"/>
          <a:sy n="107" d="100"/>
        </p:scale>
        <p:origin x="18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14/01/2024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de-DE" dirty="0" err="1"/>
              <a:t>January</a:t>
            </a:r>
            <a:r>
              <a:rPr lang="de-DE" dirty="0"/>
              <a:t> </a:t>
            </a:r>
            <a:r>
              <a:rPr lang="de-DE" dirty="0" err="1"/>
              <a:t>meeting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D62F3-8C58-971B-A6B0-EA0838D8C87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Jesse Keränen</a:t>
            </a:r>
          </a:p>
          <a:p>
            <a:r>
              <a:rPr lang="en-US"/>
              <a:t>14.01.2024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7490524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Turnover and </a:t>
            </a:r>
            <a:r>
              <a:rPr lang="en-US" sz="1800" dirty="0"/>
              <a:t>on-balance-volume</a:t>
            </a:r>
            <a:r>
              <a:rPr lang="de-DE" sz="1800" dirty="0"/>
              <a:t> variables </a:t>
            </a:r>
            <a:r>
              <a:rPr lang="de-DE" sz="1800" dirty="0" err="1"/>
              <a:t>added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Autocorrelation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Fama-French </a:t>
            </a:r>
            <a:r>
              <a:rPr lang="de-DE" sz="1800" dirty="0" err="1"/>
              <a:t>factors</a:t>
            </a:r>
            <a:r>
              <a:rPr lang="de-DE" sz="1800" dirty="0"/>
              <a:t> </a:t>
            </a:r>
            <a:r>
              <a:rPr lang="de-DE" sz="1800" dirty="0" err="1"/>
              <a:t>examined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discussed</a:t>
            </a:r>
            <a:r>
              <a:rPr lang="de-DE" sz="1800" dirty="0"/>
              <a:t> in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previous</a:t>
            </a:r>
            <a:r>
              <a:rPr lang="de-DE" sz="1800" dirty="0"/>
              <a:t> </a:t>
            </a:r>
            <a:r>
              <a:rPr lang="de-DE" sz="1800" dirty="0" err="1"/>
              <a:t>meeting</a:t>
            </a:r>
            <a:r>
              <a:rPr lang="de-DE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Derived</a:t>
            </a:r>
            <a:r>
              <a:rPr lang="de-DE" sz="1800" dirty="0"/>
              <a:t> </a:t>
            </a:r>
            <a:r>
              <a:rPr lang="de-DE" sz="1800" dirty="0" err="1"/>
              <a:t>expected</a:t>
            </a:r>
            <a:r>
              <a:rPr lang="de-DE" sz="1800" dirty="0"/>
              <a:t> </a:t>
            </a:r>
            <a:r>
              <a:rPr lang="de-DE" sz="1800" dirty="0" err="1"/>
              <a:t>returns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r>
              <a:rPr lang="de-DE" sz="1800" dirty="0"/>
              <a:t> Fama-</a:t>
            </a:r>
            <a:r>
              <a:rPr lang="de-DE" sz="1800" dirty="0" err="1"/>
              <a:t>MacBeth</a:t>
            </a:r>
            <a:r>
              <a:rPr lang="de-DE" sz="1800" dirty="0"/>
              <a:t> </a:t>
            </a:r>
            <a:r>
              <a:rPr lang="de-DE" sz="1800" dirty="0" err="1"/>
              <a:t>regression</a:t>
            </a:r>
            <a:r>
              <a:rPr lang="de-DE" sz="1800" dirty="0"/>
              <a:t>, </a:t>
            </a:r>
            <a:r>
              <a:rPr lang="de-DE" sz="1800" dirty="0" err="1"/>
              <a:t>random</a:t>
            </a:r>
            <a:r>
              <a:rPr lang="de-DE" sz="1800" dirty="0"/>
              <a:t> </a:t>
            </a:r>
            <a:r>
              <a:rPr lang="de-DE" sz="1800" dirty="0" err="1"/>
              <a:t>forest</a:t>
            </a:r>
            <a:r>
              <a:rPr lang="de-DE" sz="1800" dirty="0"/>
              <a:t> and </a:t>
            </a:r>
            <a:r>
              <a:rPr lang="de-DE" sz="1800" dirty="0" err="1"/>
              <a:t>neural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 </a:t>
            </a:r>
            <a:r>
              <a:rPr lang="de-DE" sz="1800" dirty="0" err="1"/>
              <a:t>methods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Based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expected</a:t>
            </a:r>
            <a:r>
              <a:rPr lang="de-DE" sz="1800" dirty="0"/>
              <a:t> </a:t>
            </a:r>
            <a:r>
              <a:rPr lang="de-DE" sz="1800" dirty="0" err="1"/>
              <a:t>returns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method</a:t>
            </a:r>
            <a:r>
              <a:rPr lang="de-DE" sz="1800" dirty="0"/>
              <a:t>,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month</a:t>
            </a:r>
            <a:r>
              <a:rPr lang="de-DE" sz="1800" dirty="0"/>
              <a:t> all </a:t>
            </a:r>
            <a:r>
              <a:rPr lang="de-DE" sz="1800" dirty="0" err="1"/>
              <a:t>stocks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divided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ten</a:t>
            </a:r>
            <a:r>
              <a:rPr lang="de-DE" sz="1800" dirty="0"/>
              <a:t> </a:t>
            </a:r>
            <a:r>
              <a:rPr lang="de-DE" sz="1800" dirty="0" err="1"/>
              <a:t>portfolios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Out-</a:t>
            </a:r>
            <a:r>
              <a:rPr lang="de-DE" sz="1800" dirty="0" err="1"/>
              <a:t>of</a:t>
            </a:r>
            <a:r>
              <a:rPr lang="de-DE" sz="1800" dirty="0"/>
              <a:t>-sample R</a:t>
            </a:r>
            <a:r>
              <a:rPr lang="de-DE" sz="1800" baseline="30000" dirty="0"/>
              <a:t>2 </a:t>
            </a:r>
            <a:r>
              <a:rPr lang="de-DE" sz="1800" dirty="0" err="1"/>
              <a:t>values</a:t>
            </a:r>
            <a:r>
              <a:rPr lang="de-DE" sz="1800" dirty="0"/>
              <a:t> </a:t>
            </a:r>
            <a:r>
              <a:rPr lang="de-DE" sz="1800" dirty="0" err="1"/>
              <a:t>calculated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different </a:t>
            </a:r>
            <a:r>
              <a:rPr lang="de-DE" sz="1800" dirty="0" err="1"/>
              <a:t>methods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Jesse Keränen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Progress </a:t>
            </a:r>
            <a:r>
              <a:rPr lang="de-DE" sz="3000" dirty="0" err="1"/>
              <a:t>since</a:t>
            </a:r>
            <a:r>
              <a:rPr lang="de-DE" sz="3000" dirty="0"/>
              <a:t> </a:t>
            </a:r>
            <a:r>
              <a:rPr lang="en-US" sz="3000" dirty="0"/>
              <a:t>the</a:t>
            </a:r>
            <a:r>
              <a:rPr lang="de-DE" sz="3000" dirty="0"/>
              <a:t> last </a:t>
            </a:r>
            <a:r>
              <a:rPr lang="de-DE" sz="3000" dirty="0" err="1"/>
              <a:t>meeting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Jesse Keränen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/>
              <a:t>More details on process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891A525C-B169-A533-392F-5C82D51A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7876990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Micro-</a:t>
            </a:r>
            <a:r>
              <a:rPr lang="de-DE" sz="1800" dirty="0" err="1"/>
              <a:t>cap</a:t>
            </a:r>
            <a:r>
              <a:rPr lang="de-DE" sz="1800" dirty="0"/>
              <a:t> </a:t>
            </a:r>
            <a:r>
              <a:rPr lang="de-DE" sz="1800" dirty="0" err="1"/>
              <a:t>stocks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excluded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portfolio</a:t>
            </a:r>
            <a:r>
              <a:rPr lang="de-DE" sz="1800" dirty="0"/>
              <a:t> </a:t>
            </a:r>
            <a:r>
              <a:rPr lang="de-DE" sz="1800" dirty="0" err="1"/>
              <a:t>formation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Hyperparameter </a:t>
            </a:r>
            <a:r>
              <a:rPr lang="de-DE" sz="1800" dirty="0" err="1"/>
              <a:t>optimization</a:t>
            </a:r>
            <a:r>
              <a:rPr lang="de-DE" sz="1800" dirty="0"/>
              <a:t>: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No</a:t>
            </a:r>
            <a:r>
              <a:rPr lang="de-DE" sz="1800" dirty="0"/>
              <a:t> </a:t>
            </a:r>
            <a:r>
              <a:rPr lang="de-DE" sz="1800" dirty="0" err="1"/>
              <a:t>need</a:t>
            </a:r>
            <a:r>
              <a:rPr lang="de-DE" sz="1800" dirty="0"/>
              <a:t> in </a:t>
            </a:r>
            <a:r>
              <a:rPr lang="de-DE" sz="1800" dirty="0" err="1"/>
              <a:t>regression</a:t>
            </a:r>
            <a:r>
              <a:rPr lang="de-DE" sz="1800" dirty="0"/>
              <a:t> </a:t>
            </a:r>
            <a:r>
              <a:rPr lang="de-DE" sz="1800" dirty="0" err="1"/>
              <a:t>approach</a:t>
            </a:r>
            <a:endParaRPr lang="de-DE" sz="18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In </a:t>
            </a:r>
            <a:r>
              <a:rPr lang="de-DE" sz="1800" dirty="0" err="1"/>
              <a:t>random</a:t>
            </a:r>
            <a:r>
              <a:rPr lang="de-DE" sz="1800" dirty="0"/>
              <a:t> </a:t>
            </a:r>
            <a:r>
              <a:rPr lang="de-DE" sz="1800" dirty="0" err="1"/>
              <a:t>forest</a:t>
            </a:r>
            <a:r>
              <a:rPr lang="de-DE" sz="1800" dirty="0"/>
              <a:t> </a:t>
            </a:r>
            <a:r>
              <a:rPr lang="de-DE" sz="1800" dirty="0" err="1"/>
              <a:t>approach</a:t>
            </a:r>
            <a:r>
              <a:rPr lang="de-DE" sz="1800" dirty="0"/>
              <a:t>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variables in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split</a:t>
            </a:r>
            <a:r>
              <a:rPr lang="de-DE" sz="1800" dirty="0"/>
              <a:t> and </a:t>
            </a:r>
            <a:r>
              <a:rPr lang="de-DE" sz="1800" dirty="0" err="1"/>
              <a:t>tree</a:t>
            </a:r>
            <a:r>
              <a:rPr lang="de-DE" sz="1800" dirty="0"/>
              <a:t> </a:t>
            </a:r>
            <a:r>
              <a:rPr lang="de-DE" sz="1800" dirty="0" err="1"/>
              <a:t>depth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optimized</a:t>
            </a:r>
            <a:endParaRPr lang="de-DE" sz="18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Due </a:t>
            </a:r>
            <a:r>
              <a:rPr lang="de-DE" sz="1800" dirty="0" err="1"/>
              <a:t>to</a:t>
            </a:r>
            <a:r>
              <a:rPr lang="de-DE" sz="1800" dirty="0"/>
              <a:t> high </a:t>
            </a:r>
            <a:r>
              <a:rPr lang="de-DE" sz="1800" dirty="0" err="1"/>
              <a:t>computing</a:t>
            </a:r>
            <a:r>
              <a:rPr lang="de-DE" sz="1800" dirty="0"/>
              <a:t> </a:t>
            </a:r>
            <a:r>
              <a:rPr lang="de-DE" sz="1800" dirty="0" err="1"/>
              <a:t>demand</a:t>
            </a:r>
            <a:r>
              <a:rPr lang="de-DE" sz="1800" dirty="0"/>
              <a:t> </a:t>
            </a:r>
            <a:r>
              <a:rPr lang="de-DE" sz="1800" dirty="0" err="1"/>
              <a:t>no</a:t>
            </a:r>
            <a:r>
              <a:rPr lang="de-DE" sz="1800" dirty="0"/>
              <a:t> </a:t>
            </a:r>
            <a:r>
              <a:rPr lang="de-DE" sz="1800" dirty="0" err="1"/>
              <a:t>hyperparameter</a:t>
            </a:r>
            <a:r>
              <a:rPr lang="de-DE" sz="1800" dirty="0"/>
              <a:t> </a:t>
            </a:r>
            <a:r>
              <a:rPr lang="de-DE" sz="1800" dirty="0" err="1"/>
              <a:t>optimization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neural</a:t>
            </a:r>
            <a:r>
              <a:rPr lang="de-DE" sz="1800" dirty="0"/>
              <a:t> network </a:t>
            </a:r>
            <a:r>
              <a:rPr lang="de-DE" sz="1800" dirty="0" err="1"/>
              <a:t>approach</a:t>
            </a:r>
            <a:r>
              <a:rPr lang="de-DE" sz="1800" dirty="0"/>
              <a:t>, but </a:t>
            </a:r>
            <a:r>
              <a:rPr lang="de-DE" sz="1800" dirty="0" err="1"/>
              <a:t>early</a:t>
            </a:r>
            <a:r>
              <a:rPr lang="de-DE" sz="1800" dirty="0"/>
              <a:t> </a:t>
            </a:r>
            <a:r>
              <a:rPr lang="de-DE" sz="1800" dirty="0" err="1"/>
              <a:t>stopping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applied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Contradictory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previous</a:t>
            </a:r>
            <a:r>
              <a:rPr lang="de-DE" sz="1800" dirty="0"/>
              <a:t> </a:t>
            </a:r>
            <a:r>
              <a:rPr lang="de-DE" sz="1800" dirty="0" err="1"/>
              <a:t>literature</a:t>
            </a:r>
            <a:r>
              <a:rPr lang="de-DE" sz="1800" dirty="0"/>
              <a:t> </a:t>
            </a:r>
            <a:r>
              <a:rPr lang="de-DE" sz="1800" dirty="0" err="1"/>
              <a:t>validation</a:t>
            </a:r>
            <a:r>
              <a:rPr lang="de-DE" sz="1800" dirty="0"/>
              <a:t> sample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randomly</a:t>
            </a:r>
            <a:r>
              <a:rPr lang="de-DE" sz="1800" dirty="0"/>
              <a:t> </a:t>
            </a:r>
            <a:r>
              <a:rPr lang="de-DE" sz="1800" dirty="0" err="1"/>
              <a:t>selected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training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, </a:t>
            </a:r>
            <a:r>
              <a:rPr lang="de-DE" sz="1800" dirty="0" err="1"/>
              <a:t>no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disjoint</a:t>
            </a:r>
            <a:r>
              <a:rPr lang="de-DE" sz="1800" dirty="0"/>
              <a:t> </a:t>
            </a:r>
            <a:r>
              <a:rPr lang="de-DE" sz="1800" dirty="0" err="1"/>
              <a:t>periods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trained</a:t>
            </a:r>
            <a:r>
              <a:rPr lang="de-DE" sz="1800" dirty="0"/>
              <a:t> </a:t>
            </a:r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once</a:t>
            </a:r>
            <a:r>
              <a:rPr lang="de-DE" sz="1800" dirty="0"/>
              <a:t> a </a:t>
            </a:r>
            <a:r>
              <a:rPr lang="de-DE" sz="1800" dirty="0" err="1"/>
              <a:t>year</a:t>
            </a:r>
            <a:r>
              <a:rPr lang="de-DE" sz="1800" dirty="0"/>
              <a:t>, but </a:t>
            </a:r>
            <a:r>
              <a:rPr lang="de-DE" sz="1800" dirty="0" err="1"/>
              <a:t>stocks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re-allocated</a:t>
            </a:r>
            <a:r>
              <a:rPr lang="de-DE" sz="1800" dirty="0"/>
              <a:t> </a:t>
            </a:r>
            <a:r>
              <a:rPr lang="de-DE" sz="1800" dirty="0" err="1"/>
              <a:t>monthly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69238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Jesse Keränen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/>
              <a:t>Portfolio </a:t>
            </a:r>
            <a:r>
              <a:rPr lang="de-DE" sz="3000" err="1"/>
              <a:t>returns</a:t>
            </a:r>
            <a:endParaRPr lang="de-DE" sz="300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891A525C-B169-A533-392F-5C82D51A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7876990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For</a:t>
            </a:r>
            <a:r>
              <a:rPr lang="de-DE" sz="1800" dirty="0"/>
              <a:t> all </a:t>
            </a:r>
            <a:r>
              <a:rPr lang="de-DE" sz="1800" dirty="0" err="1"/>
              <a:t>methods</a:t>
            </a:r>
            <a:r>
              <a:rPr lang="de-DE" sz="1800" dirty="0"/>
              <a:t> </a:t>
            </a:r>
            <a:r>
              <a:rPr lang="de-DE" sz="1800" dirty="0" err="1"/>
              <a:t>portfolio</a:t>
            </a:r>
            <a:r>
              <a:rPr lang="de-DE" sz="1800" dirty="0"/>
              <a:t> </a:t>
            </a:r>
            <a:r>
              <a:rPr lang="de-DE" sz="1800" dirty="0" err="1"/>
              <a:t>formed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stocks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highest</a:t>
            </a:r>
            <a:r>
              <a:rPr lang="de-DE" sz="1800" dirty="0"/>
              <a:t> </a:t>
            </a:r>
            <a:r>
              <a:rPr lang="de-DE" sz="1800" dirty="0" err="1"/>
              <a:t>expected</a:t>
            </a:r>
            <a:r>
              <a:rPr lang="de-DE" sz="1800" dirty="0"/>
              <a:t> </a:t>
            </a:r>
            <a:r>
              <a:rPr lang="de-DE" sz="1800" dirty="0" err="1"/>
              <a:t>return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r>
              <a:rPr lang="de-DE" sz="1800" dirty="0"/>
              <a:t> </a:t>
            </a:r>
            <a:r>
              <a:rPr lang="de-DE" sz="1800" dirty="0" err="1"/>
              <a:t>higher</a:t>
            </a:r>
            <a:r>
              <a:rPr lang="de-DE" sz="1800" dirty="0"/>
              <a:t> </a:t>
            </a:r>
            <a:r>
              <a:rPr lang="de-DE" sz="1800" dirty="0" err="1"/>
              <a:t>realized</a:t>
            </a:r>
            <a:r>
              <a:rPr lang="de-DE" sz="1800" dirty="0"/>
              <a:t> </a:t>
            </a:r>
            <a:r>
              <a:rPr lang="de-DE" sz="1800" dirty="0" err="1"/>
              <a:t>returns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lowest</a:t>
            </a:r>
            <a:r>
              <a:rPr lang="de-DE" sz="1800" dirty="0"/>
              <a:t> </a:t>
            </a:r>
            <a:r>
              <a:rPr lang="de-DE" sz="1800" dirty="0" err="1"/>
              <a:t>expected</a:t>
            </a:r>
            <a:r>
              <a:rPr lang="de-DE" sz="1800" dirty="0"/>
              <a:t> </a:t>
            </a:r>
            <a:r>
              <a:rPr lang="de-DE" sz="1800" dirty="0" err="1"/>
              <a:t>return</a:t>
            </a:r>
            <a:r>
              <a:rPr lang="de-DE" sz="1800" dirty="0"/>
              <a:t> </a:t>
            </a:r>
            <a:r>
              <a:rPr lang="de-DE" sz="1800" dirty="0" err="1"/>
              <a:t>portfolio</a:t>
            </a:r>
            <a:endParaRPr lang="de-DE" sz="18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Highest</a:t>
            </a:r>
            <a:r>
              <a:rPr lang="de-DE" sz="1800" dirty="0"/>
              <a:t> </a:t>
            </a:r>
            <a:r>
              <a:rPr lang="de-DE" sz="1800" dirty="0" err="1"/>
              <a:t>spread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random</a:t>
            </a:r>
            <a:r>
              <a:rPr lang="de-DE" sz="1800" dirty="0"/>
              <a:t> </a:t>
            </a:r>
            <a:r>
              <a:rPr lang="de-DE" sz="1800" dirty="0" err="1"/>
              <a:t>forest</a:t>
            </a:r>
            <a:r>
              <a:rPr lang="de-DE" sz="1800" dirty="0"/>
              <a:t> </a:t>
            </a:r>
            <a:r>
              <a:rPr lang="de-DE" sz="1800" dirty="0" err="1"/>
              <a:t>approach</a:t>
            </a:r>
            <a:endParaRPr sz="1800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5DC61D5D-21D8-1091-E2A6-2949D62C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51" y="3016457"/>
            <a:ext cx="5893130" cy="359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Jesse Keränen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err="1"/>
              <a:t>Prediction</a:t>
            </a:r>
            <a:r>
              <a:rPr lang="de-DE" sz="3000"/>
              <a:t> </a:t>
            </a:r>
            <a:r>
              <a:rPr lang="de-DE" sz="3000" err="1"/>
              <a:t>accuracy</a:t>
            </a:r>
            <a:endParaRPr lang="de-DE" sz="300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FC9F1E-6D6D-10C0-9A62-E13D75EB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7876990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random</a:t>
            </a:r>
            <a:r>
              <a:rPr lang="de-DE" sz="1800" dirty="0"/>
              <a:t> </a:t>
            </a:r>
            <a:r>
              <a:rPr lang="de-DE" sz="1800" dirty="0" err="1"/>
              <a:t>forest</a:t>
            </a:r>
            <a:r>
              <a:rPr lang="de-DE" sz="1800" dirty="0"/>
              <a:t> </a:t>
            </a:r>
            <a:r>
              <a:rPr lang="de-DE" sz="1800" dirty="0" err="1"/>
              <a:t>approach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r>
              <a:rPr lang="de-DE" sz="1800" dirty="0"/>
              <a:t> positive out-</a:t>
            </a:r>
            <a:r>
              <a:rPr lang="de-DE" sz="1800" dirty="0" err="1"/>
              <a:t>of</a:t>
            </a:r>
            <a:r>
              <a:rPr lang="de-DE" sz="1800" dirty="0"/>
              <a:t>-sample R</a:t>
            </a:r>
            <a:r>
              <a:rPr lang="de-DE" sz="1800" baseline="30000" dirty="0"/>
              <a:t>2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Random </a:t>
            </a:r>
            <a:r>
              <a:rPr lang="de-DE" sz="1800" dirty="0" err="1"/>
              <a:t>forest</a:t>
            </a:r>
            <a:r>
              <a:rPr lang="de-DE" sz="1800" dirty="0"/>
              <a:t>: 0.002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Neural</a:t>
            </a:r>
            <a:r>
              <a:rPr lang="de-DE" sz="1800" dirty="0"/>
              <a:t> network: -0.04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Fama-</a:t>
            </a:r>
            <a:r>
              <a:rPr lang="de-DE" sz="1800" dirty="0" err="1"/>
              <a:t>MacBeth</a:t>
            </a:r>
            <a:r>
              <a:rPr lang="de-DE" sz="1800" dirty="0"/>
              <a:t>: -0.05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Increasing</a:t>
            </a:r>
            <a:r>
              <a:rPr lang="de-DE" sz="1800" dirty="0"/>
              <a:t> </a:t>
            </a:r>
            <a:r>
              <a:rPr lang="de-DE" sz="1800" dirty="0" err="1"/>
              <a:t>realized</a:t>
            </a:r>
            <a:r>
              <a:rPr lang="de-DE" sz="1800" dirty="0"/>
              <a:t> </a:t>
            </a:r>
            <a:r>
              <a:rPr lang="de-DE" sz="1800" dirty="0" err="1"/>
              <a:t>returns</a:t>
            </a:r>
            <a:r>
              <a:rPr lang="de-DE" sz="1800" dirty="0"/>
              <a:t> </a:t>
            </a:r>
            <a:r>
              <a:rPr lang="de-DE" sz="1800" dirty="0" err="1"/>
              <a:t>across</a:t>
            </a:r>
            <a:r>
              <a:rPr lang="de-DE" sz="1800" dirty="0"/>
              <a:t> </a:t>
            </a:r>
            <a:r>
              <a:rPr lang="de-DE" sz="1800" dirty="0" err="1"/>
              <a:t>expected</a:t>
            </a:r>
            <a:r>
              <a:rPr lang="de-DE" sz="1800" dirty="0"/>
              <a:t> </a:t>
            </a:r>
            <a:r>
              <a:rPr lang="de-DE" sz="1800" dirty="0" err="1"/>
              <a:t>return</a:t>
            </a:r>
            <a:r>
              <a:rPr lang="de-DE" sz="1800" dirty="0"/>
              <a:t> </a:t>
            </a:r>
            <a:r>
              <a:rPr lang="de-DE" sz="1800" dirty="0" err="1"/>
              <a:t>portfolios</a:t>
            </a:r>
            <a:endParaRPr sz="1800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47FE8D1B-6C9D-2EA6-1231-C8C1A528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939633"/>
            <a:ext cx="4200597" cy="2211779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296DD225-4D14-2BC1-A26D-7AF344FA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243" y="3932852"/>
            <a:ext cx="4171961" cy="2218564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C63889CF-88A6-A059-0476-3EF310BE1059}"/>
              </a:ext>
            </a:extLst>
          </p:cNvPr>
          <p:cNvSpPr txBox="1"/>
          <p:nvPr/>
        </p:nvSpPr>
        <p:spPr>
          <a:xfrm>
            <a:off x="319091" y="6222662"/>
            <a:ext cx="8017387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dirty="0">
                <a:latin typeface="+mn-lt"/>
              </a:rPr>
              <a:t>Estimate column shows the timeseries mean of the realized return of respective portfolio</a:t>
            </a:r>
          </a:p>
        </p:txBody>
      </p:sp>
    </p:spTree>
    <p:extLst>
      <p:ext uri="{BB962C8B-B14F-4D97-AF65-F5344CB8AC3E}">
        <p14:creationId xmlns:p14="http://schemas.microsoft.com/office/powerpoint/2010/main" val="41499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Jesse Keränen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/>
              <a:t>Next steps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7144AEEB-5987-85D2-EF34-A358CAAC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7490524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/>
              <a:t>Double check </a:t>
            </a:r>
            <a:r>
              <a:rPr lang="de-DE" sz="1800" err="1"/>
              <a:t>the</a:t>
            </a:r>
            <a:r>
              <a:rPr lang="de-DE" sz="1800"/>
              <a:t>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/>
              <a:t>Sharpe </a:t>
            </a:r>
            <a:r>
              <a:rPr lang="de-DE" sz="1800" err="1"/>
              <a:t>ratio</a:t>
            </a:r>
            <a:r>
              <a:rPr lang="de-DE" sz="1800"/>
              <a:t>, maximum </a:t>
            </a:r>
            <a:r>
              <a:rPr lang="de-DE" sz="1800" err="1"/>
              <a:t>drawdown</a:t>
            </a:r>
            <a:r>
              <a:rPr lang="de-DE" sz="1800"/>
              <a:t>, </a:t>
            </a:r>
            <a:r>
              <a:rPr lang="de-DE" sz="1800" err="1"/>
              <a:t>turnover</a:t>
            </a:r>
            <a:r>
              <a:rPr lang="de-DE" sz="1800"/>
              <a:t> </a:t>
            </a:r>
            <a:r>
              <a:rPr lang="de-DE" sz="1800" err="1"/>
              <a:t>for</a:t>
            </a:r>
            <a:r>
              <a:rPr lang="de-DE" sz="1800"/>
              <a:t> different </a:t>
            </a:r>
            <a:r>
              <a:rPr lang="de-DE" sz="1800" err="1"/>
              <a:t>portfolios</a:t>
            </a:r>
            <a:endParaRPr lang="de-DE" sz="180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err="1"/>
              <a:t>Correlation</a:t>
            </a:r>
            <a:r>
              <a:rPr lang="de-DE" sz="1800"/>
              <a:t> </a:t>
            </a:r>
            <a:r>
              <a:rPr lang="de-DE" sz="1800" err="1"/>
              <a:t>between</a:t>
            </a:r>
            <a:r>
              <a:rPr lang="de-DE" sz="1800"/>
              <a:t> </a:t>
            </a:r>
            <a:r>
              <a:rPr lang="de-DE" sz="1800" err="1"/>
              <a:t>expected</a:t>
            </a:r>
            <a:r>
              <a:rPr lang="de-DE" sz="1800"/>
              <a:t> </a:t>
            </a:r>
            <a:r>
              <a:rPr lang="de-DE" sz="1800" err="1"/>
              <a:t>returns</a:t>
            </a:r>
            <a:r>
              <a:rPr lang="de-DE" sz="1800"/>
              <a:t> </a:t>
            </a:r>
            <a:r>
              <a:rPr lang="de-DE" sz="1800" err="1"/>
              <a:t>from</a:t>
            </a:r>
            <a:r>
              <a:rPr lang="de-DE" sz="1800"/>
              <a:t> different </a:t>
            </a:r>
            <a:r>
              <a:rPr lang="de-DE" sz="1800" err="1"/>
              <a:t>models</a:t>
            </a:r>
            <a:endParaRPr lang="de-DE" sz="18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/>
              <a:t>Different </a:t>
            </a:r>
            <a:r>
              <a:rPr lang="de-DE" sz="1800" err="1"/>
              <a:t>architectural</a:t>
            </a:r>
            <a:r>
              <a:rPr lang="de-DE" sz="1800"/>
              <a:t> </a:t>
            </a:r>
            <a:r>
              <a:rPr lang="de-DE" sz="1800" err="1"/>
              <a:t>forms</a:t>
            </a:r>
            <a:r>
              <a:rPr lang="de-DE" sz="1800"/>
              <a:t> </a:t>
            </a:r>
            <a:r>
              <a:rPr lang="de-DE" sz="1800" err="1"/>
              <a:t>of</a:t>
            </a:r>
            <a:r>
              <a:rPr lang="de-DE" sz="1800"/>
              <a:t> </a:t>
            </a:r>
            <a:r>
              <a:rPr lang="de-DE" sz="1800" err="1"/>
              <a:t>neural</a:t>
            </a:r>
            <a:r>
              <a:rPr lang="de-DE" sz="1800"/>
              <a:t> </a:t>
            </a:r>
            <a:r>
              <a:rPr lang="de-DE" sz="1800" err="1"/>
              <a:t>networks</a:t>
            </a:r>
            <a:r>
              <a:rPr lang="de-DE" sz="1800"/>
              <a:t> </a:t>
            </a:r>
            <a:r>
              <a:rPr lang="de-DE" sz="1800" err="1"/>
              <a:t>to</a:t>
            </a:r>
            <a:r>
              <a:rPr lang="de-DE" sz="1800"/>
              <a:t> </a:t>
            </a:r>
            <a:r>
              <a:rPr lang="de-DE" sz="1800" err="1"/>
              <a:t>be</a:t>
            </a:r>
            <a:r>
              <a:rPr lang="de-DE" sz="1800"/>
              <a:t> </a:t>
            </a:r>
            <a:r>
              <a:rPr lang="de-DE" sz="1800" err="1"/>
              <a:t>considered</a:t>
            </a:r>
            <a:endParaRPr lang="de-DE" sz="18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err="1"/>
              <a:t>Investigate</a:t>
            </a:r>
            <a:r>
              <a:rPr lang="de-DE" sz="1800"/>
              <a:t> </a:t>
            </a:r>
            <a:r>
              <a:rPr lang="de-DE" sz="1800" err="1"/>
              <a:t>what</a:t>
            </a:r>
            <a:r>
              <a:rPr lang="de-DE" sz="1800"/>
              <a:t> </a:t>
            </a:r>
            <a:r>
              <a:rPr lang="de-DE" sz="1800" err="1"/>
              <a:t>could</a:t>
            </a:r>
            <a:r>
              <a:rPr lang="de-DE" sz="1800"/>
              <a:t> </a:t>
            </a:r>
            <a:r>
              <a:rPr lang="de-DE" sz="1800" err="1"/>
              <a:t>explain</a:t>
            </a:r>
            <a:r>
              <a:rPr lang="de-DE" sz="1800"/>
              <a:t> </a:t>
            </a:r>
            <a:r>
              <a:rPr lang="de-DE" sz="1800" err="1"/>
              <a:t>low</a:t>
            </a:r>
            <a:r>
              <a:rPr lang="de-DE" sz="1800"/>
              <a:t> R</a:t>
            </a:r>
            <a:r>
              <a:rPr lang="de-DE" sz="1800" baseline="30000"/>
              <a:t>2</a:t>
            </a:r>
            <a:r>
              <a:rPr lang="de-DE" sz="1800"/>
              <a:t> </a:t>
            </a:r>
            <a:r>
              <a:rPr lang="de-DE" sz="1800" err="1"/>
              <a:t>values</a:t>
            </a:r>
            <a:endParaRPr lang="de-DE" sz="18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/>
              <a:t>Variable </a:t>
            </a:r>
            <a:r>
              <a:rPr lang="de-DE" sz="1800" err="1"/>
              <a:t>importance</a:t>
            </a:r>
            <a:endParaRPr lang="de-DE" sz="18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/>
          </a:p>
          <a:p>
            <a:pPr>
              <a:lnSpc>
                <a:spcPct val="150000"/>
              </a:lnSpc>
            </a:pPr>
            <a:endParaRPr lang="de-DE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Jesse Keränen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err="1"/>
              <a:t>Factor</a:t>
            </a:r>
            <a:r>
              <a:rPr lang="de-DE" sz="3000"/>
              <a:t> </a:t>
            </a:r>
            <a:r>
              <a:rPr lang="de-DE" err="1"/>
              <a:t>autocorrelation</a:t>
            </a:r>
            <a:endParaRPr lang="de-DE" sz="300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B4B6BD5C-C7DE-ACAD-56D5-DF9DC039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82" y="1468135"/>
            <a:ext cx="5878617" cy="49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1025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813E29F2-C7C5-477C-B31D-5FE04E3A5DA4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814AFD52-0494-41D8-8FBA-6AED6F9884D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9334999F-5ECF-4EA9-9B2C-062FC26081C6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E848D7A1-A2C6-4D7B-A9C6-5120CAE95545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2E967D68-9AB9-4967-A09C-4A1CF80AB3C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99BCCA05-4BF3-4FB5-9C8D-7F04FDB0C801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9303</TotalTime>
  <Words>286</Words>
  <Application>Microsoft Macintosh PowerPoint</Application>
  <PresentationFormat>Näytössä katseltava diaesitys (4:3)</PresentationFormat>
  <Paragraphs>48</Paragraphs>
  <Slides>7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6</vt:i4>
      </vt:variant>
      <vt:variant>
        <vt:lpstr>Dian otsikot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Master thesis January meeting</vt:lpstr>
      <vt:lpstr>Progress since the last meeting</vt:lpstr>
      <vt:lpstr>More details on process</vt:lpstr>
      <vt:lpstr>Portfolio returns</vt:lpstr>
      <vt:lpstr>Prediction accuracy</vt:lpstr>
      <vt:lpstr>Next steps</vt:lpstr>
      <vt:lpstr>Factor autocorrelation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 October meeting</dc:title>
  <dc:creator>Jesse Keränen</dc:creator>
  <cp:lastModifiedBy>Jesse Keränen</cp:lastModifiedBy>
  <cp:revision>9</cp:revision>
  <cp:lastPrinted>2015-07-30T14:04:45Z</cp:lastPrinted>
  <dcterms:created xsi:type="dcterms:W3CDTF">2023-11-06T19:24:49Z</dcterms:created>
  <dcterms:modified xsi:type="dcterms:W3CDTF">2024-01-14T21:05:09Z</dcterms:modified>
</cp:coreProperties>
</file>