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15"/>
  </p:notesMasterIdLst>
  <p:handoutMasterIdLst>
    <p:handoutMasterId r:id="rId16"/>
  </p:handoutMasterIdLst>
  <p:sldIdLst>
    <p:sldId id="355" r:id="rId7"/>
    <p:sldId id="369" r:id="rId8"/>
    <p:sldId id="397" r:id="rId9"/>
    <p:sldId id="370" r:id="rId10"/>
    <p:sldId id="399" r:id="rId11"/>
    <p:sldId id="398" r:id="rId12"/>
    <p:sldId id="393" r:id="rId13"/>
    <p:sldId id="392" r:id="rId1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D88"/>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9" autoAdjust="0"/>
    <p:restoredTop sz="88272" autoAdjust="0"/>
  </p:normalViewPr>
  <p:slideViewPr>
    <p:cSldViewPr snapToGrid="0">
      <p:cViewPr>
        <p:scale>
          <a:sx n="130" d="100"/>
          <a:sy n="130" d="100"/>
        </p:scale>
        <p:origin x="1240" y="-56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06/02/2024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06/02/2024</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a:solidFill>
                  <a:schemeClr val="tx2"/>
                </a:solidFill>
                <a:latin typeface="+mn-lt"/>
              </a:rPr>
              <a:t>Lehrstuhl für Musterverfahren</a:t>
            </a:r>
          </a:p>
          <a:p>
            <a:pPr>
              <a:lnSpc>
                <a:spcPct val="94000"/>
              </a:lnSpc>
              <a:tabLst/>
            </a:pPr>
            <a:r>
              <a:rPr lang="de-DE" sz="800">
                <a:solidFill>
                  <a:schemeClr val="tx2"/>
                </a:solidFill>
                <a:latin typeface="+mn-lt"/>
              </a:rPr>
              <a:t>TUM School </a:t>
            </a:r>
            <a:r>
              <a:rPr lang="de-DE" sz="800" err="1">
                <a:solidFill>
                  <a:schemeClr val="tx2"/>
                </a:solidFill>
                <a:latin typeface="+mn-lt"/>
              </a:rPr>
              <a:t>of</a:t>
            </a:r>
            <a:r>
              <a:rPr lang="de-DE" sz="800">
                <a:solidFill>
                  <a:schemeClr val="tx2"/>
                </a:solidFill>
                <a:latin typeface="+mn-lt"/>
              </a:rPr>
              <a:t> Mustertechnik</a:t>
            </a:r>
          </a:p>
          <a:p>
            <a:pPr>
              <a:lnSpc>
                <a:spcPct val="94000"/>
              </a:lnSpc>
              <a:tabLst/>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Master‘s thesis February meeting</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
        <p:nvSpPr>
          <p:cNvPr id="4" name="Content Placeholder 3">
            <a:extLst>
              <a:ext uri="{FF2B5EF4-FFF2-40B4-BE49-F238E27FC236}">
                <a16:creationId xmlns:a16="http://schemas.microsoft.com/office/drawing/2014/main" id="{88ED62F3-8C58-971B-A6B0-EA0838D8C87F}"/>
              </a:ext>
            </a:extLst>
          </p:cNvPr>
          <p:cNvSpPr>
            <a:spLocks noGrp="1"/>
          </p:cNvSpPr>
          <p:nvPr>
            <p:ph idx="10"/>
          </p:nvPr>
        </p:nvSpPr>
        <p:spPr/>
        <p:txBody>
          <a:bodyPr/>
          <a:lstStyle/>
          <a:p>
            <a:r>
              <a:rPr lang="en-US"/>
              <a:t>Jesse Keränen</a:t>
            </a:r>
          </a:p>
          <a:p>
            <a:r>
              <a:rPr lang="en-US"/>
              <a:t>04.02.2024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7490524" cy="4699572"/>
          </a:xfrm>
        </p:spPr>
        <p:txBody>
          <a:bodyPr/>
          <a:lstStyle/>
          <a:p>
            <a:pPr marL="285750" indent="-285750">
              <a:lnSpc>
                <a:spcPct val="150000"/>
              </a:lnSpc>
              <a:buFont typeface="Arial" panose="020B0604020202020204" pitchFamily="34" charset="0"/>
              <a:buChar char="•"/>
            </a:pPr>
            <a:r>
              <a:rPr lang="en-US" sz="1400" dirty="0"/>
              <a:t>Attempt to predict individual stock returns from company characteristics in Nordic stock markets using machine learning methods</a:t>
            </a:r>
          </a:p>
          <a:p>
            <a:pPr marL="285750" indent="-285750">
              <a:lnSpc>
                <a:spcPct val="150000"/>
              </a:lnSpc>
              <a:buFont typeface="Arial" panose="020B0604020202020204" pitchFamily="34" charset="0"/>
              <a:buChar char="•"/>
            </a:pPr>
            <a:r>
              <a:rPr lang="en-US" sz="1400" dirty="0"/>
              <a:t>Previous international literature shows that usage of machine learning methods can significantly improve profitability and accuracy of stock return prediction compared to linear regression</a:t>
            </a:r>
          </a:p>
          <a:p>
            <a:pPr marL="285750" indent="-285750">
              <a:lnSpc>
                <a:spcPct val="150000"/>
              </a:lnSpc>
              <a:buFont typeface="Arial" panose="020B0604020202020204" pitchFamily="34" charset="0"/>
              <a:buChar char="•"/>
            </a:pPr>
            <a:r>
              <a:rPr lang="en-US" sz="1400" dirty="0"/>
              <a:t>Variables such as momentum and book-to-market value show excess returns in Nordic stock markets</a:t>
            </a:r>
          </a:p>
          <a:p>
            <a:pPr marL="285750" indent="-285750">
              <a:lnSpc>
                <a:spcPct val="150000"/>
              </a:lnSpc>
              <a:buFont typeface="Arial" panose="020B0604020202020204" pitchFamily="34" charset="0"/>
              <a:buChar char="•"/>
            </a:pPr>
            <a:r>
              <a:rPr lang="en-US" sz="1400" dirty="0"/>
              <a:t>Two-fold contribution to the literature. Extend the machine learning approach to new subset of markets and extend the number of variables examined in Nordic markets</a:t>
            </a:r>
          </a:p>
          <a:p>
            <a:pPr marL="461963" lvl="1" indent="-285750">
              <a:lnSpc>
                <a:spcPct val="150000"/>
              </a:lnSpc>
              <a:buFont typeface="Arial" panose="020B0604020202020204" pitchFamily="34" charset="0"/>
              <a:buChar char="•"/>
            </a:pPr>
            <a:r>
              <a:rPr lang="en-US" sz="1400" dirty="0"/>
              <a:t>Additionally inspect simultaneously up to 20 stock market anomalies in Nordic market setting</a:t>
            </a:r>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endParaRPr lang="de-DE" sz="18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a:p>
        </p:txBody>
      </p:sp>
      <p:sp>
        <p:nvSpPr>
          <p:cNvPr id="7" name="Fußzeilenplatzhalter 4"/>
          <p:cNvSpPr>
            <a:spLocks noGrp="1"/>
          </p:cNvSpPr>
          <p:nvPr>
            <p:ph type="ftr" sz="quarter" idx="12"/>
          </p:nvPr>
        </p:nvSpPr>
        <p:spPr/>
        <p:txBody>
          <a:bodyPr/>
          <a:lstStyle/>
          <a:p>
            <a:r>
              <a:rPr lang="de-DE"/>
              <a:t>Jesse Keränen</a:t>
            </a:r>
            <a:endParaRPr lang="en-US"/>
          </a:p>
        </p:txBody>
      </p:sp>
      <p:sp>
        <p:nvSpPr>
          <p:cNvPr id="3" name="Titel 2"/>
          <p:cNvSpPr>
            <a:spLocks noGrp="1"/>
          </p:cNvSpPr>
          <p:nvPr>
            <p:ph type="title"/>
          </p:nvPr>
        </p:nvSpPr>
        <p:spPr>
          <a:prstGeom prst="rect">
            <a:avLst/>
          </a:prstGeom>
        </p:spPr>
        <p:txBody>
          <a:bodyPr/>
          <a:lstStyle/>
          <a:p>
            <a:r>
              <a:rPr lang="en-US" sz="3000"/>
              <a:t>Research question and previous literature</a:t>
            </a:r>
            <a:endParaRPr lang="de-DE"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a:p>
        </p:txBody>
      </p:sp>
      <p:sp>
        <p:nvSpPr>
          <p:cNvPr id="6" name="Fußzeilenplatzhalter 4"/>
          <p:cNvSpPr>
            <a:spLocks noGrp="1"/>
          </p:cNvSpPr>
          <p:nvPr>
            <p:ph type="ftr" sz="quarter" idx="12"/>
          </p:nvPr>
        </p:nvSpPr>
        <p:spPr/>
        <p:txBody>
          <a:bodyPr/>
          <a:lstStyle/>
          <a:p>
            <a:r>
              <a:rPr lang="de-DE"/>
              <a:t>Jesse Keränen</a:t>
            </a:r>
            <a:endParaRPr lang="en-US"/>
          </a:p>
        </p:txBody>
      </p:sp>
      <p:sp>
        <p:nvSpPr>
          <p:cNvPr id="3" name="Titel 2"/>
          <p:cNvSpPr>
            <a:spLocks noGrp="1"/>
          </p:cNvSpPr>
          <p:nvPr>
            <p:ph type="title"/>
          </p:nvPr>
        </p:nvSpPr>
        <p:spPr>
          <a:prstGeom prst="rect">
            <a:avLst/>
          </a:prstGeom>
        </p:spPr>
        <p:txBody>
          <a:bodyPr/>
          <a:lstStyle/>
          <a:p>
            <a:r>
              <a:rPr lang="en-US" sz="3000"/>
              <a:t>Preliminary results</a:t>
            </a:r>
          </a:p>
        </p:txBody>
      </p:sp>
      <p:sp>
        <p:nvSpPr>
          <p:cNvPr id="5" name="Inhaltsplatzhalter 1">
            <a:extLst>
              <a:ext uri="{FF2B5EF4-FFF2-40B4-BE49-F238E27FC236}">
                <a16:creationId xmlns:a16="http://schemas.microsoft.com/office/drawing/2014/main" id="{891A525C-B169-A533-392F-5C82D51AED91}"/>
              </a:ext>
            </a:extLst>
          </p:cNvPr>
          <p:cNvSpPr>
            <a:spLocks noGrp="1"/>
          </p:cNvSpPr>
          <p:nvPr>
            <p:ph idx="1"/>
          </p:nvPr>
        </p:nvSpPr>
        <p:spPr>
          <a:xfrm>
            <a:off x="319091" y="1762188"/>
            <a:ext cx="7876990" cy="4699572"/>
          </a:xfrm>
        </p:spPr>
        <p:txBody>
          <a:bodyPr/>
          <a:lstStyle/>
          <a:p>
            <a:pPr marL="285750" indent="-285750">
              <a:lnSpc>
                <a:spcPct val="150000"/>
              </a:lnSpc>
              <a:buFont typeface="Arial" panose="020B0604020202020204" pitchFamily="34" charset="0"/>
              <a:buChar char="•"/>
            </a:pPr>
            <a:r>
              <a:rPr lang="en-US" sz="1400" dirty="0"/>
              <a:t>Stock level characteristics offer explanatory information about cross-section of Nordic stock returns</a:t>
            </a:r>
          </a:p>
          <a:p>
            <a:pPr marL="461963" lvl="1" indent="-285750">
              <a:lnSpc>
                <a:spcPct val="150000"/>
              </a:lnSpc>
              <a:buFont typeface="Arial" panose="020B0604020202020204" pitchFamily="34" charset="0"/>
              <a:buChar char="•"/>
            </a:pPr>
            <a:r>
              <a:rPr lang="en-US" sz="1400" dirty="0"/>
              <a:t>Machine learning models are able to classify stocks to return categories, but preciseness of the predictions remains quite low</a:t>
            </a:r>
          </a:p>
          <a:p>
            <a:pPr marL="461963" lvl="1" indent="-285750">
              <a:lnSpc>
                <a:spcPct val="150000"/>
              </a:lnSpc>
              <a:buFont typeface="Arial" panose="020B0604020202020204" pitchFamily="34" charset="0"/>
              <a:buChar char="•"/>
            </a:pPr>
            <a:r>
              <a:rPr lang="en-US" sz="1400" dirty="0"/>
              <a:t>Models seem to overshoot in the predictions, which results in poor out-of-sample R</a:t>
            </a:r>
            <a:r>
              <a:rPr lang="en-US" sz="1400" baseline="30000" dirty="0"/>
              <a:t>2</a:t>
            </a:r>
            <a:r>
              <a:rPr lang="en-US" sz="1400" dirty="0"/>
              <a:t> values</a:t>
            </a:r>
          </a:p>
          <a:p>
            <a:pPr marL="285750" indent="-285750">
              <a:lnSpc>
                <a:spcPct val="150000"/>
              </a:lnSpc>
              <a:buFont typeface="Arial" panose="020B0604020202020204" pitchFamily="34" charset="0"/>
              <a:buChar char="•"/>
            </a:pPr>
            <a:r>
              <a:rPr lang="en-US" sz="1400" dirty="0"/>
              <a:t>Random forest and Neural network models perform better than traditional linear regression model</a:t>
            </a:r>
          </a:p>
          <a:p>
            <a:pPr marL="285750" indent="-285750">
              <a:lnSpc>
                <a:spcPct val="150000"/>
              </a:lnSpc>
              <a:buFont typeface="Arial" panose="020B0604020202020204" pitchFamily="34" charset="0"/>
              <a:buChar char="•"/>
            </a:pPr>
            <a:r>
              <a:rPr lang="en-US" sz="1400" dirty="0"/>
              <a:t>Explanatory variables seem to have quite much noise and outliers and therefore models do not show consistent variable importance</a:t>
            </a:r>
          </a:p>
          <a:p>
            <a:pPr marL="285750" indent="-285750">
              <a:lnSpc>
                <a:spcPct val="150000"/>
              </a:lnSpc>
              <a:buFont typeface="Arial" panose="020B0604020202020204" pitchFamily="34" charset="0"/>
              <a:buChar char="•"/>
            </a:pPr>
            <a:r>
              <a:rPr lang="en-US" sz="1400" dirty="0"/>
              <a:t>Despite the noise in the explanatory variables and the overshooting, models are able to capture signals of stocks returns and generate excess returns that can not be explained by risk positions in Fama and French factors </a:t>
            </a:r>
          </a:p>
          <a:p>
            <a:pPr marL="285750"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36923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a:p>
        </p:txBody>
      </p:sp>
      <p:sp>
        <p:nvSpPr>
          <p:cNvPr id="6" name="Fußzeilenplatzhalter 4"/>
          <p:cNvSpPr>
            <a:spLocks noGrp="1"/>
          </p:cNvSpPr>
          <p:nvPr>
            <p:ph type="ftr" sz="quarter" idx="12"/>
          </p:nvPr>
        </p:nvSpPr>
        <p:spPr/>
        <p:txBody>
          <a:bodyPr/>
          <a:lstStyle/>
          <a:p>
            <a:r>
              <a:rPr lang="de-DE"/>
              <a:t>Jesse Keränen</a:t>
            </a:r>
            <a:endParaRPr lang="en-US"/>
          </a:p>
        </p:txBody>
      </p:sp>
      <p:sp>
        <p:nvSpPr>
          <p:cNvPr id="3" name="Titel 2"/>
          <p:cNvSpPr>
            <a:spLocks noGrp="1"/>
          </p:cNvSpPr>
          <p:nvPr>
            <p:ph type="title"/>
          </p:nvPr>
        </p:nvSpPr>
        <p:spPr>
          <a:prstGeom prst="rect">
            <a:avLst/>
          </a:prstGeom>
        </p:spPr>
        <p:txBody>
          <a:bodyPr/>
          <a:lstStyle/>
          <a:p>
            <a:r>
              <a:rPr lang="en-US" sz="3000"/>
              <a:t>Cumulative portfolio returns</a:t>
            </a:r>
          </a:p>
        </p:txBody>
      </p:sp>
      <p:sp>
        <p:nvSpPr>
          <p:cNvPr id="5" name="Inhaltsplatzhalter 1">
            <a:extLst>
              <a:ext uri="{FF2B5EF4-FFF2-40B4-BE49-F238E27FC236}">
                <a16:creationId xmlns:a16="http://schemas.microsoft.com/office/drawing/2014/main" id="{891A525C-B169-A533-392F-5C82D51AED91}"/>
              </a:ext>
            </a:extLst>
          </p:cNvPr>
          <p:cNvSpPr>
            <a:spLocks noGrp="1"/>
          </p:cNvSpPr>
          <p:nvPr>
            <p:ph idx="1"/>
          </p:nvPr>
        </p:nvSpPr>
        <p:spPr>
          <a:xfrm>
            <a:off x="319091" y="1762188"/>
            <a:ext cx="3362260" cy="3261074"/>
          </a:xfrm>
        </p:spPr>
        <p:txBody>
          <a:bodyPr/>
          <a:lstStyle/>
          <a:p>
            <a:pPr marL="285750" indent="-285750">
              <a:lnSpc>
                <a:spcPct val="150000"/>
              </a:lnSpc>
              <a:buFont typeface="Arial" panose="020B0604020202020204" pitchFamily="34" charset="0"/>
              <a:buChar char="•"/>
            </a:pPr>
            <a:r>
              <a:rPr lang="en-US" sz="1400" dirty="0"/>
              <a:t>For all methods portfolio formed from stocks with highest expected return results higher realized returns than the lowest expected return portfolio</a:t>
            </a:r>
          </a:p>
          <a:p>
            <a:pPr marL="461963" lvl="1" indent="-285750">
              <a:lnSpc>
                <a:spcPct val="150000"/>
              </a:lnSpc>
              <a:buFont typeface="Arial" panose="020B0604020202020204" pitchFamily="34" charset="0"/>
              <a:buChar char="•"/>
            </a:pPr>
            <a:r>
              <a:rPr lang="en-US" sz="1400" dirty="0"/>
              <a:t>Highest spread for random forest approach</a:t>
            </a:r>
          </a:p>
          <a:p>
            <a:pPr marL="461963" lvl="1" indent="-285750">
              <a:lnSpc>
                <a:spcPct val="150000"/>
              </a:lnSpc>
              <a:buFont typeface="Arial" panose="020B0604020202020204" pitchFamily="34" charset="0"/>
              <a:buChar char="•"/>
            </a:pPr>
            <a:r>
              <a:rPr lang="en-US" sz="1400" dirty="0"/>
              <a:t>Linear regression method is able to capture stocks with highest return, but doesn‘t do good job capturing low return stocks</a:t>
            </a:r>
          </a:p>
        </p:txBody>
      </p:sp>
      <p:pic>
        <p:nvPicPr>
          <p:cNvPr id="2" name="Kuva 1">
            <a:extLst>
              <a:ext uri="{FF2B5EF4-FFF2-40B4-BE49-F238E27FC236}">
                <a16:creationId xmlns:a16="http://schemas.microsoft.com/office/drawing/2014/main" id="{FBD96027-E995-62D6-A227-B4460E55C0FB}"/>
              </a:ext>
            </a:extLst>
          </p:cNvPr>
          <p:cNvPicPr>
            <a:picLocks noChangeAspect="1"/>
          </p:cNvPicPr>
          <p:nvPr/>
        </p:nvPicPr>
        <p:blipFill>
          <a:blip r:embed="rId2"/>
          <a:stretch>
            <a:fillRect/>
          </a:stretch>
        </p:blipFill>
        <p:spPr>
          <a:xfrm>
            <a:off x="3751177" y="1853500"/>
            <a:ext cx="5073732" cy="3054746"/>
          </a:xfrm>
          <a:prstGeom prst="rect">
            <a:avLst/>
          </a:prstGeom>
        </p:spPr>
      </p:pic>
      <p:sp>
        <p:nvSpPr>
          <p:cNvPr id="8" name="Tekstiruutu 7">
            <a:extLst>
              <a:ext uri="{FF2B5EF4-FFF2-40B4-BE49-F238E27FC236}">
                <a16:creationId xmlns:a16="http://schemas.microsoft.com/office/drawing/2014/main" id="{F57B1F5E-F45C-8F18-C809-2DD211186EEC}"/>
              </a:ext>
            </a:extLst>
          </p:cNvPr>
          <p:cNvSpPr txBox="1"/>
          <p:nvPr/>
        </p:nvSpPr>
        <p:spPr>
          <a:xfrm>
            <a:off x="342840" y="5118265"/>
            <a:ext cx="8314271" cy="528799"/>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en-GB" sz="1400" dirty="0">
                <a:latin typeface="+mn-lt"/>
              </a:rPr>
              <a:t>Neural network approach captures better low return stocks, but return of Long portfolio is more modest</a:t>
            </a:r>
          </a:p>
          <a:p>
            <a:pPr marL="285750" indent="-285750">
              <a:lnSpc>
                <a:spcPct val="150000"/>
              </a:lnSpc>
              <a:buFont typeface="Arial" panose="020B0604020202020204" pitchFamily="34" charset="0"/>
              <a:buChar char="•"/>
            </a:pPr>
            <a:r>
              <a:rPr lang="en-GB" sz="1400" dirty="0">
                <a:latin typeface="+mn-lt"/>
              </a:rPr>
              <a:t>Overall market trends can be seen from each portfolio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BE511-7B5B-B886-3527-CA2B888A9FA0}"/>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BD01F03A-AEDA-5371-CE4C-F611F28DE6F0}"/>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6" name="Fußzeilenplatzhalter 4">
            <a:extLst>
              <a:ext uri="{FF2B5EF4-FFF2-40B4-BE49-F238E27FC236}">
                <a16:creationId xmlns:a16="http://schemas.microsoft.com/office/drawing/2014/main" id="{3B7954FF-1C18-5904-231C-30330BB2535E}"/>
              </a:ext>
            </a:extLst>
          </p:cNvPr>
          <p:cNvSpPr>
            <a:spLocks noGrp="1"/>
          </p:cNvSpPr>
          <p:nvPr>
            <p:ph type="ftr" sz="quarter" idx="12"/>
          </p:nvPr>
        </p:nvSpPr>
        <p:spPr/>
        <p:txBody>
          <a:bodyPr/>
          <a:lstStyle/>
          <a:p>
            <a:r>
              <a:rPr lang="de-DE"/>
              <a:t>Jesse Keränen</a:t>
            </a:r>
            <a:endParaRPr lang="en-US"/>
          </a:p>
        </p:txBody>
      </p:sp>
      <p:sp>
        <p:nvSpPr>
          <p:cNvPr id="3" name="Titel 2">
            <a:extLst>
              <a:ext uri="{FF2B5EF4-FFF2-40B4-BE49-F238E27FC236}">
                <a16:creationId xmlns:a16="http://schemas.microsoft.com/office/drawing/2014/main" id="{3EE45697-03FC-5BF8-9891-53C93666C796}"/>
              </a:ext>
            </a:extLst>
          </p:cNvPr>
          <p:cNvSpPr>
            <a:spLocks noGrp="1"/>
          </p:cNvSpPr>
          <p:nvPr>
            <p:ph type="title"/>
          </p:nvPr>
        </p:nvSpPr>
        <p:spPr>
          <a:prstGeom prst="rect">
            <a:avLst/>
          </a:prstGeom>
        </p:spPr>
        <p:txBody>
          <a:bodyPr/>
          <a:lstStyle/>
          <a:p>
            <a:r>
              <a:rPr lang="en-US"/>
              <a:t>More detailed portfolio performance</a:t>
            </a:r>
            <a:endParaRPr lang="en-US" sz="3000"/>
          </a:p>
        </p:txBody>
      </p:sp>
      <p:sp>
        <p:nvSpPr>
          <p:cNvPr id="5" name="Inhaltsplatzhalter 1">
            <a:extLst>
              <a:ext uri="{FF2B5EF4-FFF2-40B4-BE49-F238E27FC236}">
                <a16:creationId xmlns:a16="http://schemas.microsoft.com/office/drawing/2014/main" id="{E4EABC91-1086-0281-7565-87819F7CA74A}"/>
              </a:ext>
            </a:extLst>
          </p:cNvPr>
          <p:cNvSpPr>
            <a:spLocks noGrp="1"/>
          </p:cNvSpPr>
          <p:nvPr>
            <p:ph idx="1"/>
          </p:nvPr>
        </p:nvSpPr>
        <p:spPr>
          <a:xfrm>
            <a:off x="319091" y="1762188"/>
            <a:ext cx="2578488" cy="4699572"/>
          </a:xfrm>
        </p:spPr>
        <p:txBody>
          <a:bodyPr/>
          <a:lstStyle/>
          <a:p>
            <a:pPr marL="285750" indent="-285750">
              <a:lnSpc>
                <a:spcPct val="150000"/>
              </a:lnSpc>
              <a:buFont typeface="Arial" panose="020B0604020202020204" pitchFamily="34" charset="0"/>
              <a:buChar char="•"/>
            </a:pPr>
            <a:r>
              <a:rPr lang="en-US" sz="1400" dirty="0"/>
              <a:t>Realized returns are increasing with expected returns</a:t>
            </a:r>
          </a:p>
          <a:p>
            <a:pPr marL="285750" indent="-285750">
              <a:lnSpc>
                <a:spcPct val="150000"/>
              </a:lnSpc>
              <a:buFont typeface="Arial" panose="020B0604020202020204" pitchFamily="34" charset="0"/>
              <a:buChar char="•"/>
            </a:pPr>
            <a:r>
              <a:rPr lang="en-US" sz="1400" dirty="0"/>
              <a:t>Portfolios with high expected returns also have higher Sharpe ratios</a:t>
            </a:r>
          </a:p>
          <a:p>
            <a:pPr marL="461963" lvl="1" indent="-285750">
              <a:lnSpc>
                <a:spcPct val="150000"/>
              </a:lnSpc>
              <a:buFont typeface="Arial" panose="020B0604020202020204" pitchFamily="34" charset="0"/>
              <a:buChar char="•"/>
            </a:pPr>
            <a:r>
              <a:rPr lang="en-US" sz="1400" dirty="0"/>
              <a:t>Models are able to produce excess return without investing in more volatile and correlated stocks</a:t>
            </a:r>
          </a:p>
          <a:p>
            <a:pPr marL="285750" indent="-285750">
              <a:lnSpc>
                <a:spcPct val="150000"/>
              </a:lnSpc>
              <a:buFont typeface="Arial" panose="020B0604020202020204" pitchFamily="34" charset="0"/>
              <a:buChar char="•"/>
            </a:pPr>
            <a:r>
              <a:rPr lang="en-US" sz="1400" dirty="0"/>
              <a:t>Neural network approach seems to overshoot in the predictions</a:t>
            </a:r>
          </a:p>
        </p:txBody>
      </p:sp>
      <p:pic>
        <p:nvPicPr>
          <p:cNvPr id="8" name="Kuva 7">
            <a:extLst>
              <a:ext uri="{FF2B5EF4-FFF2-40B4-BE49-F238E27FC236}">
                <a16:creationId xmlns:a16="http://schemas.microsoft.com/office/drawing/2014/main" id="{C81E7360-0FEB-CE48-336E-E3D963153A81}"/>
              </a:ext>
            </a:extLst>
          </p:cNvPr>
          <p:cNvPicPr>
            <a:picLocks noChangeAspect="1"/>
          </p:cNvPicPr>
          <p:nvPr/>
        </p:nvPicPr>
        <p:blipFill>
          <a:blip r:embed="rId2"/>
          <a:stretch>
            <a:fillRect/>
          </a:stretch>
        </p:blipFill>
        <p:spPr>
          <a:xfrm>
            <a:off x="3075695" y="1853136"/>
            <a:ext cx="5749214" cy="4171744"/>
          </a:xfrm>
          <a:prstGeom prst="rect">
            <a:avLst/>
          </a:prstGeom>
        </p:spPr>
      </p:pic>
    </p:spTree>
    <p:extLst>
      <p:ext uri="{BB962C8B-B14F-4D97-AF65-F5344CB8AC3E}">
        <p14:creationId xmlns:p14="http://schemas.microsoft.com/office/powerpoint/2010/main" val="5437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9644-BFE7-8A15-381D-553EE6FB1590}"/>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8359AC8-B3FA-7186-D863-B4C96717F896}"/>
              </a:ext>
            </a:extLst>
          </p:cNvPr>
          <p:cNvSpPr>
            <a:spLocks noGrp="1"/>
          </p:cNvSpPr>
          <p:nvPr>
            <p:ph type="sldNum" sz="quarter" idx="11"/>
          </p:nvPr>
        </p:nvSpPr>
        <p:spPr/>
        <p:txBody>
          <a:bodyPr/>
          <a:lstStyle/>
          <a:p>
            <a:fld id="{CE58CB1E-F828-4F11-99E0-327109AF9DA4}" type="slidenum">
              <a:rPr lang="de-DE" smtClean="0"/>
              <a:pPr/>
              <a:t>6</a:t>
            </a:fld>
            <a:endParaRPr lang="de-DE"/>
          </a:p>
        </p:txBody>
      </p:sp>
      <p:sp>
        <p:nvSpPr>
          <p:cNvPr id="6" name="Fußzeilenplatzhalter 4">
            <a:extLst>
              <a:ext uri="{FF2B5EF4-FFF2-40B4-BE49-F238E27FC236}">
                <a16:creationId xmlns:a16="http://schemas.microsoft.com/office/drawing/2014/main" id="{AC5DE3FC-78BC-B00A-A306-7F8C86FA6900}"/>
              </a:ext>
            </a:extLst>
          </p:cNvPr>
          <p:cNvSpPr>
            <a:spLocks noGrp="1"/>
          </p:cNvSpPr>
          <p:nvPr>
            <p:ph type="ftr" sz="quarter" idx="12"/>
          </p:nvPr>
        </p:nvSpPr>
        <p:spPr/>
        <p:txBody>
          <a:bodyPr/>
          <a:lstStyle/>
          <a:p>
            <a:r>
              <a:rPr lang="en-US"/>
              <a:t>Jesse Keränen</a:t>
            </a:r>
          </a:p>
        </p:txBody>
      </p:sp>
      <p:sp>
        <p:nvSpPr>
          <p:cNvPr id="3" name="Titel 2">
            <a:extLst>
              <a:ext uri="{FF2B5EF4-FFF2-40B4-BE49-F238E27FC236}">
                <a16:creationId xmlns:a16="http://schemas.microsoft.com/office/drawing/2014/main" id="{C28917D4-6842-A05A-E918-6DB6F6067BC5}"/>
              </a:ext>
            </a:extLst>
          </p:cNvPr>
          <p:cNvSpPr>
            <a:spLocks noGrp="1"/>
          </p:cNvSpPr>
          <p:nvPr>
            <p:ph type="title"/>
          </p:nvPr>
        </p:nvSpPr>
        <p:spPr>
          <a:xfrm>
            <a:off x="319090" y="994334"/>
            <a:ext cx="8507918" cy="410369"/>
          </a:xfrm>
          <a:prstGeom prst="rect">
            <a:avLst/>
          </a:prstGeom>
        </p:spPr>
        <p:txBody>
          <a:bodyPr/>
          <a:lstStyle/>
          <a:p>
            <a:r>
              <a:rPr lang="en-US" sz="3000"/>
              <a:t>Performance of zero investment portfolios</a:t>
            </a:r>
          </a:p>
        </p:txBody>
      </p:sp>
      <p:sp>
        <p:nvSpPr>
          <p:cNvPr id="5" name="Inhaltsplatzhalter 1">
            <a:extLst>
              <a:ext uri="{FF2B5EF4-FFF2-40B4-BE49-F238E27FC236}">
                <a16:creationId xmlns:a16="http://schemas.microsoft.com/office/drawing/2014/main" id="{4B3DAC54-25E5-C184-3859-5BD0DD7B50D6}"/>
              </a:ext>
            </a:extLst>
          </p:cNvPr>
          <p:cNvSpPr>
            <a:spLocks noGrp="1"/>
          </p:cNvSpPr>
          <p:nvPr>
            <p:ph idx="1"/>
          </p:nvPr>
        </p:nvSpPr>
        <p:spPr>
          <a:xfrm>
            <a:off x="319091" y="1762188"/>
            <a:ext cx="7876990" cy="2158378"/>
          </a:xfrm>
        </p:spPr>
        <p:txBody>
          <a:bodyPr/>
          <a:lstStyle/>
          <a:p>
            <a:pPr marL="285750" indent="-285750">
              <a:lnSpc>
                <a:spcPct val="150000"/>
              </a:lnSpc>
              <a:buFont typeface="Arial" panose="020B0604020202020204" pitchFamily="34" charset="0"/>
              <a:buChar char="•"/>
            </a:pPr>
            <a:r>
              <a:rPr lang="en-US" sz="1400" dirty="0"/>
              <a:t>Further portfolio metrics confirm the superiority of random forest approach</a:t>
            </a:r>
          </a:p>
          <a:p>
            <a:pPr marL="461963" lvl="1" indent="-285750">
              <a:lnSpc>
                <a:spcPct val="150000"/>
              </a:lnSpc>
              <a:buFont typeface="Arial" panose="020B0604020202020204" pitchFamily="34" charset="0"/>
              <a:buChar char="•"/>
            </a:pPr>
            <a:r>
              <a:rPr lang="en-US" sz="1400" dirty="0"/>
              <a:t>Random forest approach has lowest maximum drawdown, lowest maximum one month loss and highest Sharpe ratio both in equal and value weighted portfolios</a:t>
            </a:r>
          </a:p>
          <a:p>
            <a:pPr marL="285750" indent="-285750">
              <a:lnSpc>
                <a:spcPct val="150000"/>
              </a:lnSpc>
              <a:buFont typeface="Arial" panose="020B0604020202020204" pitchFamily="34" charset="0"/>
              <a:buChar char="•"/>
            </a:pPr>
            <a:r>
              <a:rPr lang="en-US" sz="1400" dirty="0"/>
              <a:t>Among equally weighted portfolios all methods produce alpha returns that cannot be explained by traditional Fama and French five factors augmented by momentum factor</a:t>
            </a:r>
          </a:p>
          <a:p>
            <a:pPr marL="285750" indent="-285750">
              <a:lnSpc>
                <a:spcPct val="150000"/>
              </a:lnSpc>
              <a:buFont typeface="Arial" panose="020B0604020202020204" pitchFamily="34" charset="0"/>
              <a:buChar char="•"/>
            </a:pPr>
            <a:r>
              <a:rPr lang="en-US" sz="1400" dirty="0"/>
              <a:t>Turnover of long portfolios is rather low compared to previous literature</a:t>
            </a:r>
          </a:p>
        </p:txBody>
      </p:sp>
      <p:pic>
        <p:nvPicPr>
          <p:cNvPr id="8" name="Kuva 7">
            <a:extLst>
              <a:ext uri="{FF2B5EF4-FFF2-40B4-BE49-F238E27FC236}">
                <a16:creationId xmlns:a16="http://schemas.microsoft.com/office/drawing/2014/main" id="{3B61778D-2482-C531-3727-BCC496E51D10}"/>
              </a:ext>
            </a:extLst>
          </p:cNvPr>
          <p:cNvPicPr>
            <a:picLocks noChangeAspect="1"/>
          </p:cNvPicPr>
          <p:nvPr/>
        </p:nvPicPr>
        <p:blipFill>
          <a:blip r:embed="rId2"/>
          <a:stretch>
            <a:fillRect/>
          </a:stretch>
        </p:blipFill>
        <p:spPr>
          <a:xfrm>
            <a:off x="436381" y="3920566"/>
            <a:ext cx="7759700" cy="1943100"/>
          </a:xfrm>
          <a:prstGeom prst="rect">
            <a:avLst/>
          </a:prstGeom>
        </p:spPr>
      </p:pic>
      <p:sp>
        <p:nvSpPr>
          <p:cNvPr id="9" name="Tekstiruutu 8">
            <a:extLst>
              <a:ext uri="{FF2B5EF4-FFF2-40B4-BE49-F238E27FC236}">
                <a16:creationId xmlns:a16="http://schemas.microsoft.com/office/drawing/2014/main" id="{88DDD7DE-E4FA-E9CA-3CA8-B5F3071971B1}"/>
              </a:ext>
            </a:extLst>
          </p:cNvPr>
          <p:cNvSpPr txBox="1"/>
          <p:nvPr/>
        </p:nvSpPr>
        <p:spPr>
          <a:xfrm>
            <a:off x="534390" y="5863666"/>
            <a:ext cx="7544401" cy="192938"/>
          </a:xfrm>
          <a:prstGeom prst="rect">
            <a:avLst/>
          </a:prstGeom>
          <a:noFill/>
        </p:spPr>
        <p:txBody>
          <a:bodyPr wrap="square" lIns="0" tIns="0" rIns="0" bIns="0" rtlCol="0">
            <a:spAutoFit/>
          </a:bodyPr>
          <a:lstStyle/>
          <a:p>
            <a:pPr>
              <a:lnSpc>
                <a:spcPct val="114000"/>
              </a:lnSpc>
            </a:pPr>
            <a:r>
              <a:rPr lang="en-GB" sz="1200" dirty="0">
                <a:latin typeface="+mn-lt"/>
              </a:rPr>
              <a:t>Turnover is only calculated for long side portfolio.</a:t>
            </a:r>
          </a:p>
        </p:txBody>
      </p:sp>
    </p:spTree>
    <p:extLst>
      <p:ext uri="{BB962C8B-B14F-4D97-AF65-F5344CB8AC3E}">
        <p14:creationId xmlns:p14="http://schemas.microsoft.com/office/powerpoint/2010/main" val="51870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p:cNvSpPr>
            <a:spLocks noGrp="1"/>
          </p:cNvSpPr>
          <p:nvPr>
            <p:ph type="ftr" sz="quarter" idx="12"/>
          </p:nvPr>
        </p:nvSpPr>
        <p:spPr/>
        <p:txBody>
          <a:bodyPr/>
          <a:lstStyle/>
          <a:p>
            <a:r>
              <a:rPr lang="de-DE"/>
              <a:t>Jesse Keränen</a:t>
            </a:r>
            <a:endParaRPr lang="en-US"/>
          </a:p>
        </p:txBody>
      </p:sp>
      <p:sp>
        <p:nvSpPr>
          <p:cNvPr id="3" name="Titel 2"/>
          <p:cNvSpPr>
            <a:spLocks noGrp="1"/>
          </p:cNvSpPr>
          <p:nvPr>
            <p:ph type="title"/>
          </p:nvPr>
        </p:nvSpPr>
        <p:spPr>
          <a:prstGeom prst="rect">
            <a:avLst/>
          </a:prstGeom>
        </p:spPr>
        <p:txBody>
          <a:bodyPr/>
          <a:lstStyle/>
          <a:p>
            <a:r>
              <a:rPr lang="en-US" dirty="0"/>
              <a:t>Explanatory v</a:t>
            </a:r>
            <a:r>
              <a:rPr lang="en-US" sz="3000" dirty="0"/>
              <a:t>ariable importance</a:t>
            </a:r>
          </a:p>
        </p:txBody>
      </p:sp>
      <p:sp>
        <p:nvSpPr>
          <p:cNvPr id="2" name="Inhaltsplatzhalter 1">
            <a:extLst>
              <a:ext uri="{FF2B5EF4-FFF2-40B4-BE49-F238E27FC236}">
                <a16:creationId xmlns:a16="http://schemas.microsoft.com/office/drawing/2014/main" id="{6EFC9F1E-6D6D-10C0-9A62-E13D75EBE284}"/>
              </a:ext>
            </a:extLst>
          </p:cNvPr>
          <p:cNvSpPr>
            <a:spLocks noGrp="1"/>
          </p:cNvSpPr>
          <p:nvPr>
            <p:ph idx="1"/>
          </p:nvPr>
        </p:nvSpPr>
        <p:spPr>
          <a:xfrm>
            <a:off x="319092" y="1762188"/>
            <a:ext cx="3706644" cy="4699572"/>
          </a:xfrm>
        </p:spPr>
        <p:txBody>
          <a:bodyPr/>
          <a:lstStyle/>
          <a:p>
            <a:pPr marL="285750" indent="-285750">
              <a:lnSpc>
                <a:spcPct val="150000"/>
              </a:lnSpc>
              <a:buFont typeface="Arial" panose="020B0604020202020204" pitchFamily="34" charset="0"/>
              <a:buChar char="•"/>
            </a:pPr>
            <a:r>
              <a:rPr lang="en-US" sz="1400" dirty="0"/>
              <a:t>Variable importance is calculated using following approach: </a:t>
            </a:r>
          </a:p>
          <a:p>
            <a:pPr marL="461963" lvl="1" indent="-285750">
              <a:lnSpc>
                <a:spcPct val="150000"/>
              </a:lnSpc>
              <a:buFont typeface="Arial" panose="020B0604020202020204" pitchFamily="34" charset="0"/>
              <a:buChar char="•"/>
            </a:pPr>
            <a:r>
              <a:rPr lang="en-US" sz="1400" dirty="0"/>
              <a:t>Variable by variable is set to 0</a:t>
            </a:r>
          </a:p>
          <a:p>
            <a:pPr marL="461963" lvl="1" indent="-285750">
              <a:lnSpc>
                <a:spcPct val="150000"/>
              </a:lnSpc>
              <a:buFont typeface="Arial" panose="020B0604020202020204" pitchFamily="34" charset="0"/>
              <a:buChar char="•"/>
            </a:pPr>
            <a:r>
              <a:rPr lang="en-US" sz="1400" dirty="0"/>
              <a:t>Model is trained again and returns are predicted using re-trained model</a:t>
            </a:r>
          </a:p>
          <a:p>
            <a:pPr marL="461963" lvl="1" indent="-285750">
              <a:lnSpc>
                <a:spcPct val="150000"/>
              </a:lnSpc>
              <a:buFont typeface="Arial" panose="020B0604020202020204" pitchFamily="34" charset="0"/>
              <a:buChar char="•"/>
            </a:pPr>
            <a:r>
              <a:rPr lang="en-US" sz="1400" dirty="0"/>
              <a:t>Reduction in out-of-sample R</a:t>
            </a:r>
            <a:r>
              <a:rPr lang="en-US" sz="1400" baseline="30000" dirty="0"/>
              <a:t>2</a:t>
            </a:r>
            <a:r>
              <a:rPr lang="en-US" sz="1400" dirty="0"/>
              <a:t> is calculated between full and reduced model</a:t>
            </a:r>
          </a:p>
          <a:p>
            <a:pPr marL="461963" lvl="1" indent="-285750">
              <a:lnSpc>
                <a:spcPct val="150000"/>
              </a:lnSpc>
              <a:buFont typeface="Arial" panose="020B0604020202020204" pitchFamily="34" charset="0"/>
              <a:buChar char="•"/>
            </a:pPr>
            <a:r>
              <a:rPr lang="en-US" sz="1400" dirty="0"/>
              <a:t>Finally, R</a:t>
            </a:r>
            <a:r>
              <a:rPr lang="en-US" sz="1400" baseline="30000" dirty="0"/>
              <a:t>2</a:t>
            </a:r>
            <a:r>
              <a:rPr lang="en-US" sz="1400" dirty="0"/>
              <a:t> reductions within each model is normalized to sum to 1</a:t>
            </a:r>
          </a:p>
          <a:p>
            <a:pPr marL="285750" indent="-285750">
              <a:lnSpc>
                <a:spcPct val="150000"/>
              </a:lnSpc>
              <a:buFont typeface="Arial" panose="020B0604020202020204" pitchFamily="34" charset="0"/>
              <a:buChar char="•"/>
            </a:pPr>
            <a:r>
              <a:rPr lang="en-US" sz="1400" dirty="0"/>
              <a:t>There is discrepancy in which variables are most important for different models</a:t>
            </a:r>
          </a:p>
          <a:p>
            <a:pPr marL="461963" lvl="1" indent="-285750">
              <a:lnSpc>
                <a:spcPct val="150000"/>
              </a:lnSpc>
              <a:buFont typeface="Arial" panose="020B0604020202020204" pitchFamily="34" charset="0"/>
              <a:buChar char="•"/>
            </a:pPr>
            <a:r>
              <a:rPr lang="en-US" sz="1400" dirty="0"/>
              <a:t>Momentum variables are important to random forest model</a:t>
            </a:r>
          </a:p>
        </p:txBody>
      </p:sp>
      <p:sp>
        <p:nvSpPr>
          <p:cNvPr id="9" name="Tekstiruutu 8">
            <a:extLst>
              <a:ext uri="{FF2B5EF4-FFF2-40B4-BE49-F238E27FC236}">
                <a16:creationId xmlns:a16="http://schemas.microsoft.com/office/drawing/2014/main" id="{C63889CF-88A6-A059-0476-3EF310BE1059}"/>
              </a:ext>
            </a:extLst>
          </p:cNvPr>
          <p:cNvSpPr txBox="1"/>
          <p:nvPr/>
        </p:nvSpPr>
        <p:spPr>
          <a:xfrm>
            <a:off x="4733088" y="5661912"/>
            <a:ext cx="3801646" cy="168829"/>
          </a:xfrm>
          <a:prstGeom prst="rect">
            <a:avLst/>
          </a:prstGeom>
          <a:noFill/>
        </p:spPr>
        <p:txBody>
          <a:bodyPr wrap="square" lIns="0" tIns="0" rIns="0" bIns="0" rtlCol="0">
            <a:spAutoFit/>
          </a:bodyPr>
          <a:lstStyle/>
          <a:p>
            <a:pPr>
              <a:lnSpc>
                <a:spcPct val="114000"/>
              </a:lnSpc>
            </a:pPr>
            <a:r>
              <a:rPr lang="en-GB" sz="1050">
                <a:latin typeface="+mn-lt"/>
              </a:rPr>
              <a:t>Graph shows ranked variable importance of different models</a:t>
            </a:r>
          </a:p>
        </p:txBody>
      </p:sp>
      <p:pic>
        <p:nvPicPr>
          <p:cNvPr id="7" name="Kuva 6">
            <a:extLst>
              <a:ext uri="{FF2B5EF4-FFF2-40B4-BE49-F238E27FC236}">
                <a16:creationId xmlns:a16="http://schemas.microsoft.com/office/drawing/2014/main" id="{90A32840-5B33-3F0E-74AC-564AAB6D697B}"/>
              </a:ext>
            </a:extLst>
          </p:cNvPr>
          <p:cNvPicPr>
            <a:picLocks noChangeAspect="1"/>
          </p:cNvPicPr>
          <p:nvPr/>
        </p:nvPicPr>
        <p:blipFill>
          <a:blip r:embed="rId2"/>
          <a:stretch>
            <a:fillRect/>
          </a:stretch>
        </p:blipFill>
        <p:spPr>
          <a:xfrm>
            <a:off x="4025735" y="1868464"/>
            <a:ext cx="4799174" cy="3639787"/>
          </a:xfrm>
          <a:prstGeom prst="rect">
            <a:avLst/>
          </a:prstGeom>
        </p:spPr>
      </p:pic>
    </p:spTree>
    <p:extLst>
      <p:ext uri="{BB962C8B-B14F-4D97-AF65-F5344CB8AC3E}">
        <p14:creationId xmlns:p14="http://schemas.microsoft.com/office/powerpoint/2010/main" val="414994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p:cNvSpPr>
            <a:spLocks noGrp="1"/>
          </p:cNvSpPr>
          <p:nvPr>
            <p:ph type="ftr" sz="quarter" idx="12"/>
          </p:nvPr>
        </p:nvSpPr>
        <p:spPr/>
        <p:txBody>
          <a:bodyPr/>
          <a:lstStyle/>
          <a:p>
            <a:r>
              <a:rPr lang="de-DE"/>
              <a:t>Jesse Keränen</a:t>
            </a:r>
            <a:endParaRPr lang="en-US"/>
          </a:p>
        </p:txBody>
      </p:sp>
      <p:sp>
        <p:nvSpPr>
          <p:cNvPr id="3" name="Titel 2"/>
          <p:cNvSpPr>
            <a:spLocks noGrp="1"/>
          </p:cNvSpPr>
          <p:nvPr>
            <p:ph type="title"/>
          </p:nvPr>
        </p:nvSpPr>
        <p:spPr>
          <a:xfrm>
            <a:off x="319090" y="994334"/>
            <a:ext cx="8508999" cy="410369"/>
          </a:xfrm>
          <a:prstGeom prst="rect">
            <a:avLst/>
          </a:prstGeom>
          <a:ln>
            <a:noFill/>
          </a:ln>
        </p:spPr>
        <p:txBody>
          <a:bodyPr/>
          <a:lstStyle/>
          <a:p>
            <a:r>
              <a:rPr lang="en-US"/>
              <a:t>Next steps</a:t>
            </a:r>
          </a:p>
        </p:txBody>
      </p:sp>
      <p:sp>
        <p:nvSpPr>
          <p:cNvPr id="8" name="Inhaltsplatzhalter 1">
            <a:extLst>
              <a:ext uri="{FF2B5EF4-FFF2-40B4-BE49-F238E27FC236}">
                <a16:creationId xmlns:a16="http://schemas.microsoft.com/office/drawing/2014/main" id="{7144AEEB-5987-85D2-EF34-A358CAAC2160}"/>
              </a:ext>
            </a:extLst>
          </p:cNvPr>
          <p:cNvSpPr>
            <a:spLocks noGrp="1"/>
          </p:cNvSpPr>
          <p:nvPr>
            <p:ph idx="1"/>
          </p:nvPr>
        </p:nvSpPr>
        <p:spPr>
          <a:xfrm>
            <a:off x="319091" y="1762188"/>
            <a:ext cx="7490524" cy="4699572"/>
          </a:xfrm>
        </p:spPr>
        <p:txBody>
          <a:bodyPr/>
          <a:lstStyle/>
          <a:p>
            <a:pPr marL="285750" indent="-285750">
              <a:lnSpc>
                <a:spcPct val="150000"/>
              </a:lnSpc>
              <a:buFont typeface="Arial" panose="020B0604020202020204" pitchFamily="34" charset="0"/>
              <a:buChar char="•"/>
            </a:pPr>
            <a:r>
              <a:rPr lang="en-US" sz="1800" dirty="0"/>
              <a:t>Next step would be to focus on writing</a:t>
            </a:r>
          </a:p>
          <a:p>
            <a:pPr marL="461963" lvl="1" indent="-285750">
              <a:lnSpc>
                <a:spcPct val="150000"/>
              </a:lnSpc>
              <a:buFont typeface="Arial" panose="020B0604020202020204" pitchFamily="34" charset="0"/>
              <a:buChar char="•"/>
            </a:pPr>
            <a:r>
              <a:rPr lang="en-US" sz="1800" dirty="0"/>
              <a:t>Part describing previous literature is ready</a:t>
            </a:r>
          </a:p>
          <a:p>
            <a:pPr marL="461963" lvl="1" indent="-285750">
              <a:lnSpc>
                <a:spcPct val="150000"/>
              </a:lnSpc>
              <a:buFont typeface="Arial" panose="020B0604020202020204" pitchFamily="34" charset="0"/>
              <a:buChar char="•"/>
            </a:pPr>
            <a:r>
              <a:rPr lang="en-US" sz="1800" dirty="0"/>
              <a:t>Data and methodology chapters are in halfway</a:t>
            </a:r>
          </a:p>
          <a:p>
            <a:pPr marL="461963" lvl="1" indent="-285750">
              <a:lnSpc>
                <a:spcPct val="150000"/>
              </a:lnSpc>
              <a:buFont typeface="Arial" panose="020B0604020202020204" pitchFamily="34" charset="0"/>
              <a:buChar char="•"/>
            </a:pPr>
            <a:r>
              <a:rPr lang="en-US" sz="1800" dirty="0"/>
              <a:t>Empirical results and conclusion are basically not started</a:t>
            </a:r>
          </a:p>
          <a:p>
            <a:pPr marL="461963" lvl="1" indent="-285750">
              <a:lnSpc>
                <a:spcPct val="150000"/>
              </a:lnSpc>
              <a:buFont typeface="Arial" panose="020B0604020202020204" pitchFamily="34" charset="0"/>
              <a:buChar char="•"/>
            </a:pPr>
            <a:r>
              <a:rPr lang="en-US" sz="1800"/>
              <a:t>Lewellen 2015</a:t>
            </a:r>
            <a:endParaRPr lang="en-US" sz="1800" dirty="0"/>
          </a:p>
          <a:p>
            <a:pPr marL="285750" indent="-285750">
              <a:lnSpc>
                <a:spcPct val="150000"/>
              </a:lnSpc>
              <a:buFont typeface="Arial" panose="020B0604020202020204" pitchFamily="34" charset="0"/>
              <a:buChar char="•"/>
            </a:pPr>
            <a:endParaRPr lang="en-US" sz="1800" dirty="0"/>
          </a:p>
          <a:p>
            <a:pPr>
              <a:lnSpc>
                <a:spcPct val="150000"/>
              </a:lnSpc>
            </a:pPr>
            <a:endParaRPr lang="en-US" sz="1800"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813E29F2-C7C5-477C-B31D-5FE04E3A5DA4}"/>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814AFD52-0494-41D8-8FBA-6AED6F9884DA}"/>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9334999F-5ECF-4EA9-9B2C-062FC26081C6}"/>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E848D7A1-A2C6-4D7B-A9C6-5120CAE95545}"/>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2E967D68-9AB9-4967-A09C-4A1CF80AB3C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hesis october meeting" id="{EB9C06F7-73BC-454A-B6AF-156CF20023B4}" vid="{99BCCA05-4BF3-4FB5-9C8D-7F04FDB0C801}"/>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160104_TUM_Praesentation_p_v1</Template>
  <TotalTime>11378</TotalTime>
  <Words>569</Words>
  <Application>Microsoft Macintosh PowerPoint</Application>
  <PresentationFormat>Näytössä katseltava diaesitys (4:3)</PresentationFormat>
  <Paragraphs>63</Paragraphs>
  <Slides>8</Slides>
  <Notes>1</Notes>
  <HiddenSlides>0</HiddenSlides>
  <MMClips>0</MMClips>
  <ScaleCrop>false</ScaleCrop>
  <HeadingPairs>
    <vt:vector size="6" baseType="variant">
      <vt:variant>
        <vt:lpstr>Käytetyt fontit</vt:lpstr>
      </vt:variant>
      <vt:variant>
        <vt:i4>5</vt:i4>
      </vt:variant>
      <vt:variant>
        <vt:lpstr>Teema</vt:lpstr>
      </vt:variant>
      <vt:variant>
        <vt:i4>6</vt:i4>
      </vt:variant>
      <vt:variant>
        <vt:lpstr>Dian otsikot</vt:lpstr>
      </vt:variant>
      <vt:variant>
        <vt:i4>8</vt:i4>
      </vt:variant>
    </vt:vector>
  </HeadingPairs>
  <TitlesOfParts>
    <vt:vector size="19"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Master‘s thesis February meeting</vt:lpstr>
      <vt:lpstr>Research question and previous literature</vt:lpstr>
      <vt:lpstr>Preliminary results</vt:lpstr>
      <vt:lpstr>Cumulative portfolio returns</vt:lpstr>
      <vt:lpstr>More detailed portfolio performance</vt:lpstr>
      <vt:lpstr>Performance of zero investment portfolios</vt:lpstr>
      <vt:lpstr>Explanatory variable importance</vt:lpstr>
      <vt:lpstr>Next steps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October meeting</dc:title>
  <dc:creator>Jesse Keränen</dc:creator>
  <cp:lastModifiedBy>Jesse Keränen</cp:lastModifiedBy>
  <cp:revision>15</cp:revision>
  <cp:lastPrinted>2015-07-30T14:04:45Z</cp:lastPrinted>
  <dcterms:created xsi:type="dcterms:W3CDTF">2023-11-06T19:24:49Z</dcterms:created>
  <dcterms:modified xsi:type="dcterms:W3CDTF">2024-02-07T09:14:13Z</dcterms:modified>
</cp:coreProperties>
</file>