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3" r:id="rId3"/>
    <p:sldId id="294" r:id="rId4"/>
    <p:sldId id="257" r:id="rId5"/>
    <p:sldId id="295" r:id="rId6"/>
    <p:sldId id="296" r:id="rId7"/>
    <p:sldId id="297" r:id="rId8"/>
    <p:sldId id="298" r:id="rId9"/>
    <p:sldId id="258" r:id="rId10"/>
    <p:sldId id="299" r:id="rId11"/>
    <p:sldId id="300" r:id="rId12"/>
    <p:sldId id="301" r:id="rId13"/>
    <p:sldId id="302" r:id="rId14"/>
    <p:sldId id="303" r:id="rId15"/>
    <p:sldId id="305" r:id="rId16"/>
    <p:sldId id="306" r:id="rId17"/>
    <p:sldId id="307" r:id="rId18"/>
    <p:sldId id="309" r:id="rId19"/>
    <p:sldId id="310" r:id="rId20"/>
    <p:sldId id="265" r:id="rId21"/>
    <p:sldId id="312" r:id="rId22"/>
    <p:sldId id="308" r:id="rId23"/>
    <p:sldId id="311" r:id="rId24"/>
    <p:sldId id="266" r:id="rId25"/>
    <p:sldId id="313" r:id="rId26"/>
    <p:sldId id="314" r:id="rId27"/>
    <p:sldId id="262" r:id="rId28"/>
    <p:sldId id="28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0947F0-33AF-4749-992E-10E7A2C2C757}" type="doc">
      <dgm:prSet loTypeId="urn:microsoft.com/office/officeart/2005/8/layout/bProcess4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0724189-1E84-46A0-BD63-5E48487268DA}">
      <dgm:prSet/>
      <dgm:spPr/>
      <dgm:t>
        <a:bodyPr/>
        <a:lstStyle/>
        <a:p>
          <a:r>
            <a:rPr lang="en-US" b="0" i="0"/>
            <a:t>A continuum of possible values grouped into </a:t>
          </a:r>
          <a:r>
            <a:rPr lang="en-US" b="0" i="1"/>
            <a:t>intervals</a:t>
          </a:r>
          <a:endParaRPr lang="en-US"/>
        </a:p>
      </dgm:t>
    </dgm:pt>
    <dgm:pt modelId="{ED75BEF5-FF2A-4BAC-BF9D-53E437556EB4}" type="parTrans" cxnId="{EBA687D1-1046-4AA0-ABDF-CEE5068C604E}">
      <dgm:prSet/>
      <dgm:spPr/>
      <dgm:t>
        <a:bodyPr/>
        <a:lstStyle/>
        <a:p>
          <a:endParaRPr lang="en-US"/>
        </a:p>
      </dgm:t>
    </dgm:pt>
    <dgm:pt modelId="{43D5BEAB-77F5-4CFF-A689-A6D9FD5B27A3}" type="sibTrans" cxnId="{EBA687D1-1046-4AA0-ABDF-CEE5068C604E}">
      <dgm:prSet/>
      <dgm:spPr/>
      <dgm:t>
        <a:bodyPr/>
        <a:lstStyle/>
        <a:p>
          <a:endParaRPr lang="en-US"/>
        </a:p>
      </dgm:t>
    </dgm:pt>
    <dgm:pt modelId="{255A6089-6886-4A35-8825-7806E9F286B2}">
      <dgm:prSet/>
      <dgm:spPr/>
      <dgm:t>
        <a:bodyPr/>
        <a:lstStyle/>
        <a:p>
          <a:r>
            <a:rPr lang="en-US" b="0" i="0"/>
            <a:t>Time nearest child must travel to visit elderly parent</a:t>
          </a:r>
          <a:endParaRPr lang="en-US"/>
        </a:p>
      </dgm:t>
    </dgm:pt>
    <dgm:pt modelId="{7225B468-C053-42D8-AAA3-D3CB0B5F9DED}" type="parTrans" cxnId="{246740D9-0D71-4623-A664-BB2859A2C0AA}">
      <dgm:prSet/>
      <dgm:spPr/>
      <dgm:t>
        <a:bodyPr/>
        <a:lstStyle/>
        <a:p>
          <a:endParaRPr lang="en-US"/>
        </a:p>
      </dgm:t>
    </dgm:pt>
    <dgm:pt modelId="{DF8977D7-E4CC-4C35-A9CB-165278CFDB2B}" type="sibTrans" cxnId="{246740D9-0D71-4623-A664-BB2859A2C0AA}">
      <dgm:prSet/>
      <dgm:spPr/>
      <dgm:t>
        <a:bodyPr/>
        <a:lstStyle/>
        <a:p>
          <a:endParaRPr lang="en-US"/>
        </a:p>
      </dgm:t>
    </dgm:pt>
    <dgm:pt modelId="{61152E9A-49EA-416B-8BEF-115F2FDDC4D6}" type="pres">
      <dgm:prSet presAssocID="{650947F0-33AF-4749-992E-10E7A2C2C757}" presName="Name0" presStyleCnt="0">
        <dgm:presLayoutVars>
          <dgm:dir/>
          <dgm:resizeHandles/>
        </dgm:presLayoutVars>
      </dgm:prSet>
      <dgm:spPr/>
    </dgm:pt>
    <dgm:pt modelId="{9C112EBA-F963-4E23-8841-8EA0C8E723C3}" type="pres">
      <dgm:prSet presAssocID="{80724189-1E84-46A0-BD63-5E48487268DA}" presName="compNode" presStyleCnt="0"/>
      <dgm:spPr/>
    </dgm:pt>
    <dgm:pt modelId="{3A9569DE-2BD6-4904-A626-6ABF27ADC506}" type="pres">
      <dgm:prSet presAssocID="{80724189-1E84-46A0-BD63-5E48487268DA}" presName="dummyConnPt" presStyleCnt="0"/>
      <dgm:spPr/>
    </dgm:pt>
    <dgm:pt modelId="{EE8EE379-9A34-498B-92B2-4C1A8D46CA6D}" type="pres">
      <dgm:prSet presAssocID="{80724189-1E84-46A0-BD63-5E48487268DA}" presName="node" presStyleLbl="node1" presStyleIdx="0" presStyleCnt="2">
        <dgm:presLayoutVars>
          <dgm:bulletEnabled val="1"/>
        </dgm:presLayoutVars>
      </dgm:prSet>
      <dgm:spPr/>
    </dgm:pt>
    <dgm:pt modelId="{B977F82B-BF80-4BCE-A08A-B5BCC1FF04DB}" type="pres">
      <dgm:prSet presAssocID="{43D5BEAB-77F5-4CFF-A689-A6D9FD5B27A3}" presName="sibTrans" presStyleLbl="bgSibTrans2D1" presStyleIdx="0" presStyleCnt="1"/>
      <dgm:spPr/>
    </dgm:pt>
    <dgm:pt modelId="{1632353A-BC4A-4C64-B041-8718EA99114B}" type="pres">
      <dgm:prSet presAssocID="{255A6089-6886-4A35-8825-7806E9F286B2}" presName="compNode" presStyleCnt="0"/>
      <dgm:spPr/>
    </dgm:pt>
    <dgm:pt modelId="{383B65A7-69B9-4566-B191-32B8C8E4D70A}" type="pres">
      <dgm:prSet presAssocID="{255A6089-6886-4A35-8825-7806E9F286B2}" presName="dummyConnPt" presStyleCnt="0"/>
      <dgm:spPr/>
    </dgm:pt>
    <dgm:pt modelId="{8A081684-E554-4FDE-BA57-BDAB924A4E81}" type="pres">
      <dgm:prSet presAssocID="{255A6089-6886-4A35-8825-7806E9F286B2}" presName="node" presStyleLbl="node1" presStyleIdx="1" presStyleCnt="2">
        <dgm:presLayoutVars>
          <dgm:bulletEnabled val="1"/>
        </dgm:presLayoutVars>
      </dgm:prSet>
      <dgm:spPr/>
    </dgm:pt>
  </dgm:ptLst>
  <dgm:cxnLst>
    <dgm:cxn modelId="{2C3EE93A-8FE1-47AF-A672-40B656AF8CAD}" type="presOf" srcId="{80724189-1E84-46A0-BD63-5E48487268DA}" destId="{EE8EE379-9A34-498B-92B2-4C1A8D46CA6D}" srcOrd="0" destOrd="0" presId="urn:microsoft.com/office/officeart/2005/8/layout/bProcess4"/>
    <dgm:cxn modelId="{8EADBE86-72C1-49C7-9E7A-21919FE67A47}" type="presOf" srcId="{43D5BEAB-77F5-4CFF-A689-A6D9FD5B27A3}" destId="{B977F82B-BF80-4BCE-A08A-B5BCC1FF04DB}" srcOrd="0" destOrd="0" presId="urn:microsoft.com/office/officeart/2005/8/layout/bProcess4"/>
    <dgm:cxn modelId="{BCDB678A-DF34-4675-8111-74A4468DD50A}" type="presOf" srcId="{255A6089-6886-4A35-8825-7806E9F286B2}" destId="{8A081684-E554-4FDE-BA57-BDAB924A4E81}" srcOrd="0" destOrd="0" presId="urn:microsoft.com/office/officeart/2005/8/layout/bProcess4"/>
    <dgm:cxn modelId="{EBA687D1-1046-4AA0-ABDF-CEE5068C604E}" srcId="{650947F0-33AF-4749-992E-10E7A2C2C757}" destId="{80724189-1E84-46A0-BD63-5E48487268DA}" srcOrd="0" destOrd="0" parTransId="{ED75BEF5-FF2A-4BAC-BF9D-53E437556EB4}" sibTransId="{43D5BEAB-77F5-4CFF-A689-A6D9FD5B27A3}"/>
    <dgm:cxn modelId="{246740D9-0D71-4623-A664-BB2859A2C0AA}" srcId="{650947F0-33AF-4749-992E-10E7A2C2C757}" destId="{255A6089-6886-4A35-8825-7806E9F286B2}" srcOrd="1" destOrd="0" parTransId="{7225B468-C053-42D8-AAA3-D3CB0B5F9DED}" sibTransId="{DF8977D7-E4CC-4C35-A9CB-165278CFDB2B}"/>
    <dgm:cxn modelId="{73422DE9-98F7-431C-AE0D-002F448D83CD}" type="presOf" srcId="{650947F0-33AF-4749-992E-10E7A2C2C757}" destId="{61152E9A-49EA-416B-8BEF-115F2FDDC4D6}" srcOrd="0" destOrd="0" presId="urn:microsoft.com/office/officeart/2005/8/layout/bProcess4"/>
    <dgm:cxn modelId="{0E8733F7-17A3-4E7A-86D5-DF0D529A7A52}" type="presParOf" srcId="{61152E9A-49EA-416B-8BEF-115F2FDDC4D6}" destId="{9C112EBA-F963-4E23-8841-8EA0C8E723C3}" srcOrd="0" destOrd="0" presId="urn:microsoft.com/office/officeart/2005/8/layout/bProcess4"/>
    <dgm:cxn modelId="{2C47F5C4-6577-4E60-BAE4-F2B5DA3C101C}" type="presParOf" srcId="{9C112EBA-F963-4E23-8841-8EA0C8E723C3}" destId="{3A9569DE-2BD6-4904-A626-6ABF27ADC506}" srcOrd="0" destOrd="0" presId="urn:microsoft.com/office/officeart/2005/8/layout/bProcess4"/>
    <dgm:cxn modelId="{3F3EF02C-270D-417D-9788-A14BE6AFF0DE}" type="presParOf" srcId="{9C112EBA-F963-4E23-8841-8EA0C8E723C3}" destId="{EE8EE379-9A34-498B-92B2-4C1A8D46CA6D}" srcOrd="1" destOrd="0" presId="urn:microsoft.com/office/officeart/2005/8/layout/bProcess4"/>
    <dgm:cxn modelId="{A78F49F5-9F62-4E2E-A29E-116F4DC3936F}" type="presParOf" srcId="{61152E9A-49EA-416B-8BEF-115F2FDDC4D6}" destId="{B977F82B-BF80-4BCE-A08A-B5BCC1FF04DB}" srcOrd="1" destOrd="0" presId="urn:microsoft.com/office/officeart/2005/8/layout/bProcess4"/>
    <dgm:cxn modelId="{C5410706-762A-4933-866D-6F2C231A75D6}" type="presParOf" srcId="{61152E9A-49EA-416B-8BEF-115F2FDDC4D6}" destId="{1632353A-BC4A-4C64-B041-8718EA99114B}" srcOrd="2" destOrd="0" presId="urn:microsoft.com/office/officeart/2005/8/layout/bProcess4"/>
    <dgm:cxn modelId="{F082E4E7-FBEE-4908-B34D-EA30EA30EA6E}" type="presParOf" srcId="{1632353A-BC4A-4C64-B041-8718EA99114B}" destId="{383B65A7-69B9-4566-B191-32B8C8E4D70A}" srcOrd="0" destOrd="0" presId="urn:microsoft.com/office/officeart/2005/8/layout/bProcess4"/>
    <dgm:cxn modelId="{00EB4E51-3EAF-474F-B559-927B6A824037}" type="presParOf" srcId="{1632353A-BC4A-4C64-B041-8718EA99114B}" destId="{8A081684-E554-4FDE-BA57-BDAB924A4E81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7F82B-BF80-4BCE-A08A-B5BCC1FF04DB}">
      <dsp:nvSpPr>
        <dsp:cNvPr id="0" name=""/>
        <dsp:cNvSpPr/>
      </dsp:nvSpPr>
      <dsp:spPr>
        <a:xfrm rot="5400000">
          <a:off x="753518" y="1297578"/>
          <a:ext cx="2010763" cy="24357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8EE379-9A34-498B-92B2-4C1A8D46CA6D}">
      <dsp:nvSpPr>
        <dsp:cNvPr id="0" name=""/>
        <dsp:cNvSpPr/>
      </dsp:nvSpPr>
      <dsp:spPr>
        <a:xfrm>
          <a:off x="1208114" y="2540"/>
          <a:ext cx="2706376" cy="16238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A continuum of possible values grouped into </a:t>
          </a:r>
          <a:r>
            <a:rPr lang="en-US" sz="2400" b="0" i="1" kern="1200"/>
            <a:t>intervals</a:t>
          </a:r>
          <a:endParaRPr lang="en-US" sz="2400" kern="1200"/>
        </a:p>
      </dsp:txBody>
      <dsp:txXfrm>
        <a:off x="1255674" y="50100"/>
        <a:ext cx="2611256" cy="1528706"/>
      </dsp:txXfrm>
    </dsp:sp>
    <dsp:sp modelId="{8A081684-E554-4FDE-BA57-BDAB924A4E81}">
      <dsp:nvSpPr>
        <dsp:cNvPr id="0" name=""/>
        <dsp:cNvSpPr/>
      </dsp:nvSpPr>
      <dsp:spPr>
        <a:xfrm>
          <a:off x="1208114" y="2032322"/>
          <a:ext cx="2706376" cy="16238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6237238"/>
                <a:satOff val="-4013"/>
                <a:lumOff val="2744"/>
                <a:alphaOff val="0"/>
                <a:tint val="98000"/>
                <a:lumMod val="114000"/>
              </a:schemeClr>
            </a:gs>
            <a:gs pos="100000">
              <a:schemeClr val="accent5">
                <a:hueOff val="6237238"/>
                <a:satOff val="-4013"/>
                <a:lumOff val="274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Time nearest child must travel to visit elderly parent</a:t>
          </a:r>
          <a:endParaRPr lang="en-US" sz="2400" kern="1200"/>
        </a:p>
      </dsp:txBody>
      <dsp:txXfrm>
        <a:off x="1255674" y="2079882"/>
        <a:ext cx="2611256" cy="1528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F6E8-BFC4-4AC6-9F49-2852F60C04EB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5D2-4303-4285-A8D7-EC10CD7D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7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F6E8-BFC4-4AC6-9F49-2852F60C04EB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5D2-4303-4285-A8D7-EC10CD7D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1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F6E8-BFC4-4AC6-9F49-2852F60C04EB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5D2-4303-4285-A8D7-EC10CD7D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81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F6E8-BFC4-4AC6-9F49-2852F60C04EB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5D2-4303-4285-A8D7-EC10CD7D1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8033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F6E8-BFC4-4AC6-9F49-2852F60C04EB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5D2-4303-4285-A8D7-EC10CD7D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7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F6E8-BFC4-4AC6-9F49-2852F60C04EB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5D2-4303-4285-A8D7-EC10CD7D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36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F6E8-BFC4-4AC6-9F49-2852F60C04EB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5D2-4303-4285-A8D7-EC10CD7D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48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F6E8-BFC4-4AC6-9F49-2852F60C04EB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5D2-4303-4285-A8D7-EC10CD7D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99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F6E8-BFC4-4AC6-9F49-2852F60C04EB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5D2-4303-4285-A8D7-EC10CD7D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530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091622E-FDEC-4022-80BD-6A9B885D2E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AB4C6EF-29C1-4096-834E-DBCADD1A6B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D0E10B3-1CB9-4EDE-81D3-3D315CA7CE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41C9FF-E4B5-4629-953C-70123C428A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363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F6E8-BFC4-4AC6-9F49-2852F60C04EB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5D2-4303-4285-A8D7-EC10CD7D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7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F6E8-BFC4-4AC6-9F49-2852F60C04EB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5D2-4303-4285-A8D7-EC10CD7D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65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F6E8-BFC4-4AC6-9F49-2852F60C04EB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5D2-4303-4285-A8D7-EC10CD7D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4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F6E8-BFC4-4AC6-9F49-2852F60C04EB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5D2-4303-4285-A8D7-EC10CD7D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5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F6E8-BFC4-4AC6-9F49-2852F60C04EB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5D2-4303-4285-A8D7-EC10CD7D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0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F6E8-BFC4-4AC6-9F49-2852F60C04EB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5D2-4303-4285-A8D7-EC10CD7D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F6E8-BFC4-4AC6-9F49-2852F60C04EB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5D2-4303-4285-A8D7-EC10CD7D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6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F6E8-BFC4-4AC6-9F49-2852F60C04EB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EB5D2-4303-4285-A8D7-EC10CD7D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1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C02F6E8-BFC4-4AC6-9F49-2852F60C04EB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EB5D2-4303-4285-A8D7-EC10CD7D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53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e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e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z-table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z-table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onlinestatbook.com/stat_sim/sampling_dist/index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0767-1697-456D-ABA9-7784A89953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Probability Distributions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9250E-1025-4F86-BF5F-8046093A08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96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8" name="Oval 7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87E4204-E93C-417B-9ED0-F81552DE8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68E4A00-82CC-4AD0-B631-F820AEE40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Freeform 7">
            <a:extLst>
              <a:ext uri="{FF2B5EF4-FFF2-40B4-BE49-F238E27FC236}">
                <a16:creationId xmlns:a16="http://schemas.microsoft.com/office/drawing/2014/main" id="{463665DF-25B8-4EE2-8F85-921EF38BE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8" name="Rectangle 2">
            <a:extLst>
              <a:ext uri="{FF2B5EF4-FFF2-40B4-BE49-F238E27FC236}">
                <a16:creationId xmlns:a16="http://schemas.microsoft.com/office/drawing/2014/main" id="{5A597D4E-A99C-46FF-B163-306496BC62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3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Probability Distribution for a Discrete Variable</a:t>
            </a:r>
          </a:p>
        </p:txBody>
      </p:sp>
      <p:sp useBgFill="1">
        <p:nvSpPr>
          <p:cNvPr id="92" name="Freeform: Shape 91">
            <a:extLst>
              <a:ext uri="{FF2B5EF4-FFF2-40B4-BE49-F238E27FC236}">
                <a16:creationId xmlns:a16="http://schemas.microsoft.com/office/drawing/2014/main" id="{B3378DC2-950E-4B63-B833-32DE4719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34459F05-39A8-4407-A9A4-BE9507FA8BE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48931" y="2548281"/>
            <a:ext cx="7153602" cy="365868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For a discrete random variable, the probability distribution for that variable shows the probability of getting each of the distinct levels of that variable.</a:t>
            </a:r>
          </a:p>
          <a:p>
            <a:r>
              <a:rPr lang="en-US" dirty="0"/>
              <a:t>The probability of observing a value of x at a particular value of x is :</a:t>
            </a:r>
          </a:p>
          <a:p>
            <a:pPr marL="0" indent="0"/>
            <a:r>
              <a:rPr lang="en-US" dirty="0"/>
              <a:t>	f(x) = P(x=X), f(x) &gt;= 0 and Σf(x) = 1</a:t>
            </a:r>
          </a:p>
          <a:p>
            <a:r>
              <a:rPr lang="en-US" dirty="0"/>
              <a:t>e.g. For the data on first births in the US in 2006</a:t>
            </a:r>
          </a:p>
          <a:p>
            <a:r>
              <a:rPr lang="en-US" dirty="0"/>
              <a:t>There were 870,799 Male and 826,190 Female first births. The probability plot for this would look like:</a:t>
            </a:r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246496-769D-4BB0-8699-54D3FA2EEC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9872" y="2672454"/>
            <a:ext cx="3413671" cy="341367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71242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8" name="Oval 7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87E4204-E93C-417B-9ED0-F81552DE8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68E4A00-82CC-4AD0-B631-F820AEE40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Freeform 7">
            <a:extLst>
              <a:ext uri="{FF2B5EF4-FFF2-40B4-BE49-F238E27FC236}">
                <a16:creationId xmlns:a16="http://schemas.microsoft.com/office/drawing/2014/main" id="{463665DF-25B8-4EE2-8F85-921EF38BE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8" name="Rectangle 2">
            <a:extLst>
              <a:ext uri="{FF2B5EF4-FFF2-40B4-BE49-F238E27FC236}">
                <a16:creationId xmlns:a16="http://schemas.microsoft.com/office/drawing/2014/main" id="{5A597D4E-A99C-46FF-B163-306496BC62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3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Probability Distribution for a Discrete Variable</a:t>
            </a:r>
          </a:p>
        </p:txBody>
      </p:sp>
      <p:sp useBgFill="1">
        <p:nvSpPr>
          <p:cNvPr id="92" name="Freeform: Shape 91">
            <a:extLst>
              <a:ext uri="{FF2B5EF4-FFF2-40B4-BE49-F238E27FC236}">
                <a16:creationId xmlns:a16="http://schemas.microsoft.com/office/drawing/2014/main" id="{B3378DC2-950E-4B63-B833-32DE4719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34459F05-39A8-4407-A9A4-BE9507FA8BE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48931" y="2548281"/>
            <a:ext cx="5126718" cy="365868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We can likewise examine the distribution of births by birth order in 2006, which follows a discrete distribution</a:t>
            </a:r>
          </a:p>
          <a:p>
            <a:endParaRPr lang="en-US" dirty="0"/>
          </a:p>
          <a:p>
            <a:r>
              <a:rPr lang="en-US" dirty="0"/>
              <a:t>You can only be a 1st or a 2nd or a 3rd… order birth</a:t>
            </a: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23A24C-BB72-4471-B51A-35FC107E3D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3749" y="2316640"/>
            <a:ext cx="4980151" cy="448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52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3350-D89C-45DB-AFA6-5FA4B4CA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5244389-1C06-47F0-A519-C6E9090555D6}"/>
                  </a:ext>
                </a:extLst>
              </p:cNvPr>
              <p:cNvSpPr/>
              <p:nvPr/>
            </p:nvSpPr>
            <p:spPr>
              <a:xfrm>
                <a:off x="743339" y="1646397"/>
                <a:ext cx="7682204" cy="32231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+mj-lt"/>
                  </a:rPr>
                  <a:t>The Binomial has population mean:</a:t>
                </a:r>
              </a:p>
              <a:p>
                <a:endParaRPr lang="en-US" sz="2000" dirty="0">
                  <a:latin typeface="+mj-lt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l-GR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  <a:latin typeface="+mj-lt"/>
                </a:endParaRPr>
              </a:p>
              <a:p>
                <a:endParaRPr lang="en-US" sz="2000" dirty="0">
                  <a:latin typeface="+mj-lt"/>
                </a:endParaRPr>
              </a:p>
              <a:p>
                <a:r>
                  <a:rPr lang="en-US" sz="2000" dirty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r>
                      <a:rPr lang="el-GR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>
                    <a:latin typeface="+mj-lt"/>
                  </a:rPr>
                  <a:t> is the probability of success </a:t>
                </a:r>
              </a:p>
              <a:p>
                <a:r>
                  <a:rPr lang="en-US" sz="2000" dirty="0">
                    <a:latin typeface="+mj-lt"/>
                  </a:rPr>
                  <a:t>The Binomial has a population standard deviation:</a:t>
                </a:r>
              </a:p>
              <a:p>
                <a:endParaRPr lang="en-US" sz="2000" dirty="0">
                  <a:latin typeface="+mj-lt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l-GR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(1 −</m:t>
                      </m:r>
                      <m:r>
                        <a:rPr lang="el-GR" sz="4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4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>
                  <a:latin typeface="+mj-lt"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5244389-1C06-47F0-A519-C6E9090555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39" y="1646397"/>
                <a:ext cx="7682204" cy="3223126"/>
              </a:xfrm>
              <a:prstGeom prst="rect">
                <a:avLst/>
              </a:prstGeom>
              <a:blipFill>
                <a:blip r:embed="rId2"/>
                <a:stretch>
                  <a:fillRect l="-873" t="-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803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3350-D89C-45DB-AFA6-5FA4B4CA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B4772B2-787A-4C1E-B807-AE5F64D78A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1331259"/>
                <a:ext cx="8946541" cy="53631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en-US" dirty="0"/>
                  <a:t>Generates a discrete random variables that consist of: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1"/>
                        </a:solidFill>
                      </a:rPr>
                      <m:t>𝑛</m:t>
                    </m:r>
                  </m:oMath>
                </a14:m>
                <a:r>
                  <a:rPr lang="en-US" sz="1800" dirty="0"/>
                  <a:t> random trials</a:t>
                </a:r>
              </a:p>
              <a:p>
                <a:r>
                  <a:rPr lang="en-US" dirty="0"/>
                  <a:t>Each of the n trials can have one of two possible outcomes (yes/no, 1/0, on/off)</a:t>
                </a:r>
              </a:p>
              <a:p>
                <a:r>
                  <a:rPr lang="en-US" dirty="0"/>
                  <a:t>The probability of success at each particular trial is denoted, </a:t>
                </a:r>
                <a14:m>
                  <m:oMath xmlns:m="http://schemas.openxmlformats.org/officeDocument/2006/math">
                    <m:r>
                      <a:rPr lang="el-GR" i="1">
                        <a:solidFill>
                          <a:schemeClr val="bg1"/>
                        </a:solidFill>
                      </a:rPr>
                      <m:t>𝜋</m:t>
                    </m:r>
                  </m:oMath>
                </a14:m>
                <a:r>
                  <a:rPr lang="en-US" dirty="0"/>
                  <a:t>, and is the same for each trial</a:t>
                </a:r>
              </a:p>
              <a:p>
                <a:pPr marL="457200" lvl="1" indent="0">
                  <a:buNone/>
                </a:pPr>
                <a:r>
                  <a:rPr lang="en-US" dirty="0"/>
                  <a:t>Think of flipping a coin, .5 chance=Heads, .5 chance=tails</a:t>
                </a:r>
              </a:p>
              <a:p>
                <a:r>
                  <a:rPr lang="en-US" dirty="0"/>
                  <a:t>Each trial is independent of one another</a:t>
                </a:r>
              </a:p>
              <a:p>
                <a:pPr marL="457200" lvl="1" indent="0">
                  <a:buNone/>
                </a:pPr>
                <a:r>
                  <a:rPr lang="en-US" dirty="0"/>
                  <a:t>The coin doesn't remember the last flip</a:t>
                </a:r>
              </a:p>
              <a:p>
                <a:r>
                  <a:rPr lang="en-US" dirty="0"/>
                  <a:t>The random variable, y, is the number of successes observed during the n trials.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B4772B2-787A-4C1E-B807-AE5F64D78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31259"/>
                <a:ext cx="8946541" cy="5363155"/>
              </a:xfrm>
              <a:prstGeom prst="rect">
                <a:avLst/>
              </a:prstGeom>
              <a:blipFill>
                <a:blip r:embed="rId2"/>
                <a:stretch>
                  <a:fillRect l="-272" t="-568" r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278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41A3-ADE7-40D1-BAB9-52080C2B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4644B5E-87EF-4405-B433-833B46906D14}"/>
                  </a:ext>
                </a:extLst>
              </p:cNvPr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609599" y="1600201"/>
                <a:ext cx="10972800" cy="516971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Application of the binomial to my PhD Cohort</a:t>
                </a:r>
              </a:p>
              <a:p>
                <a:r>
                  <a:rPr lang="en-US" dirty="0"/>
                  <a:t>How like the rest of UTSA was my cohort given that 25% of PhD students are international. There were 3 international students out of 9 total</a:t>
                </a:r>
              </a:p>
              <a:p>
                <a:r>
                  <a:rPr lang="en-US" dirty="0"/>
                  <a:t>To calculate the probability of this level of foreign students, we use the binomial probability function: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endParaRPr lang="en-US" i="1" dirty="0"/>
              </a:p>
              <a:p>
                <a:r>
                  <a:rPr lang="en-US" sz="1700" dirty="0"/>
                  <a:t>Where n is the number of trials, y is the number of successes, π is the probability of a success at every trial, and ! is the symbol for factorial, e.g. 3! = 3*2*1 in our example, we have n=9 trials (the number of students in our class), and y=3 (3 international students). π=.25, the % of foreign PhD students at UTSA We have a probability of seeing such a class as mine of 0.233, if we use the UTSA proportion as a guide, my cohort was not too different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4644B5E-87EF-4405-B433-833B46906D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09599" y="1600201"/>
                <a:ext cx="10972800" cy="5169715"/>
              </a:xfrm>
              <a:blipFill>
                <a:blip r:embed="rId2"/>
                <a:stretch>
                  <a:fillRect l="-222" t="-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6626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41A3-ADE7-40D1-BAB9-52080C2B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44B5E-87EF-4405-B433-833B46906D1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599" y="1600201"/>
            <a:ext cx="10972800" cy="5169715"/>
          </a:xfrm>
        </p:spPr>
        <p:txBody>
          <a:bodyPr>
            <a:normAutofit/>
          </a:bodyPr>
          <a:lstStyle/>
          <a:p>
            <a:r>
              <a:rPr lang="en-US" dirty="0"/>
              <a:t>Another distribution commonly used for counts of observations is the Poisson</a:t>
            </a:r>
          </a:p>
          <a:p>
            <a:r>
              <a:rPr lang="en-US" dirty="0"/>
              <a:t>It is commonly used to model counts of events that occur in discrete periods of time or space</a:t>
            </a:r>
          </a:p>
          <a:p>
            <a:pPr marL="457200" lvl="1" indent="0">
              <a:buNone/>
            </a:pPr>
            <a:r>
              <a:rPr lang="en-US" dirty="0"/>
              <a:t># of H1N1 cases within Bexar county between April and May 2009</a:t>
            </a:r>
          </a:p>
          <a:p>
            <a:pPr marL="457200" lvl="1" indent="0">
              <a:buNone/>
            </a:pPr>
            <a:r>
              <a:rPr lang="en-US" dirty="0"/>
              <a:t># of children a couple has between 1990 and 2000</a:t>
            </a:r>
          </a:p>
          <a:p>
            <a:r>
              <a:rPr lang="en-US" dirty="0"/>
              <a:t>The assumptions of the Poisson distribution are:</a:t>
            </a:r>
          </a:p>
          <a:p>
            <a:pPr lvl="1"/>
            <a:r>
              <a:rPr lang="en-US" dirty="0"/>
              <a:t>Events occur 1 at a time (and not at the exact same time/place/to the same person)</a:t>
            </a:r>
          </a:p>
          <a:p>
            <a:pPr lvl="1"/>
            <a:r>
              <a:rPr lang="en-US" dirty="0"/>
              <a:t>Each occurrence at a given time or place is independent</a:t>
            </a:r>
          </a:p>
          <a:p>
            <a:pPr lvl="1"/>
            <a:r>
              <a:rPr lang="en-US" dirty="0"/>
              <a:t>The expected number of events, μ, at any time or place is the same at all times/places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BD7ABCE-3AF7-4745-BFA7-FC2040DFDABC}"/>
                  </a:ext>
                </a:extLst>
              </p:cNvPr>
              <p:cNvSpPr/>
              <p:nvPr/>
            </p:nvSpPr>
            <p:spPr>
              <a:xfrm>
                <a:off x="4050538" y="5346142"/>
                <a:ext cx="2902526" cy="1124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BD7ABCE-3AF7-4745-BFA7-FC2040DFDA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538" y="5346142"/>
                <a:ext cx="2902526" cy="11245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83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14C50-6439-4D86-9B92-1A762EE3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>
                <a:solidFill>
                  <a:srgbClr val="EBEBEB"/>
                </a:solidFill>
              </a:rPr>
              <a:t>Probability Distribution for Continuous Variable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89BDF-60FA-43B1-AA97-6288CB67D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Compared to the discrete distributions, continuous distributions are defined for (theoretically) an infinite variety of values along the number line, both positive or negative, or just positive (for some distributions).</a:t>
            </a:r>
          </a:p>
          <a:p>
            <a:r>
              <a:rPr lang="en-US" dirty="0"/>
              <a:t>In continuous form, the probability of observing an occurrence of X at a particular value of x is 0, therefore we talk about probabilities for continuous variables in terms of intervals and the probability density function.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728CC15-A455-42E2-AF22-DE737AF21F7E}"/>
                  </a:ext>
                </a:extLst>
              </p:cNvPr>
              <p:cNvSpPr/>
              <p:nvPr/>
            </p:nvSpPr>
            <p:spPr>
              <a:xfrm>
                <a:off x="4067316" y="5086083"/>
                <a:ext cx="271952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728CC15-A455-42E2-AF22-DE737AF21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316" y="5086083"/>
                <a:ext cx="2719526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627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14C50-6439-4D86-9B92-1A762EE3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>
                <a:solidFill>
                  <a:srgbClr val="EBEBEB"/>
                </a:solidFill>
              </a:rPr>
              <a:t>Probability Density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89BDF-60FA-43B1-AA97-6288CB67D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</a:t>
            </a:r>
          </a:p>
          <a:p>
            <a:r>
              <a:rPr lang="en-US" dirty="0"/>
              <a:t>Even though a fast-food chain might advertise a hamburger as weighing a quarter-pound, you can well imagine that it is not exactly 0.25 pounds. One randomly selected hamburger might weigh 0.23 pounds while another might weigh 0.27 pounds.  What is the probability that a randomly selected hamburger weighs between 0.20 and 0.30 pounds? That is, if we let </a:t>
            </a:r>
            <a:r>
              <a:rPr lang="en-US" i="1" dirty="0"/>
              <a:t>X</a:t>
            </a:r>
            <a:r>
              <a:rPr lang="en-US" dirty="0"/>
              <a:t> denote the weight of a randomly selected quarter-pound hamburger in pounds, what is </a:t>
            </a:r>
            <a:r>
              <a:rPr lang="en-US" i="1" dirty="0"/>
              <a:t>P</a:t>
            </a:r>
            <a:r>
              <a:rPr lang="en-US" dirty="0"/>
              <a:t>(0.20 &lt; </a:t>
            </a:r>
            <a:r>
              <a:rPr lang="en-US" i="1" dirty="0"/>
              <a:t>X</a:t>
            </a:r>
            <a:r>
              <a:rPr lang="en-US" dirty="0"/>
              <a:t>&lt; 0.30)?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FD4B9D-104E-47BA-9683-AA601DE47C18}"/>
              </a:ext>
            </a:extLst>
          </p:cNvPr>
          <p:cNvSpPr/>
          <p:nvPr/>
        </p:nvSpPr>
        <p:spPr>
          <a:xfrm>
            <a:off x="5576582" y="6448069"/>
            <a:ext cx="6719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https://onlinecourses.science.psu.edu/stat414/node/97/</a:t>
            </a:r>
          </a:p>
        </p:txBody>
      </p:sp>
    </p:spTree>
    <p:extLst>
      <p:ext uri="{BB962C8B-B14F-4D97-AF65-F5344CB8AC3E}">
        <p14:creationId xmlns:p14="http://schemas.microsoft.com/office/powerpoint/2010/main" val="3676447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14C50-6439-4D86-9B92-1A762EE3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>
                <a:solidFill>
                  <a:srgbClr val="EBEBEB"/>
                </a:solidFill>
              </a:rPr>
              <a:t>Probability Density Function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FD4B9D-104E-47BA-9683-AA601DE47C18}"/>
              </a:ext>
            </a:extLst>
          </p:cNvPr>
          <p:cNvSpPr/>
          <p:nvPr/>
        </p:nvSpPr>
        <p:spPr>
          <a:xfrm>
            <a:off x="5576582" y="6448069"/>
            <a:ext cx="6719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https://onlinecourses.science.psu.edu/stat414/node/97/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BA96E7-6D34-4FCE-B15D-79BE78214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51" y="4386474"/>
            <a:ext cx="3527411" cy="1400530"/>
          </a:xfrm>
        </p:spPr>
        <p:txBody>
          <a:bodyPr/>
          <a:lstStyle/>
          <a:p>
            <a:r>
              <a:rPr lang="en-US" dirty="0"/>
              <a:t>Distribution of 100 Hamburgers with an average weight of 0.25.</a:t>
            </a:r>
          </a:p>
        </p:txBody>
      </p:sp>
      <p:pic>
        <p:nvPicPr>
          <p:cNvPr id="3074" name="Picture 2" descr="Histogram of 100 hamburger weights">
            <a:extLst>
              <a:ext uri="{FF2B5EF4-FFF2-40B4-BE49-F238E27FC236}">
                <a16:creationId xmlns:a16="http://schemas.microsoft.com/office/drawing/2014/main" id="{689DB43E-51AE-4744-A68E-8CA4742F3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693208"/>
            <a:ext cx="306705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ensity histogram of 100 hamburgers">
            <a:extLst>
              <a:ext uri="{FF2B5EF4-FFF2-40B4-BE49-F238E27FC236}">
                <a16:creationId xmlns:a16="http://schemas.microsoft.com/office/drawing/2014/main" id="{EF0E361F-4B28-488F-B063-3AA22905D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911" y="1715958"/>
            <a:ext cx="29908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7E10442A-1F80-4D67-AF86-F10778D1388C}"/>
              </a:ext>
            </a:extLst>
          </p:cNvPr>
          <p:cNvSpPr txBox="1">
            <a:spLocks/>
          </p:cNvSpPr>
          <p:nvPr/>
        </p:nvSpPr>
        <p:spPr>
          <a:xfrm>
            <a:off x="4533630" y="4386474"/>
            <a:ext cx="3527411" cy="1400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Decrease the interval of the histogram.</a:t>
            </a:r>
          </a:p>
        </p:txBody>
      </p:sp>
      <p:pic>
        <p:nvPicPr>
          <p:cNvPr id="3078" name="Picture 6" descr="Density curve for hamburger weights">
            <a:extLst>
              <a:ext uri="{FF2B5EF4-FFF2-40B4-BE49-F238E27FC236}">
                <a16:creationId xmlns:a16="http://schemas.microsoft.com/office/drawing/2014/main" id="{04567158-20FF-449F-B7BF-6303B96EC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975" y="1730245"/>
            <a:ext cx="33813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A9D5194-A123-4429-997C-797D19058BF0}"/>
              </a:ext>
            </a:extLst>
          </p:cNvPr>
          <p:cNvSpPr txBox="1">
            <a:spLocks/>
          </p:cNvSpPr>
          <p:nvPr/>
        </p:nvSpPr>
        <p:spPr>
          <a:xfrm>
            <a:off x="8287128" y="4386474"/>
            <a:ext cx="3527411" cy="1400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Decrease the interval of the histogram even more until it resembles a continuous distribution</a:t>
            </a:r>
          </a:p>
        </p:txBody>
      </p:sp>
    </p:spTree>
    <p:extLst>
      <p:ext uri="{BB962C8B-B14F-4D97-AF65-F5344CB8AC3E}">
        <p14:creationId xmlns:p14="http://schemas.microsoft.com/office/powerpoint/2010/main" val="3535978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14C50-6439-4D86-9B92-1A762EE3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>
                <a:solidFill>
                  <a:srgbClr val="EBEBEB"/>
                </a:solidFill>
              </a:rPr>
              <a:t>Probability Density Function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FD4B9D-104E-47BA-9683-AA601DE47C18}"/>
              </a:ext>
            </a:extLst>
          </p:cNvPr>
          <p:cNvSpPr/>
          <p:nvPr/>
        </p:nvSpPr>
        <p:spPr>
          <a:xfrm>
            <a:off x="5576582" y="6448069"/>
            <a:ext cx="6719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https://onlinecourses.science.psu.edu/stat414/node/97/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BA96E7-6D34-4FCE-B15D-79BE78214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51" y="4386474"/>
            <a:ext cx="3527411" cy="16116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Probability Under the Curve that a hamburger weighs between 0.20 and 0.30 lbs.</a:t>
            </a:r>
          </a:p>
        </p:txBody>
      </p:sp>
      <p:pic>
        <p:nvPicPr>
          <p:cNvPr id="13314" name="Picture 2" descr="Density curve for hamburgers">
            <a:extLst>
              <a:ext uri="{FF2B5EF4-FFF2-40B4-BE49-F238E27FC236}">
                <a16:creationId xmlns:a16="http://schemas.microsoft.com/office/drawing/2014/main" id="{F8EE48A1-AAED-4848-84CB-E64E56E07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43" y="1665434"/>
            <a:ext cx="332422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75051AFE-3E23-42D5-8BD0-1ED67589B7CE}"/>
              </a:ext>
            </a:extLst>
          </p:cNvPr>
          <p:cNvSpPr txBox="1">
            <a:spLocks/>
          </p:cNvSpPr>
          <p:nvPr/>
        </p:nvSpPr>
        <p:spPr>
          <a:xfrm>
            <a:off x="5348472" y="1665433"/>
            <a:ext cx="6605840" cy="1400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Probability Density Function:</a:t>
            </a:r>
          </a:p>
          <a:p>
            <a:r>
              <a:rPr lang="en-US" dirty="0"/>
              <a:t>Continuous random variable with support S is an integrable function f(x).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604B8F-9645-4950-A3EE-E8CB9A4E3FEA}"/>
                  </a:ext>
                </a:extLst>
              </p:cNvPr>
              <p:cNvSpPr txBox="1"/>
              <p:nvPr/>
            </p:nvSpPr>
            <p:spPr>
              <a:xfrm>
                <a:off x="5691930" y="4111602"/>
                <a:ext cx="1746376" cy="12593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A604B8F-9645-4950-A3EE-E8CB9A4E3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930" y="4111602"/>
                <a:ext cx="1746376" cy="12593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F8AE81-1817-4628-8BDD-99A5C0E1A52E}"/>
                  </a:ext>
                </a:extLst>
              </p:cNvPr>
              <p:cNvSpPr txBox="1"/>
              <p:nvPr/>
            </p:nvSpPr>
            <p:spPr>
              <a:xfrm>
                <a:off x="8736142" y="4072424"/>
                <a:ext cx="1920333" cy="12984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0.20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0.30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F8AE81-1817-4628-8BDD-99A5C0E1A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142" y="4072424"/>
                <a:ext cx="1920333" cy="12984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EEBC37B3-028A-4230-9D16-BD83AE004F90}"/>
              </a:ext>
            </a:extLst>
          </p:cNvPr>
          <p:cNvSpPr txBox="1">
            <a:spLocks/>
          </p:cNvSpPr>
          <p:nvPr/>
        </p:nvSpPr>
        <p:spPr>
          <a:xfrm>
            <a:off x="5348472" y="5507401"/>
            <a:ext cx="3527411" cy="1611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Generalized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366593F3-5FA9-4325-B8F9-D01945A1A0D2}"/>
              </a:ext>
            </a:extLst>
          </p:cNvPr>
          <p:cNvSpPr txBox="1">
            <a:spLocks/>
          </p:cNvSpPr>
          <p:nvPr/>
        </p:nvSpPr>
        <p:spPr>
          <a:xfrm>
            <a:off x="8426901" y="5507401"/>
            <a:ext cx="3527411" cy="1611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Specific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5513D3-1C34-48B7-AE89-8100396A9C27}"/>
                  </a:ext>
                </a:extLst>
              </p:cNvPr>
              <p:cNvSpPr txBox="1"/>
              <p:nvPr/>
            </p:nvSpPr>
            <p:spPr>
              <a:xfrm>
                <a:off x="7333947" y="3202444"/>
                <a:ext cx="16024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5513D3-1C34-48B7-AE89-8100396A9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947" y="3202444"/>
                <a:ext cx="160242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33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>
            <a:extLst>
              <a:ext uri="{FF2B5EF4-FFF2-40B4-BE49-F238E27FC236}">
                <a16:creationId xmlns:a16="http://schemas.microsoft.com/office/drawing/2014/main" id="{FC40C1B3-175F-4DE0-9DAF-9C65C63E6A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 Familiar Probability Distribution</a:t>
            </a:r>
          </a:p>
        </p:txBody>
      </p:sp>
      <p:pic>
        <p:nvPicPr>
          <p:cNvPr id="19459" name="Picture 4">
            <a:extLst>
              <a:ext uri="{FF2B5EF4-FFF2-40B4-BE49-F238E27FC236}">
                <a16:creationId xmlns:a16="http://schemas.microsoft.com/office/drawing/2014/main" id="{BC90C147-C602-4BBF-A511-72A7070B3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95401"/>
            <a:ext cx="6324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C0B13FF8-2B3C-4BC1-B3E4-254B3F8C3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6F67A0C4-946A-42FE-9D4C-91EAAB097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4100">
                <a:solidFill>
                  <a:srgbClr val="EBEBEB"/>
                </a:solidFill>
              </a:rPr>
              <a:t>The Normal Probability Distribution</a:t>
            </a:r>
          </a:p>
        </p:txBody>
      </p:sp>
      <p:sp>
        <p:nvSpPr>
          <p:cNvPr id="75" name="Freeform 7">
            <a:extLst>
              <a:ext uri="{FF2B5EF4-FFF2-40B4-BE49-F238E27FC236}">
                <a16:creationId xmlns:a16="http://schemas.microsoft.com/office/drawing/2014/main" id="{B9C1207E-FFD8-4821-AFE6-71C724360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2B199503-2632-490F-8EB2-759D887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11C7CB4-0228-486A-931A-262ABB670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0C9CE85-F035-4A61-9C5D-824319C1A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48452" y="1410459"/>
            <a:ext cx="6495847" cy="188514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500"/>
              <a:t>Attributes of normal distribution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/>
              <a:t>Symmetric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/>
              <a:t>Bell-shaped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/>
              <a:t>Characterized by </a:t>
            </a:r>
            <a:r>
              <a:rPr lang="el-GR" altLang="en-US" sz="1500">
                <a:cs typeface="Arial" panose="020B0604020202020204" pitchFamily="34" charset="0"/>
              </a:rPr>
              <a:t>μ</a:t>
            </a:r>
            <a:r>
              <a:rPr lang="en-US" altLang="en-US" sz="1500">
                <a:cs typeface="Arial" panose="020B0604020202020204" pitchFamily="34" charset="0"/>
              </a:rPr>
              <a:t> and </a:t>
            </a:r>
            <a:r>
              <a:rPr lang="el-GR" altLang="en-US" sz="1500">
                <a:cs typeface="Arial" panose="020B0604020202020204" pitchFamily="34" charset="0"/>
              </a:rPr>
              <a:t>σ</a:t>
            </a:r>
            <a:endParaRPr lang="en-US" altLang="en-US" sz="1500"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1500">
                <a:cs typeface="Arial" panose="020B0604020202020204" pitchFamily="34" charset="0"/>
              </a:rPr>
              <a:t>For all </a:t>
            </a:r>
            <a:r>
              <a:rPr lang="en-US" altLang="en-US" sz="1500" i="1">
                <a:cs typeface="Arial" panose="020B0604020202020204" pitchFamily="34" charset="0"/>
              </a:rPr>
              <a:t>z</a:t>
            </a:r>
            <a:r>
              <a:rPr lang="en-US" altLang="en-US" sz="1500">
                <a:cs typeface="Arial" panose="020B0604020202020204" pitchFamily="34" charset="0"/>
              </a:rPr>
              <a:t>, the probability concentrated within </a:t>
            </a:r>
            <a:r>
              <a:rPr lang="en-US" altLang="en-US" sz="1500" i="1">
                <a:cs typeface="Arial" panose="020B0604020202020204" pitchFamily="34" charset="0"/>
              </a:rPr>
              <a:t>z</a:t>
            </a:r>
            <a:r>
              <a:rPr lang="en-US" altLang="en-US" sz="1500">
                <a:cs typeface="Arial" panose="020B0604020202020204" pitchFamily="34" charset="0"/>
              </a:rPr>
              <a:t> standard deviations of the mean is the same</a:t>
            </a:r>
            <a:endParaRPr lang="el-GR" altLang="en-US" sz="1500" i="1">
              <a:cs typeface="Arial" panose="020B0604020202020204" pitchFamily="34" charset="0"/>
            </a:endParaRPr>
          </a:p>
        </p:txBody>
      </p:sp>
      <p:pic>
        <p:nvPicPr>
          <p:cNvPr id="24580" name="Picture 4" descr="~AUT0004">
            <a:extLst>
              <a:ext uri="{FF2B5EF4-FFF2-40B4-BE49-F238E27FC236}">
                <a16:creationId xmlns:a16="http://schemas.microsoft.com/office/drawing/2014/main" id="{EBA22E88-A104-4BB1-8349-BC2F216E8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452" y="3562395"/>
            <a:ext cx="6083258" cy="266142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EB260-54B5-44DA-88B9-080BE96D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D7B56-F08E-456B-A8B2-41EA96347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22507"/>
            <a:ext cx="8946541" cy="48551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number of standard deviations away from the mean a given value of y is.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a value of z=2 is 2 standard deviations above the mean</a:t>
            </a:r>
          </a:p>
          <a:p>
            <a:r>
              <a:rPr lang="en-US" dirty="0"/>
              <a:t>We can look up how likely it is for this value to be observed using tables of z-scores (</a:t>
            </a:r>
            <a:r>
              <a:rPr lang="en-US" dirty="0">
                <a:hlinkClick r:id="rId2"/>
              </a:rPr>
              <a:t>http://www.z-table.com/</a:t>
            </a:r>
            <a:r>
              <a:rPr lang="en-US" dirty="0"/>
              <a:t>) that correspond to various areas under the normal curve (values of the integral)</a:t>
            </a:r>
          </a:p>
          <a:p>
            <a:r>
              <a:rPr lang="en-US" dirty="0"/>
              <a:t>Z-Scores are also very useful if two variables are measured on different scales, and we wish to discuss them as if they area measured on the same scale.</a:t>
            </a:r>
          </a:p>
          <a:p>
            <a:pPr marL="457200" lvl="1" indent="0">
              <a:buNone/>
            </a:pPr>
            <a:r>
              <a:rPr lang="en-US" dirty="0"/>
              <a:t>E.g. Height in cm and income in dollars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57DB50-BBBA-435B-B4BC-AA0212F7B468}"/>
                  </a:ext>
                </a:extLst>
              </p:cNvPr>
              <p:cNvSpPr txBox="1"/>
              <p:nvPr/>
            </p:nvSpPr>
            <p:spPr>
              <a:xfrm>
                <a:off x="4555242" y="2691234"/>
                <a:ext cx="1586460" cy="737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57DB50-BBBA-435B-B4BC-AA0212F7B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242" y="2691234"/>
                <a:ext cx="1586460" cy="7377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058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1063-9203-4372-8E84-7F2469C05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Probabilities from the Normal</a:t>
            </a:r>
            <a:br>
              <a:rPr lang="en-US" dirty="0"/>
            </a:br>
            <a:r>
              <a:rPr lang="en-US" dirty="0"/>
              <a:t>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70E50-1142-4B70-97D6-A567DD2C6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may be interested in specific quantities from the normal distribution, and we want to know how likely they are.</a:t>
            </a:r>
          </a:p>
          <a:p>
            <a:r>
              <a:rPr lang="en-US" dirty="0"/>
              <a:t>For example, we have an observation that follows a standard normal distribution, what is the probability : </a:t>
            </a:r>
            <a:r>
              <a:rPr lang="en-US" dirty="0" err="1"/>
              <a:t>Pr</a:t>
            </a:r>
            <a:r>
              <a:rPr lang="en-US" dirty="0"/>
              <a:t> (y &gt; 2)?</a:t>
            </a:r>
          </a:p>
          <a:p>
            <a:r>
              <a:rPr lang="en-US" dirty="0"/>
              <a:t>We can look up a Z-table (</a:t>
            </a:r>
            <a:r>
              <a:rPr lang="en-US" dirty="0">
                <a:hlinkClick r:id="rId2"/>
              </a:rPr>
              <a:t>http://www.z-table.com/</a:t>
            </a:r>
            <a:r>
              <a:rPr lang="en-US" dirty="0"/>
              <a:t>) and see for z = 2, the area under the curve is .9772, this is </a:t>
            </a:r>
            <a:r>
              <a:rPr lang="en-US" dirty="0" err="1"/>
              <a:t>Pr</a:t>
            </a:r>
            <a:r>
              <a:rPr lang="en-US" dirty="0"/>
              <a:t> (y&lt;=2), so to find </a:t>
            </a:r>
            <a:r>
              <a:rPr lang="en-US" dirty="0" err="1"/>
              <a:t>Pr</a:t>
            </a:r>
            <a:r>
              <a:rPr lang="en-US" dirty="0"/>
              <a:t> (y&gt;2) we do :</a:t>
            </a:r>
          </a:p>
          <a:p>
            <a:pPr marL="0" indent="0">
              <a:buNone/>
            </a:pPr>
            <a:r>
              <a:rPr lang="en-US" dirty="0"/>
              <a:t>	1-Pr (y&lt;=2) = 1-.9772 = .0228, using our complement rule for 	probabilities, since the area under the curve is always 1</a:t>
            </a:r>
          </a:p>
        </p:txBody>
      </p:sp>
    </p:spTree>
    <p:extLst>
      <p:ext uri="{BB962C8B-B14F-4D97-AF65-F5344CB8AC3E}">
        <p14:creationId xmlns:p14="http://schemas.microsoft.com/office/powerpoint/2010/main" val="4137345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1063-9203-4372-8E84-7F2469C05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Probabilities from the Normal</a:t>
            </a:r>
            <a:br>
              <a:rPr lang="en-US" dirty="0"/>
            </a:br>
            <a:r>
              <a:rPr lang="en-US" dirty="0"/>
              <a:t>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70E50-1142-4B70-97D6-A567DD2C6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wanted to know </a:t>
            </a:r>
            <a:r>
              <a:rPr lang="en-US" dirty="0" err="1"/>
              <a:t>Pr</a:t>
            </a:r>
            <a:r>
              <a:rPr lang="en-US" dirty="0"/>
              <a:t>(a&lt;= y &lt;=b)? Well if we know a to be 1.2 and b to be 1.9, we can do it again by looking at our table.</a:t>
            </a:r>
          </a:p>
          <a:p>
            <a:r>
              <a:rPr lang="en-US" dirty="0"/>
              <a:t>To do this we need </a:t>
            </a:r>
            <a:r>
              <a:rPr lang="en-US" dirty="0" err="1"/>
              <a:t>Pr</a:t>
            </a:r>
            <a:r>
              <a:rPr lang="en-US" dirty="0"/>
              <a:t> (y&lt;=1.9) and </a:t>
            </a:r>
            <a:r>
              <a:rPr lang="en-US" dirty="0" err="1"/>
              <a:t>Pr</a:t>
            </a:r>
            <a:r>
              <a:rPr lang="en-US" dirty="0"/>
              <a:t> (y&lt;=1.2), and to find our </a:t>
            </a:r>
            <a:r>
              <a:rPr lang="en-US" dirty="0" err="1"/>
              <a:t>Pr</a:t>
            </a:r>
            <a:r>
              <a:rPr lang="en-US" dirty="0"/>
              <a:t> (1.2 &lt;= y &lt;=1.9), we subtract these</a:t>
            </a:r>
          </a:p>
          <a:p>
            <a:pPr marL="457200" lvl="1" indent="0">
              <a:buNone/>
            </a:pPr>
            <a:r>
              <a:rPr lang="fr-FR" dirty="0"/>
              <a:t>Pr (1.2 &lt;= y &lt;=1.9) =Pr (y&lt;=1.9) - Pr (y&lt;=1.2)</a:t>
            </a:r>
          </a:p>
          <a:p>
            <a:r>
              <a:rPr lang="en-US" dirty="0"/>
              <a:t>We look these values up in our table: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</a:t>
            </a:r>
            <a:r>
              <a:rPr lang="en-US" dirty="0"/>
              <a:t> (y&lt;=1.9) = .9713, </a:t>
            </a:r>
            <a:r>
              <a:rPr lang="en-US" dirty="0" err="1"/>
              <a:t>Pr</a:t>
            </a:r>
            <a:r>
              <a:rPr lang="en-US" dirty="0"/>
              <a:t> (y&lt;=1.2) = .8849, and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</a:t>
            </a:r>
            <a:r>
              <a:rPr lang="en-US" dirty="0"/>
              <a:t> (1.2 &lt;= y &lt;=1.9) = .9713 -.8849 = .0864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E21C4F-A939-4FB3-8E6B-B6D66222E1E9}"/>
                  </a:ext>
                </a:extLst>
              </p:cNvPr>
              <p:cNvSpPr txBox="1"/>
              <p:nvPr/>
            </p:nvSpPr>
            <p:spPr>
              <a:xfrm>
                <a:off x="3219043" y="5327560"/>
                <a:ext cx="4258858" cy="1307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E21C4F-A939-4FB3-8E6B-B6D66222E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043" y="5327560"/>
                <a:ext cx="4258858" cy="13070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515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F005292-F76A-4BD5-8738-EED09B94D9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Illustration: Women’s and Men’s Height in Inches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434B963-8BF5-44C4-BD16-8CC22880E9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For adult females:  </a:t>
            </a:r>
            <a:r>
              <a:rPr lang="el-GR" altLang="en-US" sz="2800" dirty="0">
                <a:cs typeface="Arial" panose="020B0604020202020204" pitchFamily="34" charset="0"/>
              </a:rPr>
              <a:t>μ</a:t>
            </a:r>
            <a:r>
              <a:rPr lang="en-US" altLang="en-US" sz="2800" dirty="0">
                <a:cs typeface="Arial" panose="020B0604020202020204" pitchFamily="34" charset="0"/>
              </a:rPr>
              <a:t>=65.0, </a:t>
            </a:r>
            <a:r>
              <a:rPr lang="el-GR" altLang="en-US" sz="2800" dirty="0">
                <a:cs typeface="Arial" panose="020B0604020202020204" pitchFamily="34" charset="0"/>
              </a:rPr>
              <a:t>σ</a:t>
            </a:r>
            <a:r>
              <a:rPr lang="en-US" altLang="en-US" sz="2800" dirty="0">
                <a:cs typeface="Arial" panose="020B0604020202020204" pitchFamily="34" charset="0"/>
              </a:rPr>
              <a:t>=3.5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cs typeface="Arial" panose="020B0604020202020204" pitchFamily="34" charset="0"/>
              </a:rPr>
              <a:t>For adult males:  </a:t>
            </a:r>
            <a:r>
              <a:rPr lang="el-GR" altLang="en-US" sz="2800" dirty="0">
                <a:cs typeface="Arial" panose="020B0604020202020204" pitchFamily="34" charset="0"/>
              </a:rPr>
              <a:t>μ</a:t>
            </a:r>
            <a:r>
              <a:rPr lang="en-US" altLang="en-US" sz="2800" dirty="0">
                <a:cs typeface="Arial" panose="020B0604020202020204" pitchFamily="34" charset="0"/>
              </a:rPr>
              <a:t>=70.0, </a:t>
            </a:r>
            <a:r>
              <a:rPr lang="el-GR" altLang="en-US" sz="2800" dirty="0">
                <a:cs typeface="Arial" panose="020B0604020202020204" pitchFamily="34" charset="0"/>
              </a:rPr>
              <a:t>σ</a:t>
            </a:r>
            <a:r>
              <a:rPr lang="en-US" altLang="en-US" sz="2800" dirty="0">
                <a:cs typeface="Arial" panose="020B0604020202020204" pitchFamily="34" charset="0"/>
              </a:rPr>
              <a:t>=4.0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cs typeface="Arial" panose="020B0604020202020204" pitchFamily="34" charset="0"/>
              </a:rPr>
              <a:t>When </a:t>
            </a:r>
            <a:r>
              <a:rPr lang="en-US" altLang="en-US" sz="2800" i="1" dirty="0">
                <a:cs typeface="Arial" panose="020B0604020202020204" pitchFamily="34" charset="0"/>
              </a:rPr>
              <a:t>z</a:t>
            </a:r>
            <a:r>
              <a:rPr lang="en-US" altLang="en-US" sz="2800" dirty="0">
                <a:cs typeface="Arial" panose="020B0604020202020204" pitchFamily="34" charset="0"/>
              </a:rPr>
              <a:t>=1, probability is .68 that a randomly selected female will have a height ranging from: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		</a:t>
            </a:r>
            <a:r>
              <a:rPr lang="el-GR" altLang="en-US" sz="2400" dirty="0">
                <a:cs typeface="Arial" panose="020B0604020202020204" pitchFamily="34" charset="0"/>
              </a:rPr>
              <a:t>μ</a:t>
            </a:r>
            <a:r>
              <a:rPr lang="en-US" altLang="en-US" sz="2400" dirty="0">
                <a:cs typeface="Arial" panose="020B0604020202020204" pitchFamily="34" charset="0"/>
              </a:rPr>
              <a:t>-1</a:t>
            </a:r>
            <a:r>
              <a:rPr lang="el-GR" altLang="en-US" sz="2400" dirty="0">
                <a:cs typeface="Arial" panose="020B0604020202020204" pitchFamily="34" charset="0"/>
              </a:rPr>
              <a:t>σ</a:t>
            </a:r>
            <a:r>
              <a:rPr lang="en-US" altLang="en-US" sz="2400" dirty="0">
                <a:cs typeface="Arial" panose="020B0604020202020204" pitchFamily="34" charset="0"/>
              </a:rPr>
              <a:t> = 65.0-3.5=61.5 to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		</a:t>
            </a:r>
            <a:r>
              <a:rPr lang="el-GR" altLang="en-US" sz="2400" dirty="0">
                <a:cs typeface="Arial" panose="020B0604020202020204" pitchFamily="34" charset="0"/>
              </a:rPr>
              <a:t>μ</a:t>
            </a:r>
            <a:r>
              <a:rPr lang="en-US" altLang="en-US" sz="2400" dirty="0">
                <a:cs typeface="Arial" panose="020B0604020202020204" pitchFamily="34" charset="0"/>
              </a:rPr>
              <a:t>+1</a:t>
            </a:r>
            <a:r>
              <a:rPr lang="el-GR" altLang="en-US" sz="2400" dirty="0">
                <a:cs typeface="Arial" panose="020B0604020202020204" pitchFamily="34" charset="0"/>
              </a:rPr>
              <a:t>σ</a:t>
            </a:r>
            <a:r>
              <a:rPr lang="en-US" altLang="en-US" sz="2400" dirty="0">
                <a:cs typeface="Arial" panose="020B0604020202020204" pitchFamily="34" charset="0"/>
              </a:rPr>
              <a:t> = 65.0+3.5=68.5 inches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cs typeface="Arial" panose="020B0604020202020204" pitchFamily="34" charset="0"/>
              </a:rPr>
              <a:t>When </a:t>
            </a:r>
            <a:r>
              <a:rPr lang="en-US" altLang="en-US" sz="2800" i="1" dirty="0">
                <a:cs typeface="Arial" panose="020B0604020202020204" pitchFamily="34" charset="0"/>
              </a:rPr>
              <a:t>z</a:t>
            </a:r>
            <a:r>
              <a:rPr lang="en-US" altLang="en-US" sz="2800" dirty="0">
                <a:cs typeface="Arial" panose="020B0604020202020204" pitchFamily="34" charset="0"/>
              </a:rPr>
              <a:t>=3, probability is .99 that a randomly selected male will have a height ranging from: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		</a:t>
            </a:r>
            <a:r>
              <a:rPr lang="el-GR" altLang="en-US" sz="2400" dirty="0">
                <a:cs typeface="Arial" panose="020B0604020202020204" pitchFamily="34" charset="0"/>
              </a:rPr>
              <a:t>μ</a:t>
            </a:r>
            <a:r>
              <a:rPr lang="en-US" altLang="en-US" sz="2400" dirty="0">
                <a:cs typeface="Arial" panose="020B0604020202020204" pitchFamily="34" charset="0"/>
              </a:rPr>
              <a:t>-3</a:t>
            </a:r>
            <a:r>
              <a:rPr lang="el-GR" altLang="en-US" sz="2400" dirty="0">
                <a:cs typeface="Arial" panose="020B0604020202020204" pitchFamily="34" charset="0"/>
              </a:rPr>
              <a:t>σ</a:t>
            </a:r>
            <a:r>
              <a:rPr lang="en-US" altLang="en-US" sz="2400" dirty="0">
                <a:cs typeface="Arial" panose="020B0604020202020204" pitchFamily="34" charset="0"/>
              </a:rPr>
              <a:t> = 70.0-3(4.0)=58.0   to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		</a:t>
            </a:r>
            <a:r>
              <a:rPr lang="el-GR" altLang="en-US" sz="2400" dirty="0">
                <a:cs typeface="Arial" panose="020B0604020202020204" pitchFamily="34" charset="0"/>
              </a:rPr>
              <a:t>μ</a:t>
            </a:r>
            <a:r>
              <a:rPr lang="en-US" altLang="en-US" sz="2400" dirty="0">
                <a:cs typeface="Arial" panose="020B0604020202020204" pitchFamily="34" charset="0"/>
              </a:rPr>
              <a:t>+3</a:t>
            </a:r>
            <a:r>
              <a:rPr lang="el-GR" altLang="en-US" sz="2400" dirty="0">
                <a:cs typeface="Arial" panose="020B0604020202020204" pitchFamily="34" charset="0"/>
              </a:rPr>
              <a:t>σ</a:t>
            </a:r>
            <a:r>
              <a:rPr lang="en-US" altLang="en-US" sz="2400" dirty="0">
                <a:cs typeface="Arial" panose="020B0604020202020204" pitchFamily="34" charset="0"/>
              </a:rPr>
              <a:t> = 70.0+3(4.0)=82.0 inches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dirty="0"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l-GR" altLang="en-US" sz="2800" dirty="0"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7670DE-3D83-4A2C-8E14-7194633F272D}"/>
              </a:ext>
            </a:extLst>
          </p:cNvPr>
          <p:cNvSpPr txBox="1">
            <a:spLocks noChangeArrowheads="1"/>
          </p:cNvSpPr>
          <p:nvPr/>
        </p:nvSpPr>
        <p:spPr>
          <a:xfrm>
            <a:off x="1167468" y="6169342"/>
            <a:ext cx="8229600" cy="471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en-US">
                <a:hlinkClick r:id="rId2"/>
              </a:rPr>
              <a:t>http://onlinestatbook.com/stat_sim/sampling_dist/index.html</a:t>
            </a:r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5A395-9DC4-45C1-AA98-86C771DA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Quantiles of the Normal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1CE8D-2781-4754-9658-9BE6C7A5F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calculate quantiles (percentiles) for the Normal distribution.</a:t>
            </a:r>
          </a:p>
          <a:p>
            <a:r>
              <a:rPr lang="en-US" dirty="0"/>
              <a:t>The </a:t>
            </a:r>
            <a:r>
              <a:rPr lang="en-US" dirty="0" err="1"/>
              <a:t>pth</a:t>
            </a:r>
            <a:r>
              <a:rPr lang="en-US" dirty="0"/>
              <a:t> percentile is just the value of x that we have observed p percent of the data by.</a:t>
            </a:r>
          </a:p>
          <a:p>
            <a:r>
              <a:rPr lang="en-US" dirty="0"/>
              <a:t>We can use these percentiles to assess if our data come from a normal distribution.</a:t>
            </a:r>
          </a:p>
          <a:p>
            <a:r>
              <a:rPr lang="en-US" dirty="0"/>
              <a:t>We compare the quantiles of our observed distribution to those of a Normal distribution with the same mean and standard deviation.</a:t>
            </a:r>
          </a:p>
          <a:p>
            <a:r>
              <a:rPr lang="en-US" dirty="0"/>
              <a:t>If our data come from a Normal distribution the quantiles should overlap and form a straight line</a:t>
            </a:r>
          </a:p>
        </p:txBody>
      </p:sp>
    </p:spTree>
    <p:extLst>
      <p:ext uri="{BB962C8B-B14F-4D97-AF65-F5344CB8AC3E}">
        <p14:creationId xmlns:p14="http://schemas.microsoft.com/office/powerpoint/2010/main" val="2147534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5A395-9DC4-45C1-AA98-86C771DA7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EBEBEB"/>
                </a:solidFill>
              </a:rPr>
              <a:t>The Normal Quantile-Quantile (Q-Q) Plot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Freeform: Shape 14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6A1CE8D-2781-4754-9658-9BE6C7A5F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US"/>
              <a:t>The Normal quantiles are represented by the straight line, and our data area the points.</a:t>
            </a:r>
          </a:p>
          <a:p>
            <a:r>
              <a:rPr lang="en-US"/>
              <a:t>This is another visual test where we examine the fit of the line to the data. If the data fit the Normal distribution we conclude they are normally distributed.</a:t>
            </a:r>
          </a:p>
          <a:p>
            <a:r>
              <a:rPr lang="en-US"/>
              <a:t>This is a visual test, and interpretation is very subjective.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A36B4-B623-43FD-87F7-79827E736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078" y="2365426"/>
            <a:ext cx="5839618" cy="411935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0911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8AFAAF5B-0290-45DF-AA74-1CCB136AC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300" dirty="0">
                <a:solidFill>
                  <a:srgbClr val="EBEBEB"/>
                </a:solidFill>
              </a:rPr>
              <a:t>Probability Distribution for Continuous Variables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5" name="Freeform: Shape 144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23556" name="Picture 4" descr="~AUT0003">
            <a:extLst>
              <a:ext uri="{FF2B5EF4-FFF2-40B4-BE49-F238E27FC236}">
                <a16:creationId xmlns:a16="http://schemas.microsoft.com/office/drawing/2014/main" id="{081ECBC1-DA73-46E3-AD0F-C4BBC9324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" b="15970"/>
          <a:stretch>
            <a:fillRect/>
          </a:stretch>
        </p:blipFill>
        <p:spPr bwMode="auto">
          <a:xfrm>
            <a:off x="6091916" y="2699607"/>
            <a:ext cx="5451627" cy="335936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558" name="Rectangle 3">
            <a:extLst>
              <a:ext uri="{FF2B5EF4-FFF2-40B4-BE49-F238E27FC236}">
                <a16:creationId xmlns:a16="http://schemas.microsoft.com/office/drawing/2014/main" id="{D5D2C824-45EE-4A9E-BCF9-E9F664658F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6187370"/>
              </p:ext>
            </p:extLst>
          </p:nvPr>
        </p:nvGraphicFramePr>
        <p:xfrm>
          <a:off x="648931" y="2548281"/>
          <a:ext cx="5122606" cy="3658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EAE15A2-E8C6-41DF-92D6-367239C667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Closing Points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BB25275-8CA9-4E1A-A30A-B9F20E0559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6111" y="1548468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As a theoretical distribution, the sampling distribution need not be observed empirically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Sampling distribution is the core of inferential statistics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In practice, we do not know population mean (</a:t>
            </a:r>
            <a:r>
              <a:rPr lang="el-GR" altLang="en-US" dirty="0">
                <a:cs typeface="Arial" panose="020B0604020202020204" pitchFamily="34" charset="0"/>
              </a:rPr>
              <a:t>μ</a:t>
            </a:r>
            <a:r>
              <a:rPr lang="en-US" altLang="en-US" dirty="0">
                <a:cs typeface="Arial" panose="020B0604020202020204" pitchFamily="34" charset="0"/>
              </a:rPr>
              <a:t>) and population standard deviation (</a:t>
            </a:r>
            <a:r>
              <a:rPr lang="el-GR" altLang="en-US" dirty="0">
                <a:cs typeface="Arial" panose="020B0604020202020204" pitchFamily="34" charset="0"/>
              </a:rPr>
              <a:t>σ</a:t>
            </a:r>
            <a:r>
              <a:rPr lang="en-US" altLang="en-US" dirty="0">
                <a:cs typeface="Arial" panose="020B0604020202020204" pitchFamily="34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cs typeface="Arial" panose="020B0604020202020204" pitchFamily="34" charset="0"/>
              </a:rPr>
              <a:t>Central limit theorem allows us make inferences about </a:t>
            </a:r>
            <a:r>
              <a:rPr lang="el-GR" altLang="en-US" dirty="0">
                <a:cs typeface="Arial" panose="020B0604020202020204" pitchFamily="34" charset="0"/>
              </a:rPr>
              <a:t>μ</a:t>
            </a:r>
            <a:r>
              <a:rPr lang="en-US" altLang="en-US" dirty="0">
                <a:cs typeface="Arial" panose="020B0604020202020204" pitchFamily="34" charset="0"/>
              </a:rPr>
              <a:t> and </a:t>
            </a:r>
            <a:r>
              <a:rPr lang="el-GR" altLang="en-US" dirty="0">
                <a:cs typeface="Arial" panose="020B0604020202020204" pitchFamily="34" charset="0"/>
              </a:rPr>
              <a:t>σ</a:t>
            </a:r>
            <a:r>
              <a:rPr lang="en-US" altLang="en-US" dirty="0">
                <a:cs typeface="Arial" panose="020B0604020202020204" pitchFamily="34" charset="0"/>
              </a:rPr>
              <a:t> without knowing them.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15DA38E-292F-4890-97B4-6CDAA6E7FB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Probability Distributions for Discrete and Continuous Variables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E3D8BE4-99D5-40D0-8520-5A33F4D3EB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Probability – the proportion of times a particular outcome would be obtained over many observations; the </a:t>
            </a:r>
            <a:r>
              <a:rPr lang="en-US" altLang="en-US" i="1" dirty="0"/>
              <a:t>relative frequency</a:t>
            </a:r>
            <a:r>
              <a:rPr lang="en-US" altLang="en-US" dirty="0"/>
              <a:t> of an outcome</a:t>
            </a:r>
          </a:p>
          <a:p>
            <a:pPr lvl="1"/>
            <a:r>
              <a:rPr lang="en-US" dirty="0"/>
              <a:t>Probability is inherently a measure of uncertainty</a:t>
            </a:r>
          </a:p>
          <a:p>
            <a:pPr lvl="1"/>
            <a:r>
              <a:rPr lang="en-US" dirty="0"/>
              <a:t>We use the idea of probability whenever we say, “what are the chances of...”, or “how likely is it that...”</a:t>
            </a:r>
          </a:p>
          <a:p>
            <a:pPr eaLnBrk="1" hangingPunct="1"/>
            <a:r>
              <a:rPr lang="en-US" altLang="en-US" dirty="0"/>
              <a:t>Probability distribution – the possible outcomes of a variable and their respective probabilities</a:t>
            </a:r>
          </a:p>
          <a:p>
            <a:pPr lvl="1"/>
            <a:r>
              <a:rPr lang="en-US" dirty="0"/>
              <a:t>The relative frequency for a particular value of x to fall in the interval (x, </a:t>
            </a:r>
            <a:r>
              <a:rPr lang="en-US" dirty="0" err="1"/>
              <a:t>x+dx</a:t>
            </a:r>
            <a:r>
              <a:rPr lang="en-US" dirty="0"/>
              <a:t>] is f(x, </a:t>
            </a:r>
            <a:r>
              <a:rPr lang="en-US" dirty="0" err="1"/>
              <a:t>x+dx</a:t>
            </a:r>
            <a:r>
              <a:rPr lang="en-US" dirty="0"/>
              <a:t>)/n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50C4-F74B-4E13-8880-AEA77E9C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Axioms of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28BFB-17F9-4E2B-8EC9-E1E4D45FA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Probabilities are always bound on</a:t>
            </a:r>
          </a:p>
          <a:p>
            <a:pPr marL="457200" lvl="1" indent="0">
              <a:buNone/>
            </a:pPr>
            <a:r>
              <a:rPr lang="en-US" dirty="0"/>
              <a:t>0 &lt;= P(A) &lt;=1</a:t>
            </a:r>
          </a:p>
          <a:p>
            <a:r>
              <a:rPr lang="en-US" dirty="0"/>
              <a:t>P(A) = 1 means A always occurs</a:t>
            </a:r>
          </a:p>
          <a:p>
            <a:r>
              <a:rPr lang="en-US" dirty="0"/>
              <a:t>P(A) = 0 means A never occurs</a:t>
            </a:r>
          </a:p>
          <a:p>
            <a:r>
              <a:rPr lang="en-US" dirty="0"/>
              <a:t>We can think of the probability of different kinds of events occurring</a:t>
            </a:r>
          </a:p>
          <a:p>
            <a:pPr marL="457200" lvl="1" indent="0">
              <a:buNone/>
            </a:pPr>
            <a:r>
              <a:rPr lang="en-US" dirty="0"/>
              <a:t>P(A), P(B), …</a:t>
            </a:r>
          </a:p>
          <a:p>
            <a:r>
              <a:rPr lang="en-US" dirty="0"/>
              <a:t>Where A and B are mutually exclusive events</a:t>
            </a:r>
          </a:p>
          <a:p>
            <a:pPr marL="457200" lvl="1" indent="0">
              <a:buNone/>
            </a:pPr>
            <a:r>
              <a:rPr lang="en-US" dirty="0"/>
              <a:t>Mutually exclusive meaning that only A or B can occur in a single outcome event, both cannot occur at once</a:t>
            </a:r>
          </a:p>
        </p:txBody>
      </p:sp>
    </p:spTree>
    <p:extLst>
      <p:ext uri="{BB962C8B-B14F-4D97-AF65-F5344CB8AC3E}">
        <p14:creationId xmlns:p14="http://schemas.microsoft.com/office/powerpoint/2010/main" val="375886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50C4-F74B-4E13-8880-AEA77E9C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Axioms of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28BFB-17F9-4E2B-8EC9-E1E4D45FA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probability of either A or B occurring is</a:t>
            </a:r>
          </a:p>
          <a:p>
            <a:pPr marL="457200" lvl="1" indent="0">
              <a:buNone/>
            </a:pPr>
            <a:r>
              <a:rPr lang="en-US" dirty="0"/>
              <a:t>P(A) + P(B)</a:t>
            </a:r>
          </a:p>
          <a:p>
            <a:r>
              <a:rPr lang="en-US" dirty="0"/>
              <a:t>The probability of both A and B occurring is</a:t>
            </a:r>
          </a:p>
          <a:p>
            <a:pPr marL="457200" lvl="1" indent="0">
              <a:buNone/>
            </a:pPr>
            <a:r>
              <a:rPr lang="en-US" dirty="0"/>
              <a:t>P(A) * P(B)</a:t>
            </a:r>
          </a:p>
          <a:p>
            <a:r>
              <a:rPr lang="en-US" dirty="0"/>
              <a:t>Rule of thumb: And = Multiply, Or = Add</a:t>
            </a:r>
          </a:p>
          <a:p>
            <a:r>
              <a:rPr lang="en-US" dirty="0"/>
              <a:t>The complement of P(A) is 1-P(A)</a:t>
            </a:r>
          </a:p>
          <a:p>
            <a:pPr marL="457200" lvl="1" indent="0">
              <a:buNone/>
            </a:pPr>
            <a:r>
              <a:rPr lang="en-US" dirty="0"/>
              <a:t>the probability A does not occur</a:t>
            </a:r>
          </a:p>
          <a:p>
            <a:pPr marL="457200" lvl="1" indent="0">
              <a:buNone/>
            </a:pPr>
            <a:r>
              <a:rPr lang="en-US" dirty="0"/>
              <a:t>P(A)+(1-P(A)) = 1</a:t>
            </a:r>
          </a:p>
        </p:txBody>
      </p:sp>
    </p:spTree>
    <p:extLst>
      <p:ext uri="{BB962C8B-B14F-4D97-AF65-F5344CB8AC3E}">
        <p14:creationId xmlns:p14="http://schemas.microsoft.com/office/powerpoint/2010/main" val="85016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29A0-0345-44A7-9241-81B21034B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ArialMT"/>
              </a:rPr>
              <a:t>The Venn Diagram</a:t>
            </a:r>
            <a:br>
              <a:rPr lang="en-US" sz="4400" dirty="0">
                <a:latin typeface="ArialMT"/>
              </a:rPr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2282FD-7117-48C2-8804-9796F4DD3379}"/>
              </a:ext>
            </a:extLst>
          </p:cNvPr>
          <p:cNvSpPr/>
          <p:nvPr/>
        </p:nvSpPr>
        <p:spPr>
          <a:xfrm>
            <a:off x="646110" y="1853248"/>
            <a:ext cx="1049446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Classical visual interpretation of probabilities</a:t>
            </a: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P(A) = .5, P(B) = .2, P(A∩B) = 0.05</a:t>
            </a:r>
          </a:p>
          <a:p>
            <a:r>
              <a:rPr lang="en-US" sz="2000" dirty="0">
                <a:latin typeface="+mj-lt"/>
              </a:rPr>
              <a:t>The </a:t>
            </a:r>
            <a:r>
              <a:rPr lang="en-US" sz="2000" b="1" dirty="0">
                <a:solidFill>
                  <a:schemeClr val="accent6"/>
                </a:solidFill>
                <a:latin typeface="+mj-lt"/>
              </a:rPr>
              <a:t>∩</a:t>
            </a:r>
            <a:r>
              <a:rPr lang="en-US" sz="2000" dirty="0">
                <a:latin typeface="+mj-lt"/>
              </a:rPr>
              <a:t> operator means take the intersection of A and</a:t>
            </a:r>
          </a:p>
          <a:p>
            <a:r>
              <a:rPr lang="en-US" sz="2000" dirty="0">
                <a:latin typeface="+mj-lt"/>
              </a:rPr>
              <a:t>B, and is the probability of both A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and</a:t>
            </a:r>
            <a:r>
              <a:rPr lang="en-US" sz="2000" b="1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en-US" sz="2000" dirty="0">
                <a:latin typeface="+mj-lt"/>
              </a:rPr>
              <a:t>B occurring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The 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Union</a:t>
            </a:r>
            <a:r>
              <a:rPr lang="en-US" sz="2000" dirty="0">
                <a:latin typeface="+mj-lt"/>
              </a:rPr>
              <a:t> of A and B is the probability that either A</a:t>
            </a:r>
          </a:p>
          <a:p>
            <a:r>
              <a:rPr lang="en-US" sz="2000" b="1" dirty="0">
                <a:latin typeface="+mj-lt"/>
              </a:rPr>
              <a:t>or </a:t>
            </a:r>
            <a:r>
              <a:rPr lang="en-US" sz="2000" dirty="0">
                <a:latin typeface="+mj-lt"/>
              </a:rPr>
              <a:t>B occurs, but not both and is given by:</a:t>
            </a:r>
          </a:p>
          <a:p>
            <a:r>
              <a:rPr lang="en-US" sz="2000" dirty="0">
                <a:latin typeface="+mj-lt"/>
              </a:rPr>
              <a:t>P(A) + P(B) – P(A 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j-lt"/>
              </a:rPr>
              <a:t>U</a:t>
            </a:r>
            <a:r>
              <a:rPr lang="en-US" sz="2000" dirty="0">
                <a:latin typeface="+mj-lt"/>
              </a:rPr>
              <a:t> B), or .5 + .2 - .05 = .65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9D7DF0-AD44-4568-9664-4CC5049D52AA}"/>
              </a:ext>
            </a:extLst>
          </p:cNvPr>
          <p:cNvSpPr/>
          <p:nvPr/>
        </p:nvSpPr>
        <p:spPr>
          <a:xfrm>
            <a:off x="2323750" y="2348917"/>
            <a:ext cx="3212984" cy="1803633"/>
          </a:xfrm>
          <a:prstGeom prst="ellipse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48A41F-442F-4813-B3B5-87D67BD5E8EC}"/>
              </a:ext>
            </a:extLst>
          </p:cNvPr>
          <p:cNvSpPr/>
          <p:nvPr/>
        </p:nvSpPr>
        <p:spPr>
          <a:xfrm>
            <a:off x="4892779" y="2348916"/>
            <a:ext cx="3212984" cy="1803633"/>
          </a:xfrm>
          <a:prstGeom prst="ellipse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114BD0-7FB2-49D7-A611-D015CB1DD261}"/>
              </a:ext>
            </a:extLst>
          </p:cNvPr>
          <p:cNvSpPr/>
          <p:nvPr/>
        </p:nvSpPr>
        <p:spPr>
          <a:xfrm>
            <a:off x="6182517" y="2927566"/>
            <a:ext cx="6335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0.15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845778-3918-4445-8855-8CB799FAC5C1}"/>
              </a:ext>
            </a:extLst>
          </p:cNvPr>
          <p:cNvSpPr/>
          <p:nvPr/>
        </p:nvSpPr>
        <p:spPr>
          <a:xfrm>
            <a:off x="3420452" y="2927566"/>
            <a:ext cx="6335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0.45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220B82-F482-49F6-846E-FA19343246FB}"/>
              </a:ext>
            </a:extLst>
          </p:cNvPr>
          <p:cNvSpPr/>
          <p:nvPr/>
        </p:nvSpPr>
        <p:spPr>
          <a:xfrm>
            <a:off x="4892778" y="3066065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0.05</a:t>
            </a:r>
          </a:p>
        </p:txBody>
      </p:sp>
    </p:spTree>
    <p:extLst>
      <p:ext uri="{BB962C8B-B14F-4D97-AF65-F5344CB8AC3E}">
        <p14:creationId xmlns:p14="http://schemas.microsoft.com/office/powerpoint/2010/main" val="2728257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47A5-A1ED-406A-A6CF-81BCB700E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C5A11-2371-4325-86C3-FA639CC1D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classic probability, we have no information except the frequency of the event of interest.</a:t>
            </a:r>
          </a:p>
          <a:p>
            <a:r>
              <a:rPr lang="en-US" dirty="0"/>
              <a:t>Suppose we know that the probability is affected by another condition that we can observe, this is the notion of conditional probability.</a:t>
            </a:r>
          </a:p>
          <a:p>
            <a:r>
              <a:rPr lang="en-US" dirty="0"/>
              <a:t>We can write this as :</a:t>
            </a:r>
          </a:p>
          <a:p>
            <a:pPr marL="457200" lvl="1" indent="0">
              <a:buNone/>
            </a:pPr>
            <a:r>
              <a:rPr lang="en-US" dirty="0"/>
              <a:t>P(A|B), and say: the probability of A occurring, given B has occurred.</a:t>
            </a:r>
          </a:p>
          <a:p>
            <a:pPr marL="457200" lvl="1" indent="0">
              <a:buNone/>
            </a:pPr>
            <a:r>
              <a:rPr lang="en-US" dirty="0"/>
              <a:t>P(A|B) = P(A⋂B) / P(B)</a:t>
            </a:r>
          </a:p>
        </p:txBody>
      </p:sp>
    </p:spTree>
    <p:extLst>
      <p:ext uri="{BB962C8B-B14F-4D97-AF65-F5344CB8AC3E}">
        <p14:creationId xmlns:p14="http://schemas.microsoft.com/office/powerpoint/2010/main" val="4078579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1EA3-2FC2-4B0D-ABFD-FA451343C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case of a 2 by 2 table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AA0F0-A958-478E-9D81-1F6E51287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782444"/>
          </a:xfrm>
        </p:spPr>
        <p:txBody>
          <a:bodyPr>
            <a:normAutofit/>
          </a:bodyPr>
          <a:lstStyle/>
          <a:p>
            <a:r>
              <a:rPr lang="en-US" dirty="0"/>
              <a:t>Here are some data on 1st and 2nd births, where we look at the probabilities of having a male or female child for women of parity 2 (have had a 2nd birth)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Pr</a:t>
            </a:r>
            <a:r>
              <a:rPr lang="en-US" dirty="0"/>
              <a:t>(B2=M) =70/160 = .4375</a:t>
            </a:r>
          </a:p>
          <a:p>
            <a:r>
              <a:rPr lang="en-US" dirty="0" err="1"/>
              <a:t>Pr</a:t>
            </a:r>
            <a:r>
              <a:rPr lang="en-US" dirty="0"/>
              <a:t>(B1=M)=85/160  = .5313</a:t>
            </a:r>
          </a:p>
          <a:p>
            <a:r>
              <a:rPr lang="da-DK" dirty="0"/>
              <a:t>Pr(B2=M|B1=M) =15/85 =0.1765</a:t>
            </a:r>
          </a:p>
          <a:p>
            <a:r>
              <a:rPr lang="da-DK" dirty="0"/>
              <a:t>Pr(B2=F|B1=M) = 70/85  =0.8235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9B2745-E99A-43E4-8506-C68FC77A8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663847"/>
              </p:ext>
            </p:extLst>
          </p:nvPr>
        </p:nvGraphicFramePr>
        <p:xfrm>
          <a:off x="2142147" y="3001472"/>
          <a:ext cx="812800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137970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46038257"/>
                    </a:ext>
                  </a:extLst>
                </a:gridCol>
                <a:gridCol w="2174455">
                  <a:extLst>
                    <a:ext uri="{9D8B030D-6E8A-4147-A177-3AD203B41FA5}">
                      <a16:colId xmlns:a16="http://schemas.microsoft.com/office/drawing/2014/main" val="2299252649"/>
                    </a:ext>
                  </a:extLst>
                </a:gridCol>
                <a:gridCol w="1889545">
                  <a:extLst>
                    <a:ext uri="{9D8B030D-6E8A-4147-A177-3AD203B41FA5}">
                      <a16:colId xmlns:a16="http://schemas.microsoft.com/office/drawing/2014/main" val="379386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Birth – 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Birth – 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172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Birth – 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684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Birth – 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816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05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352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>
            <a:extLst>
              <a:ext uri="{FF2B5EF4-FFF2-40B4-BE49-F238E27FC236}">
                <a16:creationId xmlns:a16="http://schemas.microsoft.com/office/drawing/2014/main" id="{5A597D4E-A99C-46FF-B163-306496BC62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Probability Distribution for a Discrete Variable</a:t>
            </a:r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34459F05-39A8-4407-A9A4-BE9507FA8BE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9599" y="1945433"/>
            <a:ext cx="9896669" cy="1752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For variable </a:t>
            </a:r>
            <a:r>
              <a:rPr lang="en-US" altLang="en-US" i="1" dirty="0"/>
              <a:t>Y</a:t>
            </a:r>
            <a:r>
              <a:rPr lang="en-US" altLang="en-US" dirty="0"/>
              <a:t>, each probability </a:t>
            </a:r>
            <a:r>
              <a:rPr lang="en-US" altLang="en-US" i="1" dirty="0"/>
              <a:t>P(y)</a:t>
            </a:r>
            <a:r>
              <a:rPr lang="en-US" altLang="en-US" dirty="0"/>
              <a:t> ranges between 0 and 1 and the sum of the probabilities is 1.</a:t>
            </a:r>
          </a:p>
          <a:p>
            <a:pPr lvl="1" eaLnBrk="1" hangingPunct="1"/>
            <a:endParaRPr lang="en-US" altLang="en-US" sz="2400" i="1" dirty="0"/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13CF58C7-2169-45D2-8549-E05DFCAA5E08}"/>
              </a:ext>
            </a:extLst>
          </p:cNvPr>
          <p:cNvGraphicFramePr>
            <a:graphicFrameLocks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028610079"/>
              </p:ext>
            </p:extLst>
          </p:nvPr>
        </p:nvGraphicFramePr>
        <p:xfrm>
          <a:off x="3600450" y="3697288"/>
          <a:ext cx="308610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Equation" r:id="rId3" imgW="799920" imgH="215640" progId="Equation.3">
                  <p:embed/>
                </p:oleObj>
              </mc:Choice>
              <mc:Fallback>
                <p:oleObj name="Equation" r:id="rId3" imgW="799920" imgH="215640" progId="Equation.3">
                  <p:embed/>
                  <p:pic>
                    <p:nvPicPr>
                      <p:cNvPr id="1026" name="Object 4">
                        <a:extLst>
                          <a:ext uri="{FF2B5EF4-FFF2-40B4-BE49-F238E27FC236}">
                            <a16:creationId xmlns:a16="http://schemas.microsoft.com/office/drawing/2014/main" id="{13CF58C7-2169-45D2-8549-E05DFCAA5E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3697288"/>
                        <a:ext cx="3086100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>
            <a:extLst>
              <a:ext uri="{FF2B5EF4-FFF2-40B4-BE49-F238E27FC236}">
                <a16:creationId xmlns:a16="http://schemas.microsoft.com/office/drawing/2014/main" id="{A114B7B0-8986-47F5-BE25-A92F2A7D53A0}"/>
              </a:ext>
            </a:extLst>
          </p:cNvPr>
          <p:cNvGraphicFramePr>
            <a:graphicFrameLocks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183599700"/>
              </p:ext>
            </p:extLst>
          </p:nvPr>
        </p:nvGraphicFramePr>
        <p:xfrm>
          <a:off x="3657600" y="5106956"/>
          <a:ext cx="297180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quation" r:id="rId5" imgW="927000" imgH="266400" progId="Equation.3">
                  <p:embed/>
                </p:oleObj>
              </mc:Choice>
              <mc:Fallback>
                <p:oleObj name="Equation" r:id="rId5" imgW="927000" imgH="266400" progId="Equation.3">
                  <p:embed/>
                  <p:pic>
                    <p:nvPicPr>
                      <p:cNvPr id="1027" name="Object 6">
                        <a:extLst>
                          <a:ext uri="{FF2B5EF4-FFF2-40B4-BE49-F238E27FC236}">
                            <a16:creationId xmlns:a16="http://schemas.microsoft.com/office/drawing/2014/main" id="{A114B7B0-8986-47F5-BE25-A92F2A7D53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106956"/>
                        <a:ext cx="2971800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1968</Words>
  <Application>Microsoft Office PowerPoint</Application>
  <PresentationFormat>Widescreen</PresentationFormat>
  <Paragraphs>207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ArialMT</vt:lpstr>
      <vt:lpstr>Arial</vt:lpstr>
      <vt:lpstr>Cambria Math</vt:lpstr>
      <vt:lpstr>Century Gothic</vt:lpstr>
      <vt:lpstr>Wingdings 3</vt:lpstr>
      <vt:lpstr>Ion</vt:lpstr>
      <vt:lpstr>Microsoft Equation 3.0</vt:lpstr>
      <vt:lpstr>Probability Distributions</vt:lpstr>
      <vt:lpstr>A Familiar Probability Distribution</vt:lpstr>
      <vt:lpstr>Probability Distributions for Discrete and Continuous Variables</vt:lpstr>
      <vt:lpstr>Axioms of Probability</vt:lpstr>
      <vt:lpstr>Axioms of Probability</vt:lpstr>
      <vt:lpstr>The Venn Diagram </vt:lpstr>
      <vt:lpstr>Conditional Probability </vt:lpstr>
      <vt:lpstr>The case of a 2 by 2 table </vt:lpstr>
      <vt:lpstr>Probability Distribution for a Discrete Variable</vt:lpstr>
      <vt:lpstr>Probability Distribution for a Discrete Variable</vt:lpstr>
      <vt:lpstr>Probability Distribution for a Discrete Variable</vt:lpstr>
      <vt:lpstr>Binomial Distribution</vt:lpstr>
      <vt:lpstr>Binomial Distribution</vt:lpstr>
      <vt:lpstr>Binomial Distribution</vt:lpstr>
      <vt:lpstr>Poisson Distribution</vt:lpstr>
      <vt:lpstr>Probability Distribution for Continuous Variable</vt:lpstr>
      <vt:lpstr>Probability Density Function</vt:lpstr>
      <vt:lpstr>Probability Density Function</vt:lpstr>
      <vt:lpstr>Probability Density Function</vt:lpstr>
      <vt:lpstr>The Normal Probability Distribution</vt:lpstr>
      <vt:lpstr>Z-Scores</vt:lpstr>
      <vt:lpstr>Probabilities from the Normal Distribution</vt:lpstr>
      <vt:lpstr>Probabilities from the Normal Distribution</vt:lpstr>
      <vt:lpstr>Illustration: Women’s and Men’s Height in Inches</vt:lpstr>
      <vt:lpstr>Quantiles of the Normal distribution</vt:lpstr>
      <vt:lpstr>The Normal Quantile-Quantile (Q-Q) Plot</vt:lpstr>
      <vt:lpstr>Probability Distribution for Continuous Variables</vt:lpstr>
      <vt:lpstr>Closing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Distributions</dc:title>
  <dc:creator>Matthew Martinez</dc:creator>
  <cp:lastModifiedBy>Matthew Martinez</cp:lastModifiedBy>
  <cp:revision>1</cp:revision>
  <dcterms:created xsi:type="dcterms:W3CDTF">2018-09-20T06:51:14Z</dcterms:created>
  <dcterms:modified xsi:type="dcterms:W3CDTF">2018-09-20T06:51:34Z</dcterms:modified>
</cp:coreProperties>
</file>