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1" r:id="rId5"/>
    <p:sldId id="267" r:id="rId6"/>
    <p:sldId id="262" r:id="rId7"/>
    <p:sldId id="263" r:id="rId8"/>
    <p:sldId id="266" r:id="rId9"/>
    <p:sldId id="264" r:id="rId10"/>
    <p:sldId id="268" r:id="rId11"/>
    <p:sldId id="281" r:id="rId12"/>
    <p:sldId id="282" r:id="rId13"/>
    <p:sldId id="265" r:id="rId14"/>
    <p:sldId id="284" r:id="rId15"/>
    <p:sldId id="271" r:id="rId16"/>
    <p:sldId id="287" r:id="rId17"/>
    <p:sldId id="275" r:id="rId18"/>
    <p:sldId id="276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E5474-F7EA-4FF8-90D5-3FF01B3F930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DFBB2-5607-4B4E-A1F3-05A3C343C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0E9EE86-765E-437E-9A8C-779DB1E25F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8BCAE8-8397-4BC3-802E-4BC1D32C3224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B39A5D3-825D-4954-A5DB-983E61650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ADAF53F-58EB-42B2-B6F3-872897850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E5D39BD-E353-423C-9B24-9251DDAB40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A00EB58-A811-4C92-B478-1179B4A9F114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0AB14EDE-7ACA-4FA4-8687-9A08A93222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33D538F-8863-41DE-96B1-91F88D9AC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B171736A-47B2-4F14-A34B-D62706AB75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677F650-61A1-4B49-9DEF-9C6B57CA7ADC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1278EB3-04C5-4036-81AA-31DA48768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C085595-A0C8-4652-BDDE-E5B88359E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43C5C366-D584-4F35-946E-C5C157B6F0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74F05A-2F7E-491D-8CDE-66AE6CFE4580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0720F82-1C2B-4C23-A229-6AE3C132BE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5D23CC2-358F-4D66-942C-11668DD57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58C375C-A08F-4ADE-83AD-9EAF11C557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53921A-B9AB-4FFE-8863-53DB600C86E4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4AC7540-40B9-4E32-BCBB-233558E24B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0D99B87-26D3-43EC-9346-C7903E3B8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4808A6D4-66A2-4D46-AA3E-82315931A5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0DF6735-29A6-421F-BA48-5FF351F71CCF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EBECAEA-4CC0-4708-A61B-05165A6767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0ADBD92-4B22-4272-8C92-82C032457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C39B6F73-355A-4904-B736-63F14D65FA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B2EE8C03-614C-4B01-9F5B-72342C77A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CC4A2F34-E1AB-4B06-A8A5-80F9033971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4111DC9-8EBB-44AA-9077-52023E7F4238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F14603B0-8ECF-44D0-95FB-D54218D89F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7B9D3C8E-7A94-45D6-9E78-5F5F2602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E4ADF36D-4AF2-425D-BEE4-654A9F25E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41B098-E241-4B44-BF69-4899AA38DAAF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1CA3B0C1-91C3-4C1C-BAB3-D701C6E6A0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2C26C7D5-4CCA-442E-9A84-52084BFB0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0E3A905C-228F-4EE5-A686-68B19C336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75C6527-6225-4F93-84F6-32C14A419247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90DA465-E515-4535-AA67-E61BDBB2C2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76FD6D8-10CD-4E85-91BE-8FDDD26786DA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4D62761-0C97-4230-BBE4-015312F37B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77036B3-ACD5-42AA-B924-CB18BCF68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E13A1544-7473-4B8E-8515-B64623C57F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C6DC887D-1F58-4A05-9E51-8319258F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C490AB23-5626-48DB-94FE-A514EE607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3D90C74-AFFA-4DE0-A7CC-D5C34E5A7118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17580-46A5-4589-A95D-AF80F55D3B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10C42C-79DA-4A06-B8F9-ACA0AFEC8A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EE17F-04E6-46F6-923D-BE89B7D75B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A2D20-936E-4E32-9380-B9A2F7BC4D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712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71A4B7-8439-4E7D-8BBD-D0D3975D7C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7750D5-F08F-4B0C-84C3-203F3EDE1D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EA4B249-8427-4541-9181-561F03F3EF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5B940-2E33-4F99-A32D-E905719424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6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2144-2647-4250-A563-51D6933C1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inference and statistical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1C760-3627-48C8-A2DB-E395895F4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Confidence intervals &amp;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99842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F4FDCD8A-9927-4D27-BE0B-31C88FBFA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Example of 95% Confidence Interval:</a:t>
            </a:r>
            <a:br>
              <a:rPr lang="en-US" altLang="en-US" sz="4000"/>
            </a:br>
            <a:r>
              <a:rPr lang="en-US" altLang="en-US" sz="4000"/>
              <a:t>  Education in U.S.</a:t>
            </a:r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3FB7CEAB-6FA4-458F-9AF8-317ED139E21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266455"/>
              </p:ext>
            </p:extLst>
          </p:nvPr>
        </p:nvGraphicFramePr>
        <p:xfrm>
          <a:off x="2230235" y="3760903"/>
          <a:ext cx="179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4" imgW="1790640" imgH="431640" progId="Equation.3">
                  <p:embed/>
                </p:oleObj>
              </mc:Choice>
              <mc:Fallback>
                <p:oleObj name="Equation" r:id="rId4" imgW="1790640" imgH="431640" progId="Equation.3">
                  <p:embed/>
                  <p:pic>
                    <p:nvPicPr>
                      <p:cNvPr id="7170" name="Object 4">
                        <a:extLst>
                          <a:ext uri="{FF2B5EF4-FFF2-40B4-BE49-F238E27FC236}">
                            <a16:creationId xmlns:a16="http://schemas.microsoft.com/office/drawing/2014/main" id="{3FB7CEAB-6FA4-458F-9AF8-317ED139E2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235" y="3760903"/>
                        <a:ext cx="179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3">
            <a:extLst>
              <a:ext uri="{FF2B5EF4-FFF2-40B4-BE49-F238E27FC236}">
                <a16:creationId xmlns:a16="http://schemas.microsoft.com/office/drawing/2014/main" id="{45E3BA4F-35AA-49C0-809C-A15996B8B45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81191" y="1848577"/>
            <a:ext cx="10729659" cy="482969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From the GSS (with n = 1,510):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Mean adult education = 12.9 years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Standard deviation = 2.98 years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First, estimate standard error with </a:t>
            </a:r>
            <a:r>
              <a:rPr lang="en-US" altLang="en-US" sz="2400" i="1" dirty="0"/>
              <a:t>s</a:t>
            </a:r>
            <a:r>
              <a:rPr lang="en-US" altLang="en-US" sz="2400" dirty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Then, substitute standard error into: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Lower confidence limit (LCL) = 12.75 years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Upper confidence limit (UCL)= 13.05 years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Census:  12.8 years</a:t>
            </a:r>
            <a:endParaRPr lang="en-US" altLang="en-US" sz="2400" dirty="0"/>
          </a:p>
        </p:txBody>
      </p:sp>
      <p:graphicFrame>
        <p:nvGraphicFramePr>
          <p:cNvPr id="7171" name="Object 6">
            <a:extLst>
              <a:ext uri="{FF2B5EF4-FFF2-40B4-BE49-F238E27FC236}">
                <a16:creationId xmlns:a16="http://schemas.microsoft.com/office/drawing/2014/main" id="{40E6900F-5425-48C8-9DE6-24CF0979F9A7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933080260"/>
              </p:ext>
            </p:extLst>
          </p:nvPr>
        </p:nvGraphicFramePr>
        <p:xfrm>
          <a:off x="1407622" y="4702353"/>
          <a:ext cx="3962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6" imgW="2361960" imgH="241200" progId="Equation.3">
                  <p:embed/>
                </p:oleObj>
              </mc:Choice>
              <mc:Fallback>
                <p:oleObj name="Equation" r:id="rId6" imgW="2361960" imgH="241200" progId="Equation.3">
                  <p:embed/>
                  <p:pic>
                    <p:nvPicPr>
                      <p:cNvPr id="7171" name="Object 6">
                        <a:extLst>
                          <a:ext uri="{FF2B5EF4-FFF2-40B4-BE49-F238E27FC236}">
                            <a16:creationId xmlns:a16="http://schemas.microsoft.com/office/drawing/2014/main" id="{40E6900F-5425-48C8-9DE6-24CF0979F9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622" y="4702353"/>
                        <a:ext cx="3962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>
            <a:extLst>
              <a:ext uri="{FF2B5EF4-FFF2-40B4-BE49-F238E27FC236}">
                <a16:creationId xmlns:a16="http://schemas.microsoft.com/office/drawing/2014/main" id="{938EC172-2258-49DD-BA73-23FC3C1F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Samples Large and Small:</a:t>
            </a:r>
            <a:br>
              <a:rPr lang="en-US" altLang="en-US"/>
            </a:br>
            <a:r>
              <a:rPr lang="en-US" altLang="en-US"/>
              <a:t>The </a:t>
            </a:r>
            <a:r>
              <a:rPr lang="en-US" altLang="en-US" i="1"/>
              <a:t>t</a:t>
            </a:r>
            <a:r>
              <a:rPr lang="en-US" altLang="en-US"/>
              <a:t> Distribution</a:t>
            </a:r>
          </a:p>
        </p:txBody>
      </p:sp>
      <p:sp>
        <p:nvSpPr>
          <p:cNvPr id="23555" name="Content Placeholder 6">
            <a:extLst>
              <a:ext uri="{FF2B5EF4-FFF2-40B4-BE49-F238E27FC236}">
                <a16:creationId xmlns:a16="http://schemas.microsoft.com/office/drawing/2014/main" id="{272871E8-6F7A-4DDB-B6F8-5FD1E2913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Problem:  How to do point estimates and confidence intervals for any size sample</a:t>
            </a:r>
          </a:p>
          <a:p>
            <a:r>
              <a:rPr lang="en-US" sz="2400" dirty="0"/>
              <a:t>When samples are small, s, is a very poor estimate of the population variance, so we don't want to use it for confidence intervals, instead we use the t distribution which takes into account both s and the size of the sample</a:t>
            </a:r>
            <a:endParaRPr lang="en-US" altLang="en-US" sz="2400" dirty="0"/>
          </a:p>
          <a:p>
            <a:r>
              <a:rPr lang="en-US" altLang="en-US" sz="2400" dirty="0"/>
              <a:t>Solution:  Replace </a:t>
            </a:r>
            <a:r>
              <a:rPr lang="en-US" altLang="en-US" sz="2400" i="1" dirty="0"/>
              <a:t>z</a:t>
            </a:r>
            <a:r>
              <a:rPr lang="en-US" altLang="en-US" sz="2400" dirty="0"/>
              <a:t> score with </a:t>
            </a:r>
            <a:r>
              <a:rPr lang="en-US" altLang="en-US" sz="2400" i="1" dirty="0"/>
              <a:t>t</a:t>
            </a:r>
            <a:r>
              <a:rPr lang="en-US" altLang="en-US" sz="2400" dirty="0"/>
              <a:t> score </a:t>
            </a:r>
          </a:p>
          <a:p>
            <a:r>
              <a:rPr lang="en-US" altLang="en-US" sz="2400" dirty="0"/>
              <a:t>“Student’s” </a:t>
            </a:r>
            <a:r>
              <a:rPr lang="en-US" altLang="en-US" sz="2400" i="1" dirty="0"/>
              <a:t>t </a:t>
            </a:r>
            <a:r>
              <a:rPr lang="en-US" altLang="en-US" sz="2400" dirty="0"/>
              <a:t>discovered in 1908 by W.S. Gossett, Guinness Breweries. Wrote with a pseudonym to avoid disclosing trade secrets.</a:t>
            </a:r>
            <a:endParaRPr lang="en-US" altLang="en-US" sz="24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62F689AB-7D60-4AEE-8189-F8623BEB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the </a:t>
            </a:r>
            <a:r>
              <a:rPr lang="en-US" altLang="en-US" i="1"/>
              <a:t>t</a:t>
            </a:r>
            <a:r>
              <a:rPr lang="en-US" altLang="en-US"/>
              <a:t> distribution</a:t>
            </a:r>
          </a:p>
        </p:txBody>
      </p:sp>
      <p:sp>
        <p:nvSpPr>
          <p:cNvPr id="8196" name="Content Placeholder 2">
            <a:extLst>
              <a:ext uri="{FF2B5EF4-FFF2-40B4-BE49-F238E27FC236}">
                <a16:creationId xmlns:a16="http://schemas.microsoft.com/office/drawing/2014/main" id="{82D78D12-A836-4E3A-89D0-E6B2CBF75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/>
              <a:t>Bell-shaped and symmetric about mean of 0</a:t>
            </a:r>
          </a:p>
          <a:p>
            <a:r>
              <a:rPr lang="en-US" altLang="en-US" sz="2800"/>
              <a:t>Standard deviation a bit larger than 1</a:t>
            </a:r>
          </a:p>
          <a:p>
            <a:pPr lvl="1"/>
            <a:r>
              <a:rPr lang="en-US" altLang="en-US" sz="2400"/>
              <a:t>Exact value depends on </a:t>
            </a:r>
            <a:r>
              <a:rPr lang="en-US" altLang="en-US" sz="2400" i="1"/>
              <a:t>degrees of freedom</a:t>
            </a:r>
            <a:endParaRPr lang="en-US" altLang="en-US" sz="2400"/>
          </a:p>
          <a:p>
            <a:pPr lvl="1"/>
            <a:r>
              <a:rPr lang="en-US" altLang="en-US" sz="2400" i="1"/>
              <a:t>df  </a:t>
            </a:r>
            <a:r>
              <a:rPr lang="en-US" altLang="en-US" sz="2400"/>
              <a:t>for mean inference is </a:t>
            </a:r>
            <a:r>
              <a:rPr lang="en-US" altLang="en-US" sz="2400" i="1"/>
              <a:t>n </a:t>
            </a:r>
            <a:r>
              <a:rPr lang="en-US" altLang="en-US" sz="2400"/>
              <a:t>– 1</a:t>
            </a:r>
          </a:p>
          <a:p>
            <a:pPr lvl="1"/>
            <a:r>
              <a:rPr lang="en-US" altLang="en-US" sz="2400"/>
              <a:t>At </a:t>
            </a:r>
            <a:r>
              <a:rPr lang="en-US" altLang="en-US" sz="2400" i="1"/>
              <a:t>df</a:t>
            </a:r>
            <a:r>
              <a:rPr lang="en-US" altLang="en-US" sz="2400"/>
              <a:t> =30, </a:t>
            </a:r>
            <a:r>
              <a:rPr lang="en-US" altLang="en-US" sz="2400" i="1"/>
              <a:t>z</a:t>
            </a:r>
            <a:r>
              <a:rPr lang="en-US" altLang="en-US" sz="2400"/>
              <a:t> and </a:t>
            </a:r>
            <a:r>
              <a:rPr lang="en-US" altLang="en-US" sz="2400" i="1"/>
              <a:t>t</a:t>
            </a:r>
            <a:r>
              <a:rPr lang="en-US" altLang="en-US" sz="2400"/>
              <a:t> are virtually identical</a:t>
            </a:r>
          </a:p>
          <a:p>
            <a:r>
              <a:rPr lang="en-US" altLang="en-US" sz="2800" i="1"/>
              <a:t>t</a:t>
            </a:r>
            <a:r>
              <a:rPr lang="en-US" altLang="en-US" sz="2800"/>
              <a:t>-score times estimated standard error provides a margin of error around a population mean</a:t>
            </a:r>
          </a:p>
          <a:p>
            <a:pPr lvl="1">
              <a:buFontTx/>
              <a:buNone/>
            </a:pPr>
            <a:r>
              <a:rPr lang="en-US" altLang="en-US" i="1"/>
              <a:t>      </a:t>
            </a:r>
          </a:p>
        </p:txBody>
      </p:sp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07221F1E-00F1-4108-99DD-2142610262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1" y="5410200"/>
          <a:ext cx="40306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4" imgW="1511280" imgH="342720" progId="Equation.3">
                  <p:embed/>
                </p:oleObj>
              </mc:Choice>
              <mc:Fallback>
                <p:oleObj name="Equation" r:id="rId4" imgW="1511280" imgH="342720" progId="Equation.3">
                  <p:embed/>
                  <p:pic>
                    <p:nvPicPr>
                      <p:cNvPr id="8194" name="Object 2">
                        <a:extLst>
                          <a:ext uri="{FF2B5EF4-FFF2-40B4-BE49-F238E27FC236}">
                            <a16:creationId xmlns:a16="http://schemas.microsoft.com/office/drawing/2014/main" id="{07221F1E-00F1-4108-99DD-2142610262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5410200"/>
                        <a:ext cx="40306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0D04-5335-43F4-B377-DC7A233D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/>
              <a:t>Normal and t distributions with various sample sizes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B7048-AEF6-41B4-A7BB-073F4BED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AA061-9AF0-42AF-8A3E-A32C34A6C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324" y="1955977"/>
            <a:ext cx="4580272" cy="4494720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3F0EB78C-8823-4574-83E6-FECEFAEF1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70" y="2348657"/>
            <a:ext cx="3779964" cy="37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0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5222ACCF-85ED-4D2F-9D8E-720548DFF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81724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D27A9D77-D17C-4507-8FC8-262A0C73A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Choice of Sample Size:</a:t>
            </a:r>
            <a:br>
              <a:rPr lang="en-US" altLang="en-US" sz="4000" dirty="0"/>
            </a:br>
            <a:r>
              <a:rPr lang="en-US" altLang="en-US" sz="4000" dirty="0"/>
              <a:t>For a Proportion</a:t>
            </a:r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106623A5-6A00-4ADB-8365-747F4046798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357670"/>
              </p:ext>
            </p:extLst>
          </p:nvPr>
        </p:nvGraphicFramePr>
        <p:xfrm>
          <a:off x="2139143" y="2419677"/>
          <a:ext cx="3253739" cy="133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4" imgW="1143000" imgH="469800" progId="Equation.3">
                  <p:embed/>
                </p:oleObj>
              </mc:Choice>
              <mc:Fallback>
                <p:oleObj name="Equation" r:id="rId4" imgW="1143000" imgH="469800" progId="Equation.3">
                  <p:embed/>
                  <p:pic>
                    <p:nvPicPr>
                      <p:cNvPr id="9218" name="Object 4">
                        <a:extLst>
                          <a:ext uri="{FF2B5EF4-FFF2-40B4-BE49-F238E27FC236}">
                            <a16:creationId xmlns:a16="http://schemas.microsoft.com/office/drawing/2014/main" id="{106623A5-6A00-4ADB-8365-747F404679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143" y="2419677"/>
                        <a:ext cx="3253739" cy="1337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3">
            <a:extLst>
              <a:ext uri="{FF2B5EF4-FFF2-40B4-BE49-F238E27FC236}">
                <a16:creationId xmlns:a16="http://schemas.microsoft.com/office/drawing/2014/main" id="{8D5B68A7-35F8-46BB-9220-025384CB801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3935" y="1935480"/>
            <a:ext cx="6517178" cy="4742411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/>
              <a:t>Solve for </a:t>
            </a:r>
            <a:r>
              <a:rPr lang="en-US" altLang="en-US" sz="2800" i="1" dirty="0"/>
              <a:t>n </a:t>
            </a:r>
            <a:r>
              <a:rPr lang="en-US" altLang="en-US" sz="2800" dirty="0"/>
              <a:t>in the following: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Where:</a:t>
            </a:r>
          </a:p>
          <a:p>
            <a:pPr lvl="1" eaLnBrk="1" hangingPunct="1"/>
            <a:r>
              <a:rPr lang="el-GR" altLang="en-US" sz="2400" dirty="0">
                <a:cs typeface="Times New Roman" panose="02020603050405020304" pitchFamily="18" charset="0"/>
              </a:rPr>
              <a:t>π</a:t>
            </a:r>
            <a:r>
              <a:rPr lang="en-US" altLang="en-US" sz="2400" dirty="0">
                <a:cs typeface="Times New Roman" panose="02020603050405020304" pitchFamily="18" charset="0"/>
              </a:rPr>
              <a:t> = an estimate of true population proportion</a:t>
            </a:r>
          </a:p>
          <a:p>
            <a:pPr lvl="2" eaLnBrk="1" hangingPunct="1"/>
            <a:r>
              <a:rPr lang="el-GR" altLang="en-US" sz="2000" dirty="0">
                <a:cs typeface="Times New Roman" panose="02020603050405020304" pitchFamily="18" charset="0"/>
              </a:rPr>
              <a:t>π </a:t>
            </a:r>
            <a:r>
              <a:rPr lang="en-US" altLang="en-US" sz="2000" dirty="0">
                <a:cs typeface="Times New Roman" panose="02020603050405020304" pitchFamily="18" charset="0"/>
              </a:rPr>
              <a:t> = 0.50  is the most conservative, but will return larger sample than required if actual </a:t>
            </a:r>
            <a:r>
              <a:rPr lang="el-GR" altLang="en-US" sz="2000" dirty="0">
                <a:cs typeface="Times New Roman" panose="02020603050405020304" pitchFamily="18" charset="0"/>
              </a:rPr>
              <a:t>π</a:t>
            </a:r>
            <a:r>
              <a:rPr lang="en-US" altLang="en-US" sz="2000" dirty="0">
                <a:cs typeface="Times New Roman" panose="02020603050405020304" pitchFamily="18" charset="0"/>
              </a:rPr>
              <a:t> is considerable less than .5</a:t>
            </a:r>
          </a:p>
          <a:p>
            <a:pPr lvl="2" eaLnBrk="1" hangingPunct="1"/>
            <a:r>
              <a:rPr lang="en-US" altLang="en-US" sz="2000" dirty="0">
                <a:cs typeface="Times New Roman" panose="02020603050405020304" pitchFamily="18" charset="0"/>
              </a:rPr>
              <a:t>Adjust </a:t>
            </a:r>
            <a:r>
              <a:rPr lang="el-GR" altLang="en-US" sz="2000" dirty="0">
                <a:cs typeface="Times New Roman" panose="02020603050405020304" pitchFamily="18" charset="0"/>
              </a:rPr>
              <a:t>π</a:t>
            </a:r>
            <a:r>
              <a:rPr lang="en-US" altLang="en-US" sz="2000" dirty="0">
                <a:cs typeface="Times New Roman" panose="02020603050405020304" pitchFamily="18" charset="0"/>
              </a:rPr>
              <a:t> if additional information is available</a:t>
            </a:r>
          </a:p>
          <a:p>
            <a:pPr lvl="1" eaLnBrk="1" hangingPunct="1"/>
            <a:r>
              <a:rPr lang="en-US" altLang="en-US" sz="2400" i="1" dirty="0">
                <a:cs typeface="Times New Roman" panose="02020603050405020304" pitchFamily="18" charset="0"/>
              </a:rPr>
              <a:t>z</a:t>
            </a:r>
            <a:r>
              <a:rPr lang="en-US" altLang="en-US" sz="2400" dirty="0">
                <a:cs typeface="Times New Roman" panose="02020603050405020304" pitchFamily="18" charset="0"/>
              </a:rPr>
              <a:t> = a z-score such as 1.96 (95%) or 2.58 (99%)</a:t>
            </a:r>
          </a:p>
          <a:p>
            <a:pPr lvl="1" eaLnBrk="1" hangingPunct="1"/>
            <a:r>
              <a:rPr lang="en-US" altLang="en-US" sz="2400" i="1" dirty="0">
                <a:cs typeface="Times New Roman" panose="02020603050405020304" pitchFamily="18" charset="0"/>
              </a:rPr>
              <a:t>M = </a:t>
            </a:r>
            <a:r>
              <a:rPr lang="en-US" altLang="en-US" sz="2400" dirty="0">
                <a:cs typeface="Times New Roman" panose="02020603050405020304" pitchFamily="18" charset="0"/>
              </a:rPr>
              <a:t>error probability of estimation</a:t>
            </a:r>
            <a:endParaRPr lang="el-GR" altLang="en-US" sz="2400" i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itle 5">
            <a:extLst>
              <a:ext uri="{FF2B5EF4-FFF2-40B4-BE49-F238E27FC236}">
                <a16:creationId xmlns:a16="http://schemas.microsoft.com/office/drawing/2014/main" id="{D631DCAD-882C-4682-9AE4-392710BC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653935"/>
            <a:ext cx="8077200" cy="1143000"/>
          </a:xfrm>
        </p:spPr>
        <p:txBody>
          <a:bodyPr/>
          <a:lstStyle/>
          <a:p>
            <a:r>
              <a:rPr lang="en-US" altLang="en-US" dirty="0"/>
              <a:t>Sample Size</a:t>
            </a:r>
          </a:p>
        </p:txBody>
      </p:sp>
      <p:sp>
        <p:nvSpPr>
          <p:cNvPr id="10246" name="Content Placeholder 8">
            <a:extLst>
              <a:ext uri="{FF2B5EF4-FFF2-40B4-BE49-F238E27FC236}">
                <a16:creationId xmlns:a16="http://schemas.microsoft.com/office/drawing/2014/main" id="{F2CB132D-0C21-4547-A679-08AC4A23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981200"/>
            <a:ext cx="7772400" cy="4419600"/>
          </a:xfrm>
        </p:spPr>
        <p:txBody>
          <a:bodyPr/>
          <a:lstStyle/>
          <a:p>
            <a:r>
              <a:rPr lang="en-US" altLang="en-US" sz="2400" dirty="0"/>
              <a:t>Recall formula:</a:t>
            </a:r>
          </a:p>
          <a:p>
            <a:endParaRPr lang="en-US" altLang="en-US" sz="2400" dirty="0"/>
          </a:p>
          <a:p>
            <a:pPr eaLnBrk="1" hangingPunct="1"/>
            <a:r>
              <a:rPr lang="en-US" altLang="en-US" sz="2400" dirty="0"/>
              <a:t>What sample size would we need for 99% probability that the sample proportion falls with 0.01 of the population value?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What about a margin of error of 0.02?</a:t>
            </a:r>
          </a:p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graphicFrame>
        <p:nvGraphicFramePr>
          <p:cNvPr id="10242" name="Object 4">
            <a:extLst>
              <a:ext uri="{FF2B5EF4-FFF2-40B4-BE49-F238E27FC236}">
                <a16:creationId xmlns:a16="http://schemas.microsoft.com/office/drawing/2014/main" id="{BE31FC3D-DD14-4543-8A8E-EB49E0203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981200"/>
          <a:ext cx="2438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Equation" r:id="rId4" imgW="1143000" imgH="469800" progId="Equation.3">
                  <p:embed/>
                </p:oleObj>
              </mc:Choice>
              <mc:Fallback>
                <p:oleObj name="Equation" r:id="rId4" imgW="1143000" imgH="469800" progId="Equation.3">
                  <p:embed/>
                  <p:pic>
                    <p:nvPicPr>
                      <p:cNvPr id="10242" name="Object 4">
                        <a:extLst>
                          <a:ext uri="{FF2B5EF4-FFF2-40B4-BE49-F238E27FC236}">
                            <a16:creationId xmlns:a16="http://schemas.microsoft.com/office/drawing/2014/main" id="{BE31FC3D-DD14-4543-8A8E-EB49E0203A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81200"/>
                        <a:ext cx="2438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">
            <a:extLst>
              <a:ext uri="{FF2B5EF4-FFF2-40B4-BE49-F238E27FC236}">
                <a16:creationId xmlns:a16="http://schemas.microsoft.com/office/drawing/2014/main" id="{4E86C458-8FF3-42FD-ACA7-7F03561FFE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1763" y="3886200"/>
          <a:ext cx="58594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Equation" r:id="rId6" imgW="3073320" imgH="469800" progId="Equation.3">
                  <p:embed/>
                </p:oleObj>
              </mc:Choice>
              <mc:Fallback>
                <p:oleObj name="Equation" r:id="rId6" imgW="3073320" imgH="469800" progId="Equation.3">
                  <p:embed/>
                  <p:pic>
                    <p:nvPicPr>
                      <p:cNvPr id="10243" name="Object 6">
                        <a:extLst>
                          <a:ext uri="{FF2B5EF4-FFF2-40B4-BE49-F238E27FC236}">
                            <a16:creationId xmlns:a16="http://schemas.microsoft.com/office/drawing/2014/main" id="{4E86C458-8FF3-42FD-ACA7-7F03561FFE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3886200"/>
                        <a:ext cx="585946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8">
            <a:extLst>
              <a:ext uri="{FF2B5EF4-FFF2-40B4-BE49-F238E27FC236}">
                <a16:creationId xmlns:a16="http://schemas.microsoft.com/office/drawing/2014/main" id="{8F348AD6-E7DD-434D-ADDC-EA06B8F182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0926" y="5453064"/>
          <a:ext cx="50641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" name="Equation" r:id="rId8" imgW="2869920" imgH="469800" progId="Equation.3">
                  <p:embed/>
                </p:oleObj>
              </mc:Choice>
              <mc:Fallback>
                <p:oleObj name="Equation" r:id="rId8" imgW="2869920" imgH="469800" progId="Equation.3">
                  <p:embed/>
                  <p:pic>
                    <p:nvPicPr>
                      <p:cNvPr id="10244" name="Object 8">
                        <a:extLst>
                          <a:ext uri="{FF2B5EF4-FFF2-40B4-BE49-F238E27FC236}">
                            <a16:creationId xmlns:a16="http://schemas.microsoft.com/office/drawing/2014/main" id="{8F348AD6-E7DD-434D-ADDC-EA06B8F182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6" y="5453064"/>
                        <a:ext cx="50641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D1A9426-C5E3-4EA4-9FF3-28B57A489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Considerations in Determining Sample Size:</a:t>
            </a:r>
            <a:br>
              <a:rPr lang="en-US" altLang="en-US" dirty="0"/>
            </a:br>
            <a:r>
              <a:rPr lang="en-US" altLang="en-US" dirty="0"/>
              <a:t>More than Just a Formula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E2F6FEF-CC59-4A4A-BC31-578572B64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130829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Precision – acceptable width of the confidence interval</a:t>
            </a:r>
          </a:p>
          <a:p>
            <a:pPr eaLnBrk="1" hangingPunct="1"/>
            <a:r>
              <a:rPr lang="en-US" altLang="en-US" sz="2800" dirty="0"/>
              <a:t>Confidence – the probability that the confidence interval actually contains the population value</a:t>
            </a:r>
          </a:p>
          <a:p>
            <a:pPr eaLnBrk="1" hangingPunct="1"/>
            <a:r>
              <a:rPr lang="en-US" altLang="en-US" sz="2800" dirty="0"/>
              <a:t>Variability – heterogeneity in the population</a:t>
            </a:r>
          </a:p>
          <a:p>
            <a:pPr eaLnBrk="1" hangingPunct="1"/>
            <a:r>
              <a:rPr lang="en-US" altLang="en-US" sz="2800" dirty="0"/>
              <a:t>Complexity of analysis – how many variables to be analyzed</a:t>
            </a:r>
          </a:p>
          <a:p>
            <a:pPr eaLnBrk="1" hangingPunct="1"/>
            <a:r>
              <a:rPr lang="en-US" altLang="en-US" sz="2800" dirty="0"/>
              <a:t>Resources – Time and cost constraints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>
            <a:extLst>
              <a:ext uri="{FF2B5EF4-FFF2-40B4-BE49-F238E27FC236}">
                <a16:creationId xmlns:a16="http://schemas.microsoft.com/office/drawing/2014/main" id="{5CF41683-2974-4687-9C8E-50FA73170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8" r="5627"/>
          <a:stretch>
            <a:fillRect/>
          </a:stretch>
        </p:blipFill>
        <p:spPr bwMode="auto">
          <a:xfrm>
            <a:off x="1938337" y="1629295"/>
            <a:ext cx="83153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0AB5-8867-4FA0-A339-6C221600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Principals of statistical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07FECF-02AA-4D60-BE7F-DC64D7860873}"/>
              </a:ext>
            </a:extLst>
          </p:cNvPr>
          <p:cNvSpPr/>
          <p:nvPr/>
        </p:nvSpPr>
        <p:spPr>
          <a:xfrm>
            <a:off x="820189" y="2197894"/>
            <a:ext cx="7924800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latin typeface="ArialMT"/>
              </a:rPr>
              <a:t>Generally, when we use statistics, we are hoping to test some idea we have, versus some alternative idea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latin typeface="ArialMT"/>
              </a:rPr>
              <a:t>Research hypothesis vs Null hypothesis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latin typeface="ArialMT"/>
              </a:rPr>
              <a:t>The test is based on the data we have collected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latin typeface="ArialMT"/>
              </a:rPr>
              <a:t>This, in practice, boils down to using some sort of statistical test to examine whether the thing we observe could just as easily arise from random conditions</a:t>
            </a:r>
          </a:p>
        </p:txBody>
      </p:sp>
    </p:spTree>
    <p:extLst>
      <p:ext uri="{BB962C8B-B14F-4D97-AF65-F5344CB8AC3E}">
        <p14:creationId xmlns:p14="http://schemas.microsoft.com/office/powerpoint/2010/main" val="145762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8F95C5C-4D05-4EB9-9F98-0EAAB516A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673331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Some Basics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10D71C2-5586-4E35-93FD-9812D8FE4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11029615" cy="457463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Point estimate</a:t>
            </a:r>
            <a:r>
              <a:rPr lang="en-US" altLang="en-US" sz="2400" dirty="0"/>
              <a:t> – a single number calculated from </a:t>
            </a:r>
            <a:r>
              <a:rPr lang="en-US" altLang="en-US" sz="2400" i="1" dirty="0"/>
              <a:t>sample</a:t>
            </a:r>
            <a:r>
              <a:rPr lang="en-US" altLang="en-US" sz="2400" dirty="0"/>
              <a:t> data that is the best single guess for a </a:t>
            </a:r>
            <a:r>
              <a:rPr lang="en-US" altLang="en-US" sz="2400" i="1" dirty="0"/>
              <a:t>population</a:t>
            </a:r>
            <a:r>
              <a:rPr lang="en-US" altLang="en-US" sz="2400" dirty="0"/>
              <a:t> parameter</a:t>
            </a:r>
          </a:p>
          <a:p>
            <a:pPr eaLnBrk="1" hangingPunct="1"/>
            <a:r>
              <a:rPr lang="en-US" altLang="en-US" sz="2400" b="1" dirty="0"/>
              <a:t>Interval estimate</a:t>
            </a:r>
            <a:r>
              <a:rPr lang="en-US" altLang="en-US" sz="2400" dirty="0"/>
              <a:t> – a </a:t>
            </a:r>
            <a:r>
              <a:rPr lang="en-US" altLang="en-US" sz="2400" i="1" dirty="0"/>
              <a:t>range</a:t>
            </a:r>
            <a:r>
              <a:rPr lang="en-US" altLang="en-US" sz="2400" dirty="0"/>
              <a:t> of numbers around the </a:t>
            </a:r>
            <a:r>
              <a:rPr lang="en-US" altLang="en-US" sz="2400" i="1" dirty="0"/>
              <a:t>point estimate</a:t>
            </a:r>
            <a:r>
              <a:rPr lang="en-US" altLang="en-US" sz="2400" dirty="0"/>
              <a:t> within which the </a:t>
            </a:r>
            <a:r>
              <a:rPr lang="en-US" altLang="en-US" sz="2400" i="1" dirty="0"/>
              <a:t>population parameter</a:t>
            </a:r>
            <a:r>
              <a:rPr lang="en-US" altLang="en-US" sz="2400" dirty="0"/>
              <a:t> is believed to fall</a:t>
            </a:r>
          </a:p>
          <a:p>
            <a:pPr lvl="1"/>
            <a:r>
              <a:rPr lang="en-US" altLang="en-US" sz="2000" dirty="0"/>
              <a:t>Confidence Intervals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D991-AD28-4A97-9529-6A1CBC4C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55F724-D030-4DB4-87B7-C45C0E916C59}"/>
              </a:ext>
            </a:extLst>
          </p:cNvPr>
          <p:cNvSpPr/>
          <p:nvPr/>
        </p:nvSpPr>
        <p:spPr>
          <a:xfrm>
            <a:off x="493222" y="2074783"/>
            <a:ext cx="8650778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prstClr val="black"/>
                </a:solidFill>
                <a:latin typeface="ArialMT"/>
              </a:rPr>
              <a:t>I</a:t>
            </a:r>
            <a:r>
              <a:rPr lang="en-US" sz="2800" dirty="0">
                <a:latin typeface="ArialMT"/>
              </a:rPr>
              <a:t>n experimental work, such as ours, we specify, based on theory, the associations we expect to see in our data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latin typeface="ArialMT"/>
              </a:rPr>
              <a:t>These could be stated simply or very complexly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latin typeface="ArialMT"/>
              </a:rPr>
              <a:t>our research hypotheses (hypothesis), H</a:t>
            </a:r>
            <a:r>
              <a:rPr lang="en-US" sz="1400" dirty="0">
                <a:latin typeface="ArialMT"/>
              </a:rPr>
              <a:t>1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latin typeface="ArialMT"/>
              </a:rPr>
              <a:t>our null hypothesis, H</a:t>
            </a:r>
            <a:r>
              <a:rPr lang="en-US" sz="1400" dirty="0">
                <a:latin typeface="ArialMT"/>
              </a:rPr>
              <a:t>0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latin typeface="ArialMT"/>
              </a:rPr>
              <a:t>In general, our work is oriented around finding support for our research hypotheses in our data.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latin typeface="ArialMT"/>
              </a:rPr>
              <a:t>To test H</a:t>
            </a:r>
            <a:r>
              <a:rPr lang="en-US" sz="1400" dirty="0">
                <a:latin typeface="ArialMT"/>
              </a:rPr>
              <a:t>1 </a:t>
            </a:r>
            <a:r>
              <a:rPr lang="en-US" sz="2400" dirty="0">
                <a:latin typeface="ArialMT"/>
              </a:rPr>
              <a:t>vs H</a:t>
            </a:r>
            <a:r>
              <a:rPr lang="en-US" sz="1400" dirty="0">
                <a:latin typeface="ArialMT"/>
              </a:rPr>
              <a:t>0 </a:t>
            </a:r>
            <a:r>
              <a:rPr lang="en-US" sz="2400" dirty="0">
                <a:latin typeface="ArialMT"/>
              </a:rPr>
              <a:t>we use a test statistic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2162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D991-AD28-4A97-9529-6A1CBC4C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55F724-D030-4DB4-87B7-C45C0E916C59}"/>
              </a:ext>
            </a:extLst>
          </p:cNvPr>
          <p:cNvSpPr/>
          <p:nvPr/>
        </p:nvSpPr>
        <p:spPr>
          <a:xfrm>
            <a:off x="1549182" y="2952404"/>
            <a:ext cx="90830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In principle, we have a few types of hypothesis tests</a:t>
            </a:r>
          </a:p>
          <a:p>
            <a:pPr algn="ctr"/>
            <a:r>
              <a:rPr lang="en-US" sz="2800" i="1" dirty="0"/>
              <a:t>H</a:t>
            </a:r>
            <a:r>
              <a:rPr lang="en-US" sz="2800" dirty="0"/>
              <a:t>0 :</a:t>
            </a:r>
            <a:r>
              <a:rPr lang="el-GR" sz="2800" dirty="0"/>
              <a:t>θ≥θ0</a:t>
            </a:r>
          </a:p>
          <a:p>
            <a:pPr algn="ctr"/>
            <a:r>
              <a:rPr lang="en-US" sz="2800" i="1" dirty="0"/>
              <a:t>H</a:t>
            </a:r>
            <a:r>
              <a:rPr lang="en-US" sz="2800" dirty="0"/>
              <a:t>0 :</a:t>
            </a:r>
            <a:r>
              <a:rPr lang="el-GR" sz="2800" dirty="0"/>
              <a:t>θ≤θ0</a:t>
            </a:r>
          </a:p>
          <a:p>
            <a:pPr algn="ctr"/>
            <a:r>
              <a:rPr lang="en-US" sz="2800" i="1" dirty="0"/>
              <a:t>H</a:t>
            </a:r>
            <a:r>
              <a:rPr lang="en-US" sz="2800" dirty="0"/>
              <a:t>0 :</a:t>
            </a:r>
            <a:r>
              <a:rPr lang="el-GR" sz="2800" dirty="0"/>
              <a:t>θ=θ0</a:t>
            </a:r>
          </a:p>
          <a:p>
            <a:pPr algn="ctr"/>
            <a:r>
              <a:rPr lang="en-US" sz="2800" dirty="0"/>
              <a:t>Where θ is some parameter we have estimated from our data</a:t>
            </a:r>
          </a:p>
        </p:txBody>
      </p:sp>
    </p:spTree>
    <p:extLst>
      <p:ext uri="{BB962C8B-B14F-4D97-AF65-F5344CB8AC3E}">
        <p14:creationId xmlns:p14="http://schemas.microsoft.com/office/powerpoint/2010/main" val="2572792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BF7E-AD11-4014-BE9D-073EBAEC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Sometimes we make mistakes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07D079-EE73-4C92-9B6D-16BD4C38D653}"/>
              </a:ext>
            </a:extLst>
          </p:cNvPr>
          <p:cNvSpPr/>
          <p:nvPr/>
        </p:nvSpPr>
        <p:spPr>
          <a:xfrm>
            <a:off x="575894" y="2164002"/>
            <a:ext cx="6683433" cy="371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prstClr val="black"/>
                </a:solidFill>
                <a:latin typeface="ArialMT"/>
              </a:rPr>
              <a:t>T</a:t>
            </a:r>
            <a:r>
              <a:rPr lang="en-US" sz="2400" dirty="0">
                <a:latin typeface="ArialMT"/>
              </a:rPr>
              <a:t>here are two forms of errors made when testing hypotheses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latin typeface="ArialMT"/>
              </a:rPr>
              <a:t>Type I error → Reject the null when in fact it is true. This probability is equal to our α level.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latin typeface="ArialMT"/>
              </a:rPr>
              <a:t>Type II error → We fail to reject the null when in fact it is false. This is called β, and we speak of this in terms of our </a:t>
            </a:r>
            <a:r>
              <a:rPr lang="en-US" sz="2400" i="1" dirty="0">
                <a:latin typeface="Arial-ItalicMT"/>
              </a:rPr>
              <a:t>power </a:t>
            </a:r>
            <a:r>
              <a:rPr lang="en-US" sz="2400" dirty="0">
                <a:latin typeface="ArialMT"/>
              </a:rPr>
              <a:t>to reject the null when it is false, or 1 -β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281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8258-1D63-4E9D-8188-5E305F14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outcomes for hypothesis tests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5A891F-8252-4382-83F7-A74926680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055683"/>
              </p:ext>
            </p:extLst>
          </p:nvPr>
        </p:nvGraphicFramePr>
        <p:xfrm>
          <a:off x="1667164" y="2836640"/>
          <a:ext cx="8857671" cy="27895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2557">
                  <a:extLst>
                    <a:ext uri="{9D8B030D-6E8A-4147-A177-3AD203B41FA5}">
                      <a16:colId xmlns:a16="http://schemas.microsoft.com/office/drawing/2014/main" val="3188103598"/>
                    </a:ext>
                  </a:extLst>
                </a:gridCol>
                <a:gridCol w="2952557">
                  <a:extLst>
                    <a:ext uri="{9D8B030D-6E8A-4147-A177-3AD203B41FA5}">
                      <a16:colId xmlns:a16="http://schemas.microsoft.com/office/drawing/2014/main" val="1229841067"/>
                    </a:ext>
                  </a:extLst>
                </a:gridCol>
                <a:gridCol w="2952557">
                  <a:extLst>
                    <a:ext uri="{9D8B030D-6E8A-4147-A177-3AD203B41FA5}">
                      <a16:colId xmlns:a16="http://schemas.microsoft.com/office/drawing/2014/main" val="581995276"/>
                    </a:ext>
                  </a:extLst>
                </a:gridCol>
              </a:tblGrid>
              <a:tr h="1167996">
                <a:tc>
                  <a:txBody>
                    <a:bodyPr/>
                    <a:lstStyle/>
                    <a:p>
                      <a:r>
                        <a:rPr lang="en-US" sz="2800" dirty="0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H</a:t>
                      </a:r>
                      <a:r>
                        <a:rPr lang="en-US" sz="2800" baseline="-25000" dirty="0"/>
                        <a:t>0</a:t>
                      </a:r>
                      <a:r>
                        <a:rPr lang="en-US" sz="2800" dirty="0"/>
                        <a:t> True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H</a:t>
                      </a:r>
                      <a:r>
                        <a:rPr lang="en-US" sz="2800" baseline="-25000" dirty="0"/>
                        <a:t>0</a:t>
                      </a:r>
                      <a:r>
                        <a:rPr lang="en-US" sz="2800" dirty="0"/>
                        <a:t> False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49657"/>
                  </a:ext>
                </a:extLst>
              </a:tr>
              <a:tr h="676696">
                <a:tc>
                  <a:txBody>
                    <a:bodyPr/>
                    <a:lstStyle/>
                    <a:p>
                      <a:r>
                        <a:rPr lang="en-US" sz="2800" dirty="0"/>
                        <a:t>H</a:t>
                      </a:r>
                      <a:r>
                        <a:rPr lang="en-US" sz="2800" baseline="-25000" dirty="0"/>
                        <a:t>0</a:t>
                      </a:r>
                      <a:r>
                        <a:rPr lang="en-US" sz="2800" dirty="0"/>
                        <a:t>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Correct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II error (</a:t>
                      </a:r>
                      <a:r>
                        <a:rPr lang="el-GR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β)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29268"/>
                  </a:ext>
                </a:extLst>
              </a:tr>
              <a:tr h="6766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H</a:t>
                      </a:r>
                      <a:r>
                        <a:rPr lang="en-US" sz="2800" baseline="-25000" dirty="0"/>
                        <a:t>0</a:t>
                      </a:r>
                      <a:r>
                        <a:rPr lang="en-US" sz="2800" dirty="0"/>
                        <a:t>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I error (</a:t>
                      </a:r>
                      <a:r>
                        <a:rPr lang="el-GR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Correct decision (power)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1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119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6A08-F78E-4EF9-86D3-85928926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tests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F819BC-4F4A-4387-AB25-AD451E2083B6}"/>
              </a:ext>
            </a:extLst>
          </p:cNvPr>
          <p:cNvSpPr/>
          <p:nvPr/>
        </p:nvSpPr>
        <p:spPr>
          <a:xfrm>
            <a:off x="653935" y="2325586"/>
            <a:ext cx="6096000" cy="44781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In order to test for differences between groups in our analysis, we rely on test statistics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These are single numbers that summarize the differences that we are interested in.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Often these statistics will have their own distribution that we compare our observed values to, to judge how commonly we observe a difference “this large”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In more formal terms, we use test statistics to make statements about population parameters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Is </a:t>
            </a:r>
            <a:r>
              <a:rPr lang="el-GR" sz="2000" dirty="0">
                <a:latin typeface="ArialMT"/>
              </a:rPr>
              <a:t>μ1= μ2 ?</a:t>
            </a:r>
            <a:endParaRPr lang="en-US" sz="2000" dirty="0">
              <a:latin typeface="ArialMT"/>
            </a:endParaRP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Is </a:t>
            </a:r>
            <a:r>
              <a:rPr lang="el-GR" sz="2000" dirty="0">
                <a:latin typeface="ArialMT"/>
              </a:rPr>
              <a:t>μ1= 75.2 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9516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55B1-C3C4-46EA-8904-BBE77483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Tests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4D59D-39E5-40DE-97B5-9B5706580766}"/>
              </a:ext>
            </a:extLst>
          </p:cNvPr>
          <p:cNvSpPr/>
          <p:nvPr/>
        </p:nvSpPr>
        <p:spPr>
          <a:xfrm>
            <a:off x="575894" y="2112615"/>
            <a:ext cx="7997299" cy="345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MT"/>
              </a:rPr>
              <a:t>Do my data come from a normal distribution?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latin typeface="ArialMT"/>
              </a:rPr>
              <a:t>H</a:t>
            </a:r>
            <a:r>
              <a:rPr lang="en-US" sz="1100" dirty="0">
                <a:latin typeface="ArialMT"/>
              </a:rPr>
              <a:t>0 </a:t>
            </a:r>
            <a:r>
              <a:rPr lang="en-US" dirty="0">
                <a:latin typeface="ArialMT"/>
              </a:rPr>
              <a:t>: my data come from a normal distribution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latin typeface="ArialMT"/>
              </a:rPr>
              <a:t>H</a:t>
            </a:r>
            <a:r>
              <a:rPr lang="en-US" sz="1100" dirty="0">
                <a:latin typeface="ArialMT"/>
              </a:rPr>
              <a:t>1</a:t>
            </a:r>
            <a:r>
              <a:rPr lang="en-US" dirty="0">
                <a:latin typeface="ArialMT"/>
              </a:rPr>
              <a:t>: my data do not come from a normal distribution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latin typeface="ArialMT"/>
              </a:rPr>
              <a:t>A common test for this hypothesis is the Shapiro-Wilk test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latin typeface="ArialMT"/>
              </a:rPr>
              <a:t>This test compares the quantiles of your distribution to those of a normal distribution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latin typeface="ArialMT"/>
              </a:rPr>
              <a:t>Generates a test statistic, W, and a p-value which tell us if our data look “normal” or not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latin typeface="ArialMT"/>
              </a:rPr>
              <a:t>In R the code is: </a:t>
            </a:r>
            <a:r>
              <a:rPr lang="en-US" dirty="0" err="1">
                <a:latin typeface="ArialMT"/>
              </a:rPr>
              <a:t>shapiro.test</a:t>
            </a:r>
            <a:r>
              <a:rPr lang="en-US" dirty="0">
                <a:latin typeface="ArialMT"/>
              </a:rPr>
              <a:t>(</a:t>
            </a:r>
            <a:r>
              <a:rPr lang="en-US" dirty="0" err="1">
                <a:latin typeface="ArialMT"/>
              </a:rPr>
              <a:t>data$var</a:t>
            </a:r>
            <a:r>
              <a:rPr lang="en-US" dirty="0">
                <a:latin typeface="ArialMT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27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0A6F-2338-4586-AF51-80CEC96B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tests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B7890-220A-4965-8710-B88501CE2C9A}"/>
              </a:ext>
            </a:extLst>
          </p:cNvPr>
          <p:cNvSpPr/>
          <p:nvPr/>
        </p:nvSpPr>
        <p:spPr>
          <a:xfrm>
            <a:off x="532015" y="1860624"/>
            <a:ext cx="11029616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latin typeface="ArialMT"/>
              </a:rPr>
              <a:t>We employ a z-test for the mean, when we know the population mean and the variance, and these are not estimated from data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latin typeface="ArialMT"/>
              </a:rPr>
              <a:t>The z-test can be used when you want to test a sample mean verses a hypothesized mean value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latin typeface="ArialMT"/>
              </a:rPr>
              <a:t>We want to know if our sample value of 55 is different from the previous sample value of 45.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latin typeface="ArialMT"/>
              </a:rPr>
              <a:t>We have n=50 subjects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latin typeface="ArialMT"/>
              </a:rPr>
              <a:t>We know </a:t>
            </a:r>
            <a:r>
              <a:rPr lang="el-GR" sz="2400" dirty="0">
                <a:latin typeface="ArialMT"/>
              </a:rPr>
              <a:t>σ=4.5</a:t>
            </a:r>
            <a:endParaRPr lang="en-US" sz="2400" dirty="0">
              <a:latin typeface="ArialMT"/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latin typeface="ArialMT"/>
              </a:rPr>
              <a:t>We assume our distribution is normally distributed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A0C65-CDA2-4976-9F71-181E317F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815" y="4099983"/>
            <a:ext cx="2981498" cy="262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70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4375-CC5C-49EF-907F-E0AE388C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Tests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4BC5E8-768E-4103-BB57-29A4F389950D}"/>
              </a:ext>
            </a:extLst>
          </p:cNvPr>
          <p:cNvSpPr/>
          <p:nvPr/>
        </p:nvSpPr>
        <p:spPr>
          <a:xfrm>
            <a:off x="831273" y="2074782"/>
            <a:ext cx="1077423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How large is our test statistic?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Our observed value of z was 15.714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How common is it to observe a value this large from a standard normal (z) distribution ?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What is the probability of observing such a value from this distribution?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This is a </a:t>
            </a:r>
            <a:r>
              <a:rPr lang="en-US" sz="2000" b="1" dirty="0">
                <a:latin typeface="Arial-BoldMT"/>
              </a:rPr>
              <a:t>p-value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In the standard normal distribution, 95% of all values should be within +/-1.96 units of the mean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/>
              <a:t>If we compare our value to those of a standard normal table (like in your book), we see the probability of seeing a value this large is equal to 9.56e-55, </a:t>
            </a:r>
            <a:r>
              <a:rPr lang="en-US" sz="2000" dirty="0" err="1"/>
              <a:t>thats</a:t>
            </a:r>
            <a:r>
              <a:rPr lang="en-US" sz="2000" dirty="0"/>
              <a:t> 0.0 and 54 other zeros, so it is INCREDIBLY </a:t>
            </a:r>
            <a:r>
              <a:rPr lang="en-US" sz="2000" b="1" dirty="0"/>
              <a:t>uncommon </a:t>
            </a:r>
            <a:r>
              <a:rPr lang="en-US" sz="2000" dirty="0"/>
              <a:t>to see a difference like this by </a:t>
            </a:r>
            <a:r>
              <a:rPr lang="en-US" sz="2000" b="1" dirty="0"/>
              <a:t>random chance</a:t>
            </a:r>
            <a:r>
              <a:rPr lang="en-US" sz="2000" dirty="0"/>
              <a:t>.</a:t>
            </a:r>
            <a:endParaRPr lang="en-US" sz="200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230701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8E4C-E319-4F43-B928-61F65673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P-Values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6CF337-5649-4DE9-97DC-5289DB76440E}"/>
              </a:ext>
            </a:extLst>
          </p:cNvPr>
          <p:cNvSpPr/>
          <p:nvPr/>
        </p:nvSpPr>
        <p:spPr>
          <a:xfrm>
            <a:off x="809105" y="1840287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>
              <a:latin typeface="OpenSymbol"/>
            </a:endParaRP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p-values are probabilities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They are generally associated with test statistics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They are what give us the “certainty” in our analysis.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If the probability of seeing a test statistic as large as the one we calculate is large (&gt;.05, for instance), then our test does not negate the null hypothesis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If test statistics like ours occur very rarely then we have a small p value (&lt;.05 or smaller), and we conclude that our research hypothesis has some support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4176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176A-2406-46E2-A3C9-EC554296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Critical values and p-values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F4177-0FA8-453B-8B5D-D767C5B8DD8D}"/>
              </a:ext>
            </a:extLst>
          </p:cNvPr>
          <p:cNvSpPr/>
          <p:nvPr/>
        </p:nvSpPr>
        <p:spPr>
          <a:xfrm>
            <a:off x="575894" y="2125350"/>
            <a:ext cx="10485575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A critical value is the value of a reference distribution that occurs at a certain level of probability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We choose critical values to compare our test statistics to based on how certain we want to be that our observed test statistic is “rare” or “significant”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For example if we want to be 95% certain that our difference (z test) is not simply an artifact of random sampling bias, then we choose a critical value from a standard normal distribution that occurs a very small percent of the time (z=1.96, for a 5% occurrence)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We compare our observed value of the z test to this critical value and see if it is less, equal or larger.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If it is less, then we cannot be certain that our null hypothesis is falsified</a:t>
            </a:r>
            <a:endParaRPr lang="en-US" sz="2000" dirty="0">
              <a:latin typeface="OpenSymbol"/>
            </a:endParaRP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If it is greater, then we have evidence that our null hypothesis is falsified, and our research hypothesis is supported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601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90F83DAA-F4E1-4954-BB49-DDC46CD6D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Point Estimation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34E433F-D7C8-4F0D-82CE-79DE96F3E9A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81192" y="2058988"/>
            <a:ext cx="5625904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Figure 5.1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Sampling distribution of sample mean </a:t>
            </a:r>
            <a:r>
              <a:rPr lang="en-US" altLang="en-US" sz="1800" dirty="0">
                <a:cs typeface="Times New Roman" panose="02020603050405020304" pitchFamily="18" charset="0"/>
              </a:rPr>
              <a:t> is </a:t>
            </a:r>
            <a:r>
              <a:rPr lang="en-US" altLang="en-US" sz="1800" i="1" dirty="0">
                <a:cs typeface="Times New Roman" panose="02020603050405020304" pitchFamily="18" charset="0"/>
              </a:rPr>
              <a:t>unbiased</a:t>
            </a:r>
            <a:r>
              <a:rPr lang="en-US" altLang="en-US" sz="1800" dirty="0">
                <a:cs typeface="Times New Roman" panose="02020603050405020304" pitchFamily="18" charset="0"/>
              </a:rPr>
              <a:t> because it centers around </a:t>
            </a:r>
            <a:r>
              <a:rPr lang="el-GR" altLang="en-US" sz="1800" dirty="0">
                <a:cs typeface="Times New Roman" panose="02020603050405020304" pitchFamily="18" charset="0"/>
              </a:rPr>
              <a:t>μ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cs typeface="Times New Roman" panose="02020603050405020304" pitchFamily="18" charset="0"/>
              </a:rPr>
              <a:t>in repeated samples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Sampling distribution of the median in this case is </a:t>
            </a:r>
            <a:r>
              <a:rPr lang="en-US" altLang="en-US" sz="1800" i="1" dirty="0"/>
              <a:t>biased</a:t>
            </a:r>
            <a:r>
              <a:rPr lang="en-US" altLang="en-US" sz="1800" dirty="0"/>
              <a:t> because the population distribution is skewed to the 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Attributes of a “good” point estimator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(1) sampling distribution is centered around the parameter  </a:t>
            </a:r>
            <a:r>
              <a:rPr lang="en-US" altLang="en-US" sz="1800" b="1" i="1" dirty="0"/>
              <a:t>unbiased</a:t>
            </a:r>
            <a:endParaRPr lang="en-US" altLang="en-US" sz="18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(2) sampling distribution has as small a standard error (as little spread as possible) </a:t>
            </a:r>
            <a:r>
              <a:rPr lang="en-US" altLang="en-US" sz="1800" b="1" i="1" dirty="0"/>
              <a:t>efficient</a:t>
            </a: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sample mean and the sample standard deviation are typically used as point estimates of </a:t>
            </a:r>
            <a:r>
              <a:rPr lang="el-GR" altLang="en-US" sz="1800" dirty="0">
                <a:cs typeface="Times New Roman" panose="02020603050405020304" pitchFamily="18" charset="0"/>
              </a:rPr>
              <a:t>μ</a:t>
            </a:r>
            <a:r>
              <a:rPr lang="en-US" altLang="en-US" sz="1800" dirty="0"/>
              <a:t> and </a:t>
            </a:r>
            <a:r>
              <a:rPr lang="el-GR" altLang="en-US" sz="1800" dirty="0">
                <a:cs typeface="Times New Roman" panose="02020603050405020304" pitchFamily="18" charset="0"/>
              </a:rPr>
              <a:t>σ</a:t>
            </a:r>
            <a:r>
              <a:rPr lang="en-US" altLang="en-US" sz="1800" dirty="0"/>
              <a:t>.</a:t>
            </a:r>
          </a:p>
        </p:txBody>
      </p:sp>
      <p:pic>
        <p:nvPicPr>
          <p:cNvPr id="5" name="Picture 2" descr="~AUT0024">
            <a:extLst>
              <a:ext uri="{FF2B5EF4-FFF2-40B4-BE49-F238E27FC236}">
                <a16:creationId xmlns:a16="http://schemas.microsoft.com/office/drawing/2014/main" id="{3686D0D6-F126-458A-B2B5-C31AAFBBC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096" y="2571986"/>
            <a:ext cx="5664429" cy="308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3">
            <a:extLst>
              <a:ext uri="{FF2B5EF4-FFF2-40B4-BE49-F238E27FC236}">
                <a16:creationId xmlns:a16="http://schemas.microsoft.com/office/drawing/2014/main" id="{5C204870-3533-4C9F-BED4-4670C4C069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89324" y="2809701"/>
            <a:ext cx="33251" cy="188421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57AD-0FE8-4CE8-9A6A-10CA813E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Power of a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9A5F1D-1971-4953-B8B8-E9436144661A}"/>
              </a:ext>
            </a:extLst>
          </p:cNvPr>
          <p:cNvSpPr/>
          <p:nvPr/>
        </p:nvSpPr>
        <p:spPr>
          <a:xfrm>
            <a:off x="575894" y="2357920"/>
            <a:ext cx="6096000" cy="37179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latin typeface="ArialMT"/>
              </a:rPr>
              <a:t>Statistical power is the ability to detect a difference based on the sample data you have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latin typeface="ArialMT"/>
              </a:rPr>
              <a:t>Technically, power is the probability that the test can reject the null hypothesis when it is false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latin typeface="ArialMT"/>
              </a:rPr>
              <a:t>Typically, the power to detect a difference increases as the hypothesized difference and the sample size increase.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099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774E8D-31B4-4C5C-B07F-9E5E17C60F00}"/>
              </a:ext>
            </a:extLst>
          </p:cNvPr>
          <p:cNvSpPr/>
          <p:nvPr/>
        </p:nvSpPr>
        <p:spPr>
          <a:xfrm>
            <a:off x="786938" y="2163636"/>
            <a:ext cx="7015942" cy="268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a confidence interval?</a:t>
            </a:r>
          </a:p>
          <a:p>
            <a:pPr marL="630000" lvl="1" indent="-306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/>
              <a:t>It is, an interval, based on observed data, that contains an unknown population parameter with some specified probability</a:t>
            </a:r>
          </a:p>
          <a:p>
            <a:pPr marL="630000" lvl="1" indent="-306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/>
              <a:t>So it is a statement about the likelihood that the true parameter value occurs between two bounds, an upper and a lower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283F28-92F5-4D98-BBBA-D69A197B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158902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CFFD-2F5E-47E5-854C-39A2FA33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2CD9-415B-427A-A576-BF007FDD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7013"/>
            <a:ext cx="5348553" cy="4840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If we take repeated random samples, over many such samples and calculations of 95% confidence intervals, about 95% of the intervals will contain </a:t>
            </a:r>
            <a:r>
              <a:rPr lang="el-GR" altLang="en-US" sz="2400" dirty="0">
                <a:cs typeface="Times New Roman" panose="02020603050405020304" pitchFamily="18" charset="0"/>
              </a:rPr>
              <a:t>μ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The higher the confidence level, the wider the confidence interval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The larger the </a:t>
            </a:r>
            <a:r>
              <a:rPr lang="en-US" altLang="en-US" sz="2400" i="1" dirty="0"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cs typeface="Times New Roman" panose="02020603050405020304" pitchFamily="18" charset="0"/>
              </a:rPr>
              <a:t>, the narrower the confidence interval </a:t>
            </a:r>
            <a:endParaRPr lang="el-GR" altLang="en-US" sz="24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E71FAE7E-BEC4-4532-8C36-8EC9E1A9B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393517"/>
              </p:ext>
            </p:extLst>
          </p:nvPr>
        </p:nvGraphicFramePr>
        <p:xfrm>
          <a:off x="6262257" y="3429000"/>
          <a:ext cx="42497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3" imgW="1549080" imgH="444240" progId="Equation.3">
                  <p:embed/>
                </p:oleObj>
              </mc:Choice>
              <mc:Fallback>
                <p:oleObj name="Equation" r:id="rId3" imgW="1549080" imgH="444240" progId="Equation.3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id="{A4FBE629-D2DC-41C4-BBDC-18C007B260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257" y="3429000"/>
                        <a:ext cx="42497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72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DA01-51D5-48CD-950E-CC96E8E8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78A7-95CD-48A6-BACA-9E6306E5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critical value is a value of a distribution (say a Normal distribution) that occurs with a certain level of probability</a:t>
            </a:r>
          </a:p>
          <a:p>
            <a:r>
              <a:rPr lang="en-US" sz="2400" dirty="0"/>
              <a:t>For the standard normal distribution, some critical values are:</a:t>
            </a:r>
          </a:p>
          <a:p>
            <a:pPr lvl="1"/>
            <a:r>
              <a:rPr lang="en-US" sz="2200" dirty="0"/>
              <a:t>-1 to 1 = 68% of the density</a:t>
            </a:r>
          </a:p>
          <a:p>
            <a:pPr lvl="1"/>
            <a:r>
              <a:rPr lang="en-US" sz="2200" dirty="0"/>
              <a:t>-1.96 to 1.96 = 95% of the density</a:t>
            </a:r>
          </a:p>
          <a:p>
            <a:pPr lvl="1"/>
            <a:r>
              <a:rPr lang="en-US" sz="2200" dirty="0"/>
              <a:t>-2.58 to 2.58 = 99% of the density</a:t>
            </a:r>
          </a:p>
        </p:txBody>
      </p:sp>
    </p:spTree>
    <p:extLst>
      <p:ext uri="{BB962C8B-B14F-4D97-AF65-F5344CB8AC3E}">
        <p14:creationId xmlns:p14="http://schemas.microsoft.com/office/powerpoint/2010/main" val="217475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14C7-4B98-4688-BA8B-73D77446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B5C13-3E21-43BD-870F-169E7472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9266619" cy="4460334"/>
          </a:xfrm>
        </p:spPr>
        <p:txBody>
          <a:bodyPr>
            <a:normAutofit/>
          </a:bodyPr>
          <a:lstStyle/>
          <a:p>
            <a:r>
              <a:rPr lang="en-US" sz="2400" dirty="0"/>
              <a:t>The probability of making a mistake is called </a:t>
            </a:r>
            <a:r>
              <a:rPr lang="en-US" sz="2400" i="1" dirty="0"/>
              <a:t>α</a:t>
            </a:r>
          </a:p>
          <a:p>
            <a:r>
              <a:rPr lang="en-US" sz="2400" i="1" dirty="0"/>
              <a:t>Confidence Coefficient = 1 - α</a:t>
            </a:r>
          </a:p>
          <a:p>
            <a:r>
              <a:rPr lang="en-US" sz="2400" dirty="0"/>
              <a:t>So if you want to be wrong, say 5% of the time, then you want a 1- .05 confidence interval that, which gives you 95% confidence that if you were to repeat your data collection, the true population mean would be within this interval 95% of the time</a:t>
            </a:r>
          </a:p>
          <a:p>
            <a:r>
              <a:rPr lang="en-US" sz="2400" dirty="0"/>
              <a:t>Using the standard normal distribution, we can get confidence intervals for the mean of a sample</a:t>
            </a:r>
          </a:p>
        </p:txBody>
      </p:sp>
    </p:spTree>
    <p:extLst>
      <p:ext uri="{BB962C8B-B14F-4D97-AF65-F5344CB8AC3E}">
        <p14:creationId xmlns:p14="http://schemas.microsoft.com/office/powerpoint/2010/main" val="68335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~AUT0026">
            <a:extLst>
              <a:ext uri="{FF2B5EF4-FFF2-40B4-BE49-F238E27FC236}">
                <a16:creationId xmlns:a16="http://schemas.microsoft.com/office/drawing/2014/main" id="{51E24CB5-7FFA-4E13-8484-7EFC6EE95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449" y="865163"/>
            <a:ext cx="7848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AutoShape 5">
            <a:extLst>
              <a:ext uri="{FF2B5EF4-FFF2-40B4-BE49-F238E27FC236}">
                <a16:creationId xmlns:a16="http://schemas.microsoft.com/office/drawing/2014/main" id="{F9E6ACC2-B382-4658-9E95-81DD3798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536" y="3723004"/>
            <a:ext cx="2971800" cy="1219200"/>
          </a:xfrm>
          <a:prstGeom prst="leftArrow">
            <a:avLst>
              <a:gd name="adj1" fmla="val 50000"/>
              <a:gd name="adj2" fmla="val 6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Interval does not</a:t>
            </a:r>
          </a:p>
          <a:p>
            <a:pPr algn="ctr" eaLnBrk="1" hangingPunct="1"/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contain </a:t>
            </a:r>
            <a:r>
              <a:rPr lang="el-GR" altLang="en-US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μ</a:t>
            </a:r>
          </a:p>
        </p:txBody>
      </p:sp>
      <p:sp>
        <p:nvSpPr>
          <p:cNvPr id="16390" name="Freeform 6">
            <a:extLst>
              <a:ext uri="{FF2B5EF4-FFF2-40B4-BE49-F238E27FC236}">
                <a16:creationId xmlns:a16="http://schemas.microsoft.com/office/drawing/2014/main" id="{8A7702CD-10F7-4CAA-B33A-750ACD27A007}"/>
              </a:ext>
            </a:extLst>
          </p:cNvPr>
          <p:cNvSpPr>
            <a:spLocks/>
          </p:cNvSpPr>
          <p:nvPr/>
        </p:nvSpPr>
        <p:spPr bwMode="auto">
          <a:xfrm>
            <a:off x="5274334" y="4100829"/>
            <a:ext cx="2627312" cy="463550"/>
          </a:xfrm>
          <a:custGeom>
            <a:avLst/>
            <a:gdLst>
              <a:gd name="T0" fmla="*/ 2147483647 w 1655"/>
              <a:gd name="T1" fmla="*/ 2147483647 h 292"/>
              <a:gd name="T2" fmla="*/ 2147483647 w 1655"/>
              <a:gd name="T3" fmla="*/ 2147483647 h 292"/>
              <a:gd name="T4" fmla="*/ 2147483647 w 1655"/>
              <a:gd name="T5" fmla="*/ 2147483647 h 292"/>
              <a:gd name="T6" fmla="*/ 2147483647 w 1655"/>
              <a:gd name="T7" fmla="*/ 2147483647 h 292"/>
              <a:gd name="T8" fmla="*/ 2147483647 w 1655"/>
              <a:gd name="T9" fmla="*/ 2147483647 h 292"/>
              <a:gd name="T10" fmla="*/ 2147483647 w 1655"/>
              <a:gd name="T11" fmla="*/ 2147483647 h 292"/>
              <a:gd name="T12" fmla="*/ 0 w 1655"/>
              <a:gd name="T13" fmla="*/ 2147483647 h 292"/>
              <a:gd name="T14" fmla="*/ 2147483647 w 1655"/>
              <a:gd name="T15" fmla="*/ 2147483647 h 292"/>
              <a:gd name="T16" fmla="*/ 2147483647 w 1655"/>
              <a:gd name="T17" fmla="*/ 2147483647 h 292"/>
              <a:gd name="T18" fmla="*/ 2147483647 w 1655"/>
              <a:gd name="T19" fmla="*/ 2147483647 h 292"/>
              <a:gd name="T20" fmla="*/ 2147483647 w 1655"/>
              <a:gd name="T21" fmla="*/ 2147483647 h 292"/>
              <a:gd name="T22" fmla="*/ 2147483647 w 1655"/>
              <a:gd name="T23" fmla="*/ 2147483647 h 292"/>
              <a:gd name="T24" fmla="*/ 2147483647 w 1655"/>
              <a:gd name="T25" fmla="*/ 2147483647 h 292"/>
              <a:gd name="T26" fmla="*/ 2147483647 w 1655"/>
              <a:gd name="T27" fmla="*/ 2147483647 h 292"/>
              <a:gd name="T28" fmla="*/ 2147483647 w 1655"/>
              <a:gd name="T29" fmla="*/ 2147483647 h 29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655"/>
              <a:gd name="T46" fmla="*/ 0 h 292"/>
              <a:gd name="T47" fmla="*/ 1655 w 1655"/>
              <a:gd name="T48" fmla="*/ 292 h 29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655" h="292">
                <a:moveTo>
                  <a:pt x="1486" y="31"/>
                </a:moveTo>
                <a:cubicBezTo>
                  <a:pt x="1311" y="0"/>
                  <a:pt x="1086" y="21"/>
                  <a:pt x="916" y="24"/>
                </a:cubicBezTo>
                <a:cubicBezTo>
                  <a:pt x="871" y="36"/>
                  <a:pt x="779" y="44"/>
                  <a:pt x="779" y="44"/>
                </a:cubicBezTo>
                <a:cubicBezTo>
                  <a:pt x="587" y="39"/>
                  <a:pt x="416" y="22"/>
                  <a:pt x="229" y="5"/>
                </a:cubicBezTo>
                <a:cubicBezTo>
                  <a:pt x="188" y="7"/>
                  <a:pt x="146" y="3"/>
                  <a:pt x="105" y="11"/>
                </a:cubicBezTo>
                <a:cubicBezTo>
                  <a:pt x="83" y="15"/>
                  <a:pt x="67" y="37"/>
                  <a:pt x="46" y="44"/>
                </a:cubicBezTo>
                <a:cubicBezTo>
                  <a:pt x="27" y="63"/>
                  <a:pt x="9" y="71"/>
                  <a:pt x="0" y="96"/>
                </a:cubicBezTo>
                <a:cubicBezTo>
                  <a:pt x="12" y="152"/>
                  <a:pt x="45" y="177"/>
                  <a:pt x="98" y="194"/>
                </a:cubicBezTo>
                <a:cubicBezTo>
                  <a:pt x="127" y="225"/>
                  <a:pt x="98" y="199"/>
                  <a:pt x="170" y="221"/>
                </a:cubicBezTo>
                <a:cubicBezTo>
                  <a:pt x="296" y="259"/>
                  <a:pt x="391" y="249"/>
                  <a:pt x="537" y="253"/>
                </a:cubicBezTo>
                <a:cubicBezTo>
                  <a:pt x="756" y="292"/>
                  <a:pt x="1172" y="271"/>
                  <a:pt x="1348" y="273"/>
                </a:cubicBezTo>
                <a:cubicBezTo>
                  <a:pt x="1452" y="269"/>
                  <a:pt x="1510" y="274"/>
                  <a:pt x="1597" y="247"/>
                </a:cubicBezTo>
                <a:cubicBezTo>
                  <a:pt x="1622" y="222"/>
                  <a:pt x="1630" y="196"/>
                  <a:pt x="1650" y="168"/>
                </a:cubicBezTo>
                <a:cubicBezTo>
                  <a:pt x="1645" y="122"/>
                  <a:pt x="1655" y="90"/>
                  <a:pt x="1610" y="77"/>
                </a:cubicBezTo>
                <a:cubicBezTo>
                  <a:pt x="1561" y="44"/>
                  <a:pt x="1497" y="31"/>
                  <a:pt x="1440" y="31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006A-ECE6-442D-992E-35BAE022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6DFA1-31B5-4840-902F-C031770E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033266" cy="4677504"/>
          </a:xfrm>
        </p:spPr>
        <p:txBody>
          <a:bodyPr>
            <a:normAutofit/>
          </a:bodyPr>
          <a:lstStyle/>
          <a:p>
            <a:r>
              <a:rPr lang="en-US" sz="2000" dirty="0"/>
              <a:t>Observed sample mean = 0.36</a:t>
            </a:r>
          </a:p>
          <a:p>
            <a:r>
              <a:rPr lang="en-US" sz="2000" dirty="0"/>
              <a:t>Observed sample standard deviation = .08</a:t>
            </a:r>
          </a:p>
          <a:p>
            <a:r>
              <a:rPr lang="en-US" sz="2000" dirty="0"/>
              <a:t>n = 254</a:t>
            </a:r>
          </a:p>
          <a:p>
            <a:r>
              <a:rPr lang="en-US" sz="2000" dirty="0"/>
              <a:t>95 % CI for the mean, assuming a Normal sampling distribution</a:t>
            </a:r>
          </a:p>
          <a:p>
            <a:pPr marL="0" indent="0">
              <a:buNone/>
            </a:pPr>
            <a:r>
              <a:rPr lang="en-US" sz="2000" dirty="0"/>
              <a:t>	(.36−1.96∗(.08/√254) </a:t>
            </a:r>
            <a:r>
              <a:rPr lang="en-US" sz="2000" i="1" dirty="0"/>
              <a:t>, </a:t>
            </a:r>
            <a:r>
              <a:rPr lang="en-US" sz="2000" dirty="0"/>
              <a:t>.36+1.96(.08/√254))</a:t>
            </a:r>
          </a:p>
          <a:p>
            <a:r>
              <a:rPr lang="it-IT" sz="2000" dirty="0"/>
              <a:t>Lower CI = .351 Upper CI = .369</a:t>
            </a:r>
            <a:endParaRPr lang="en-US" sz="2000" dirty="0"/>
          </a:p>
          <a:p>
            <a:r>
              <a:rPr lang="en-US" sz="2000" dirty="0"/>
              <a:t>Common values of α, for the standard Normal distribution are</a:t>
            </a:r>
          </a:p>
          <a:p>
            <a:pPr lvl="1"/>
            <a:r>
              <a:rPr lang="en-US" sz="1800" dirty="0"/>
              <a:t>.9 = 1.645</a:t>
            </a:r>
          </a:p>
          <a:p>
            <a:pPr lvl="1"/>
            <a:r>
              <a:rPr lang="en-US" sz="1800" dirty="0"/>
              <a:t>.95 = 1.96</a:t>
            </a:r>
          </a:p>
          <a:p>
            <a:pPr lvl="1"/>
            <a:r>
              <a:rPr lang="en-US" sz="1800" dirty="0"/>
              <a:t>.99= 2.58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A0F02C94-1A45-45B3-97BF-5E32583188DE}"/>
                  </a:ext>
                </a:extLst>
              </p:cNvPr>
              <p:cNvSpPr txBox="1"/>
              <p:nvPr/>
            </p:nvSpPr>
            <p:spPr bwMode="auto">
              <a:xfrm>
                <a:off x="7164884" y="3792279"/>
                <a:ext cx="4800600" cy="187511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±1.96</m:t>
                      </m:r>
                      <m:r>
                        <a:rPr lang="en-US" sz="3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3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3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3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A0F02C94-1A45-45B3-97BF-5E3258318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4884" y="3792279"/>
                <a:ext cx="4800600" cy="1875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9259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1848</Words>
  <Application>Microsoft Office PowerPoint</Application>
  <PresentationFormat>Widescreen</PresentationFormat>
  <Paragraphs>186</Paragraphs>
  <Slides>30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Arial-BoldMT</vt:lpstr>
      <vt:lpstr>Arial-ItalicMT</vt:lpstr>
      <vt:lpstr>ArialMT</vt:lpstr>
      <vt:lpstr>Calibri</vt:lpstr>
      <vt:lpstr>Cambria Math</vt:lpstr>
      <vt:lpstr>Corbel</vt:lpstr>
      <vt:lpstr>Gill Sans MT</vt:lpstr>
      <vt:lpstr>OpenSymbol</vt:lpstr>
      <vt:lpstr>Times New Roman</vt:lpstr>
      <vt:lpstr>Wingdings 2</vt:lpstr>
      <vt:lpstr>Dividend</vt:lpstr>
      <vt:lpstr>Equation</vt:lpstr>
      <vt:lpstr>Statistical inference and statistical testing</vt:lpstr>
      <vt:lpstr>Some Basics</vt:lpstr>
      <vt:lpstr>Point Estimation</vt:lpstr>
      <vt:lpstr>Confidence intervals</vt:lpstr>
      <vt:lpstr>Confidence intervals</vt:lpstr>
      <vt:lpstr>Critical values</vt:lpstr>
      <vt:lpstr>Error Probability</vt:lpstr>
      <vt:lpstr>PowerPoint Presentation</vt:lpstr>
      <vt:lpstr>Example</vt:lpstr>
      <vt:lpstr>Example of 95% Confidence Interval:   Education in U.S.</vt:lpstr>
      <vt:lpstr>Samples Large and Small: The t Distribution</vt:lpstr>
      <vt:lpstr>Properties of the t distribution</vt:lpstr>
      <vt:lpstr>Normal and t distributions with various sample sizes</vt:lpstr>
      <vt:lpstr>PowerPoint Presentation</vt:lpstr>
      <vt:lpstr>Choice of Sample Size: For a Proportion</vt:lpstr>
      <vt:lpstr>Sample Size</vt:lpstr>
      <vt:lpstr>Considerations in Determining Sample Size: More than Just a Formula</vt:lpstr>
      <vt:lpstr>PowerPoint Presentation</vt:lpstr>
      <vt:lpstr>Principals of statistical testing</vt:lpstr>
      <vt:lpstr>Hypothesis testing</vt:lpstr>
      <vt:lpstr>Hypothesis testing</vt:lpstr>
      <vt:lpstr>Sometimes we make mistakes</vt:lpstr>
      <vt:lpstr>Possible outcomes for hypothesis tests</vt:lpstr>
      <vt:lpstr>Statistical tests</vt:lpstr>
      <vt:lpstr>Statistical Tests</vt:lpstr>
      <vt:lpstr>Statistical tests</vt:lpstr>
      <vt:lpstr>Statistical Tests</vt:lpstr>
      <vt:lpstr>P-Values</vt:lpstr>
      <vt:lpstr>Critical values and p-values</vt:lpstr>
      <vt:lpstr>Power of a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 and statistical testing</dc:title>
  <dc:creator>Matthew Martinez</dc:creator>
  <cp:lastModifiedBy>Matthew Martinez</cp:lastModifiedBy>
  <cp:revision>43</cp:revision>
  <dcterms:created xsi:type="dcterms:W3CDTF">2018-10-04T05:01:16Z</dcterms:created>
  <dcterms:modified xsi:type="dcterms:W3CDTF">2018-10-04T22:49:00Z</dcterms:modified>
</cp:coreProperties>
</file>