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1"/>
    <p:restoredTop sz="94662"/>
  </p:normalViewPr>
  <p:slideViewPr>
    <p:cSldViewPr snapToGrid="0" snapToObjects="1">
      <p:cViewPr varScale="1">
        <p:scale>
          <a:sx n="98" d="100"/>
          <a:sy n="98" d="100"/>
        </p:scale>
        <p:origin x="19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F652C-3BAB-4EDE-9E1A-D337ED10589A}" type="datetimeFigureOut">
              <a:rPr lang="en-US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6290-0BC2-4878-9E57-6F482E09B3F6}" type="slidenum">
              <a:t>‹Nr.›</a:t>
            </a:fld>
            <a:endParaRPr lang="en-US"/>
          </a:p>
        </p:txBody>
      </p:sp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D84004-6E87-48C7-91F0-DDE1629073F2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Header Placeholder 1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e Placeholder 2"/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4DA78E-5C83-4056-AC9F-5A0D8840752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2/4/2017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ooter Placeholder 3"/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47B213-9589-4C20-91BD-B72AAF3C75FF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342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3732974-ADAE-4462-8A1B-552E9968AFAC}" type="datetime1">
              <a:rPr lang="en-US"/>
              <a:pPr lvl="0"/>
              <a:t>2/4/2017</a:t>
            </a:fld>
            <a:endParaRPr lang="en-US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2" y="1336679"/>
            <a:ext cx="4810128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Image Placeholder 7"/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3" name="Notes Placeholder 8"/>
          <p:cNvSpPr txBox="1">
            <a:spLocks noGrp="1"/>
          </p:cNvSpPr>
          <p:nvPr>
            <p:ph type="body" sz="quarter" idx="4294967295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14" name="Header Placeholder 9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Date Placeholder 10"/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DDE27D0-A08E-4436-864B-4B28143687FD}" type="slidenum">
              <a:t>‹Nr.›</a:t>
            </a:fld>
            <a:endParaRPr lang="en-US"/>
          </a:p>
        </p:txBody>
      </p:sp>
      <p:sp>
        <p:nvSpPr>
          <p:cNvPr id="18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AED24EB-84EB-4D83-BD62-3BA3BFF236DB}" type="slidenum">
              <a:t>‹Nr.›</a:t>
            </a:fld>
            <a:endParaRPr lang="de-DE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F2916-B4F6-489C-83A3-AF7601FDD2D9}" type="datetimeFigureOut">
              <a:rPr lang="en-US"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70828-A39B-42E8-BFBA-594A4B7322B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4C6A07-FF34-4A9B-A89C-6B19BB47A6D5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2/4/2017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9B1738-C7F5-40FF-8603-7BBBFE88742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451A78-F2FB-427A-AA87-BFCAE6076CC9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452BD6-C35A-405C-B9F4-0D9ECE5701D1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fld id="{6EB59B68-3C72-44DB-AA17-55DBCEBD3B9B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37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260079" y="1237201"/>
            <a:ext cx="7560469" cy="2631890"/>
          </a:xfrm>
        </p:spPr>
        <p:txBody>
          <a:bodyPr anchor="b" anchorCtr="1"/>
          <a:lstStyle>
            <a:lvl1pPr algn="ctr">
              <a:defRPr sz="3638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260079" y="3970580"/>
            <a:ext cx="7560469" cy="1825169"/>
          </a:xfrm>
        </p:spPr>
        <p:txBody>
          <a:bodyPr anchorCtr="1"/>
          <a:lstStyle>
            <a:lvl1pPr marL="0" indent="0" algn="ctr">
              <a:buNone/>
              <a:defRPr sz="1984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1D0BAD74-84B4-4CCB-B27E-61675F38A46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51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693042" y="1732211"/>
            <a:ext cx="8694535" cy="507673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D1FA92EF-CE26-409D-A5AF-59CA15E4A0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7213948" y="402482"/>
            <a:ext cx="2173638" cy="640647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693042" y="402482"/>
            <a:ext cx="6394892" cy="640647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157C8E79-8743-42F9-80C9-C59BDAC1E07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 sz="1323"/>
            </a:lvl3pPr>
            <a:lvl4pPr>
              <a:defRPr sz="1157"/>
            </a:lvl4pPr>
            <a:lvl5pPr>
              <a:defRPr sz="1157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979E1BF5-B5CE-452F-A85D-992EE16890C9}" type="slidenum">
              <a:t>‹Nr.›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0" y="496921"/>
            <a:ext cx="4797463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0" y="496930"/>
            <a:ext cx="4797463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0821208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7793" y="1884678"/>
            <a:ext cx="8694535" cy="3144612"/>
          </a:xfrm>
        </p:spPr>
        <p:txBody>
          <a:bodyPr anchor="b"/>
          <a:lstStyle>
            <a:lvl1pPr>
              <a:defRPr sz="297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87793" y="5059036"/>
            <a:ext cx="8694535" cy="1653674"/>
          </a:xfrm>
        </p:spPr>
        <p:txBody>
          <a:bodyPr/>
          <a:lstStyle>
            <a:lvl1pPr marL="0" indent="0">
              <a:buNone/>
              <a:defRPr sz="1984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3DA95297-A37F-4CA7-AF6C-9C9011A81EA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1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2012411"/>
            <a:ext cx="4284265" cy="47965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5103312" y="2012411"/>
            <a:ext cx="4284265" cy="47965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C002EBD5-E229-442A-B0A2-18E24641E272}" type="slidenum">
              <a:t>‹Nr.›</a:t>
            </a:fld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3284926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3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1189561"/>
            <a:ext cx="7367851" cy="674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4358" y="1853168"/>
            <a:ext cx="4264578" cy="908209"/>
          </a:xfrm>
        </p:spPr>
        <p:txBody>
          <a:bodyPr anchor="b"/>
          <a:lstStyle>
            <a:lvl1pPr marL="0" indent="0">
              <a:buNone/>
              <a:defRPr sz="1984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94358" y="2761378"/>
            <a:ext cx="4264578" cy="4061572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5103321" y="1853168"/>
            <a:ext cx="4285582" cy="908209"/>
          </a:xfrm>
        </p:spPr>
        <p:txBody>
          <a:bodyPr anchor="b"/>
          <a:lstStyle>
            <a:lvl1pPr marL="0" indent="0">
              <a:buNone/>
              <a:defRPr sz="1984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5103321" y="2761378"/>
            <a:ext cx="4285582" cy="4061572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8B80EFF6-7175-4A78-B59C-A5F7A0DADA8D}" type="slidenum">
              <a:t>‹Nr.›</a:t>
            </a:fld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4058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0AA4B40C-35AA-4782-8047-712F19970C78}" type="slidenum">
              <a:t>‹Nr.›</a:t>
            </a:fld>
            <a:endParaRPr lang="en-US"/>
          </a:p>
        </p:txBody>
      </p:sp>
      <p:sp>
        <p:nvSpPr>
          <p:cNvPr id="6" name="Textfeld 6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7" name="Textfeld 7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66755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95BC44F9-27E9-4D4A-8D83-892CA4BF51DB}" type="slidenum">
              <a:t>‹Nr.›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42381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503980"/>
            <a:ext cx="3251268" cy="1763923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285582" y="1088456"/>
            <a:ext cx="5103312" cy="537226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4358" y="2267904"/>
            <a:ext cx="3251268" cy="4201567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38CB5F9D-5860-4F22-93D4-9464DBC5622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503980"/>
            <a:ext cx="3251268" cy="1763923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4285582" y="1088456"/>
            <a:ext cx="5103312" cy="5372264"/>
          </a:xfrm>
        </p:spPr>
        <p:txBody>
          <a:bodyPr/>
          <a:lstStyle>
            <a:lvl1pPr marL="0" indent="0">
              <a:buNone/>
              <a:defRPr sz="2646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4358" y="2267904"/>
            <a:ext cx="3251268" cy="4201567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E40BC7F3-BC1F-4230-968C-DC93A69C1B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3042" y="1732211"/>
            <a:ext cx="8694535" cy="50767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693042" y="7006708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339205" y="7006708"/>
            <a:ext cx="3402208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119445" y="7006708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fld id="{CF8640A3-B3CA-4F16-877E-0975FAB8F737}" type="slidenum">
              <a:t>‹Nr.›</a:t>
            </a:fld>
            <a:endParaRPr lang="en-US"/>
          </a:p>
        </p:txBody>
      </p:sp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755934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1764" b="1" i="0" u="none" strike="noStrike" kern="1200" cap="none" spc="0" baseline="0">
          <a:solidFill>
            <a:srgbClr val="000000"/>
          </a:solidFill>
          <a:uFillTx/>
          <a:latin typeface="Merriweather" pitchFamily="18"/>
        </a:defRPr>
      </a:lvl1pPr>
    </p:titleStyle>
    <p:bodyStyle>
      <a:lvl1pPr marL="188988" marR="0" lvl="0" indent="-188988" algn="l" defTabSz="755934" rtl="0" fontAlgn="auto" hangingPunct="1">
        <a:lnSpc>
          <a:spcPct val="90000"/>
        </a:lnSpc>
        <a:spcBef>
          <a:spcPts val="825"/>
        </a:spcBef>
        <a:spcAft>
          <a:spcPts val="0"/>
        </a:spcAft>
        <a:buSzPct val="100000"/>
        <a:buFont typeface="Arial" pitchFamily="34"/>
        <a:buChar char="•"/>
        <a:tabLst/>
        <a:defRPr lang="de-DE" sz="165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1pPr>
      <a:lvl2pPr marL="566955" marR="0" lvl="1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54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2pPr>
      <a:lvl3pPr marL="944922" marR="0" lvl="2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21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3pPr>
      <a:lvl4pPr marL="1322889" marR="0" lvl="3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102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4pPr>
      <a:lvl5pPr marL="1700866" marR="0" lvl="4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102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079" y="1237201"/>
            <a:ext cx="7560469" cy="2631890"/>
          </a:xfrm>
        </p:spPr>
        <p:txBody>
          <a:bodyPr>
            <a:normAutofit/>
          </a:bodyPr>
          <a:lstStyle/>
          <a:p>
            <a:pPr lvl="0"/>
            <a:br>
              <a:rPr lang="en-US"/>
            </a:br>
            <a:r>
              <a:rPr lang="en-US"/>
              <a:t>Visual Analytics</a:t>
            </a:r>
            <a:br>
              <a:rPr lang="en-US"/>
            </a:br>
            <a:r>
              <a:rPr lang="en-US"/>
              <a:t>Milestone 4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079" y="3970580"/>
            <a:ext cx="7560469" cy="1825169"/>
          </a:xfrm>
        </p:spPr>
        <p:txBody>
          <a:bodyPr anchor="ctr"/>
          <a:lstStyle/>
          <a:p>
            <a:pPr lvl="0"/>
            <a:r>
              <a:rPr lang="en-US"/>
              <a:t>Robin Ellerkmann</a:t>
            </a:r>
          </a:p>
          <a:p>
            <a:pPr lvl="0"/>
            <a:r>
              <a:rPr lang="en-US"/>
              <a:t>Jan-Christopher Pien</a:t>
            </a:r>
          </a:p>
          <a:p>
            <a:pPr lvl="0"/>
            <a:r>
              <a:rPr lang="en-US"/>
              <a:t>&amp; Andreas Wegge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7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Clustering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93000" y="1643759"/>
            <a:ext cx="4608574" cy="483486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6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Clustering der </a:t>
            </a:r>
            <a:r>
              <a:rPr lang="de-DE" sz="166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Grain</a:t>
            </a:r>
            <a:r>
              <a:rPr lang="de-DE" sz="166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-Size-Verteilungen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Hierarchisches </a:t>
            </a:r>
            <a:r>
              <a:rPr lang="de-DE" sz="166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Clusteringverfahren</a:t>
            </a:r>
            <a:endParaRPr lang="de-DE" sz="166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646200" lvl="1" indent="-188640"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Deterministisches Verfahren</a:t>
            </a:r>
          </a:p>
          <a:p>
            <a:pPr marL="646200" lvl="1" indent="-188640">
              <a:buClr>
                <a:srgbClr val="000000"/>
              </a:buClr>
              <a:buFont typeface="Arial"/>
              <a:buChar char="•"/>
            </a:pPr>
            <a:r>
              <a:rPr lang="de-DE" sz="166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Einfache Exploration durch Hierarchie</a:t>
            </a:r>
          </a:p>
          <a:p>
            <a:pPr marL="646200" lvl="1" indent="-188640">
              <a:buClr>
                <a:srgbClr val="000000"/>
              </a:buClr>
              <a:buFont typeface="Arial"/>
              <a:buChar char="•"/>
            </a:pPr>
            <a:endParaRPr lang="de-DE" sz="166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buClr>
                <a:srgbClr val="000000"/>
              </a:buClr>
              <a:buFont typeface="Arial"/>
              <a:buChar char="•"/>
            </a:pPr>
            <a:r>
              <a:rPr lang="de-DE" sz="166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Naive Implementierung O(n³)</a:t>
            </a:r>
          </a:p>
          <a:p>
            <a:pPr marL="457560" lvl="1">
              <a:buClr>
                <a:srgbClr val="000000"/>
              </a:buClr>
            </a:pPr>
            <a:endParaRPr lang="de-DE" sz="166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457560" lvl="1">
              <a:buClr>
                <a:srgbClr val="000000"/>
              </a:buClr>
            </a:pPr>
            <a:r>
              <a:rPr lang="de-DE" sz="11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DE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de-DE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&gt; 1</a:t>
            </a:r>
          </a:p>
          <a:p>
            <a:pPr marL="457560" lvl="1">
              <a:buClr>
                <a:srgbClr val="000000"/>
              </a:buClr>
            </a:pPr>
            <a:r>
              <a:rPr lang="de-DE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finde </a:t>
            </a:r>
            <a:r>
              <a:rPr lang="de-DE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die Cluster mit geringstem Abstand</a:t>
            </a:r>
          </a:p>
          <a:p>
            <a:pPr marL="457560" lvl="1">
              <a:buClr>
                <a:srgbClr val="000000"/>
              </a:buClr>
            </a:pPr>
            <a:r>
              <a:rPr lang="de-DE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führe diese Cluster zusammen</a:t>
            </a:r>
          </a:p>
          <a:p>
            <a:pPr marL="646200" lvl="1" indent="-188640">
              <a:buClr>
                <a:srgbClr val="000000"/>
              </a:buClr>
              <a:buFont typeface="Arial"/>
              <a:buChar char="•"/>
            </a:pPr>
            <a:endParaRPr lang="de-DE" sz="166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06" y="2726497"/>
            <a:ext cx="3097058" cy="246532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099093" y="5291129"/>
            <a:ext cx="3265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Merriweather Sans" panose="02000503060000020004" pitchFamily="2" charset="0"/>
              </a:rPr>
              <a:t>Autor: https://commons.wikimedia.org/wiki/User:Mhbrugman</a:t>
            </a:r>
          </a:p>
        </p:txBody>
      </p:sp>
    </p:spTree>
    <p:extLst>
      <p:ext uri="{BB962C8B-B14F-4D97-AF65-F5344CB8AC3E}">
        <p14:creationId xmlns:p14="http://schemas.microsoft.com/office/powerpoint/2010/main" val="818283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043" y="1738512"/>
            <a:ext cx="3869230" cy="5070448"/>
          </a:xfrm>
        </p:spPr>
        <p:txBody>
          <a:bodyPr/>
          <a:lstStyle/>
          <a:p>
            <a:pPr marL="0" indent="0">
              <a:buNone/>
            </a:pPr>
            <a:r>
              <a:rPr lang="de-DE" sz="1600" b="1" spc="-1" dirty="0">
                <a:uFill>
                  <a:solidFill>
                    <a:srgbClr val="FFFFFF"/>
                  </a:solidFill>
                </a:uFill>
                <a:latin typeface="Merriweather Sans"/>
              </a:rPr>
              <a:t>Effizienter Clustering-Algorithmus</a:t>
            </a:r>
          </a:p>
          <a:p>
            <a:r>
              <a:rPr lang="de-DE" dirty="0"/>
              <a:t>Nach Day und </a:t>
            </a:r>
            <a:r>
              <a:rPr lang="de-DE" dirty="0" err="1"/>
              <a:t>Edelsbrunner</a:t>
            </a:r>
            <a:r>
              <a:rPr lang="de-DE" dirty="0"/>
              <a:t> (1984)</a:t>
            </a:r>
          </a:p>
          <a:p>
            <a:r>
              <a:rPr lang="de-DE" dirty="0"/>
              <a:t>Nutzt den euklidischen Abstand zwischen den </a:t>
            </a:r>
            <a:r>
              <a:rPr lang="de-DE" dirty="0" err="1"/>
              <a:t>Centroiden</a:t>
            </a:r>
            <a:r>
              <a:rPr lang="de-DE" dirty="0"/>
              <a:t> der Cluster</a:t>
            </a:r>
          </a:p>
          <a:p>
            <a:r>
              <a:rPr lang="de-DE" dirty="0"/>
              <a:t>Jeder Cluster ist nur als sein </a:t>
            </a:r>
            <a:r>
              <a:rPr lang="de-DE" dirty="0" err="1"/>
              <a:t>Centroid</a:t>
            </a:r>
            <a:r>
              <a:rPr lang="de-DE" dirty="0"/>
              <a:t> dargestellt</a:t>
            </a:r>
          </a:p>
          <a:p>
            <a:r>
              <a:rPr lang="de-DE" dirty="0"/>
              <a:t>Laufzeit O(n²)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17" y="1738512"/>
            <a:ext cx="4073354" cy="473737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16217" y="6484757"/>
            <a:ext cx="407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Merriweather Sans" panose="02000503060000020004" pitchFamily="2" charset="0"/>
              </a:rPr>
              <a:t>Aus Day, William H.E. &amp; </a:t>
            </a:r>
            <a:r>
              <a:rPr lang="de-DE" sz="800" dirty="0" err="1">
                <a:latin typeface="Merriweather Sans" panose="02000503060000020004" pitchFamily="2" charset="0"/>
              </a:rPr>
              <a:t>Edelsbrunner</a:t>
            </a:r>
            <a:r>
              <a:rPr lang="de-DE" sz="800" dirty="0">
                <a:latin typeface="Merriweather Sans" panose="02000503060000020004" pitchFamily="2" charset="0"/>
              </a:rPr>
              <a:t>, Herbert (1984): </a:t>
            </a:r>
            <a:r>
              <a:rPr lang="de-DE" sz="800" dirty="0" err="1">
                <a:latin typeface="Merriweather Sans" panose="02000503060000020004" pitchFamily="2" charset="0"/>
              </a:rPr>
              <a:t>Efficient</a:t>
            </a:r>
            <a:r>
              <a:rPr lang="de-DE" sz="800" dirty="0">
                <a:latin typeface="Merriweather Sans" panose="02000503060000020004" pitchFamily="2" charset="0"/>
              </a:rPr>
              <a:t> </a:t>
            </a:r>
            <a:r>
              <a:rPr lang="de-DE" sz="800" dirty="0" err="1">
                <a:latin typeface="Merriweather Sans" panose="02000503060000020004" pitchFamily="2" charset="0"/>
              </a:rPr>
              <a:t>Algorithms</a:t>
            </a:r>
            <a:r>
              <a:rPr lang="de-DE" sz="800" dirty="0">
                <a:latin typeface="Merriweather Sans" panose="02000503060000020004" pitchFamily="2" charset="0"/>
              </a:rPr>
              <a:t> for </a:t>
            </a:r>
            <a:r>
              <a:rPr lang="de-DE" sz="800" dirty="0" err="1">
                <a:latin typeface="Merriweather Sans" panose="02000503060000020004" pitchFamily="2" charset="0"/>
              </a:rPr>
              <a:t>Agglomerative</a:t>
            </a:r>
            <a:r>
              <a:rPr lang="de-DE" sz="800" dirty="0">
                <a:latin typeface="Merriweather Sans" panose="02000503060000020004" pitchFamily="2" charset="0"/>
              </a:rPr>
              <a:t> </a:t>
            </a:r>
            <a:r>
              <a:rPr lang="de-DE" sz="800" dirty="0" err="1">
                <a:latin typeface="Merriweather Sans" panose="02000503060000020004" pitchFamily="2" charset="0"/>
              </a:rPr>
              <a:t>Hierarchical</a:t>
            </a:r>
            <a:r>
              <a:rPr lang="de-DE" sz="800" dirty="0">
                <a:latin typeface="Merriweather Sans" panose="02000503060000020004" pitchFamily="2" charset="0"/>
              </a:rPr>
              <a:t> Clustering </a:t>
            </a:r>
            <a:r>
              <a:rPr lang="de-DE" sz="800" dirty="0" err="1">
                <a:latin typeface="Merriweather Sans" panose="02000503060000020004" pitchFamily="2" charset="0"/>
              </a:rPr>
              <a:t>Methods</a:t>
            </a:r>
            <a:r>
              <a:rPr lang="de-DE" sz="800" dirty="0">
                <a:latin typeface="Merriweather Sans" panose="02000503060000020004" pitchFamily="2" charset="0"/>
              </a:rPr>
              <a:t>. In: Journal of </a:t>
            </a:r>
            <a:r>
              <a:rPr lang="de-DE" sz="800" dirty="0" err="1">
                <a:latin typeface="Merriweather Sans" panose="02000503060000020004" pitchFamily="2" charset="0"/>
              </a:rPr>
              <a:t>Classification</a:t>
            </a:r>
            <a:r>
              <a:rPr lang="de-DE" sz="800" dirty="0">
                <a:latin typeface="Merriweather Sans" panose="02000503060000020004" pitchFamily="2" charset="0"/>
              </a:rPr>
              <a:t> (1), S. 7 – 24.</a:t>
            </a:r>
          </a:p>
        </p:txBody>
      </p:sp>
    </p:spTree>
    <p:extLst>
      <p:ext uri="{BB962C8B-B14F-4D97-AF65-F5344CB8AC3E}">
        <p14:creationId xmlns:p14="http://schemas.microsoft.com/office/powerpoint/2010/main" val="4125289080"/>
      </p:ext>
    </p:extLst>
  </p:cSld>
  <p:clrMapOvr>
    <a:masterClrMapping/>
  </p:clrMapOvr>
</p:sld>
</file>

<file path=ppt/theme/theme1.xml><?xml version="1.0" encoding="utf-8"?>
<a:theme xmlns:a="http://schemas.openxmlformats.org/drawingml/2006/main" name="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</Template>
  <TotalTime>0</TotalTime>
  <Words>122</Words>
  <Application>Microsoft Office PowerPoint</Application>
  <PresentationFormat>Benutzerdefiniert</PresentationFormat>
  <Paragraphs>29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4" baseType="lpstr">
      <vt:lpstr>Arial</vt:lpstr>
      <vt:lpstr>Calibri</vt:lpstr>
      <vt:lpstr>Courier New</vt:lpstr>
      <vt:lpstr>DejaVu Sans</vt:lpstr>
      <vt:lpstr>FreeSans</vt:lpstr>
      <vt:lpstr>Liberation Sans</vt:lpstr>
      <vt:lpstr>Liberation Serif</vt:lpstr>
      <vt:lpstr>Merriweather</vt:lpstr>
      <vt:lpstr>Merriweather Sans</vt:lpstr>
      <vt:lpstr>Noto Sans CJK SC Regular</vt:lpstr>
      <vt:lpstr>HU</vt:lpstr>
      <vt:lpstr> Visual Analytics Milestone 4</vt:lpstr>
      <vt:lpstr>PowerPoint-Präsentation</vt:lpstr>
      <vt:lpstr>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Visual Analytics Milestone 2</dc:title>
  <cp:lastModifiedBy>Jan-Christopher Pien</cp:lastModifiedBy>
  <cp:revision>20</cp:revision>
  <cp:lastPrinted>2016-11-29T13:48:48Z</cp:lastPrinted>
  <dcterms:created xsi:type="dcterms:W3CDTF">2016-11-17T17:36:57Z</dcterms:created>
  <dcterms:modified xsi:type="dcterms:W3CDTF">2017-02-04T15:53:20Z</dcterms:modified>
</cp:coreProperties>
</file>