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62"/>
  </p:normalViewPr>
  <p:slideViewPr>
    <p:cSldViewPr snapToGrid="0" snapToObjects="1">
      <p:cViewPr varScale="1">
        <p:scale>
          <a:sx n="122" d="100"/>
          <a:sy n="122" d="100"/>
        </p:scale>
        <p:origin x="2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652C-3BAB-4EDE-9E1A-D337ED10589A}" type="datetimeFigureOut">
              <a:rPr lang="en-US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6290-0BC2-4878-9E57-6F482E09B3F6}" type="slidenum">
              <a:t>‹Nr.›</a:t>
            </a:fld>
            <a:endParaRPr lang="en-US"/>
          </a:p>
        </p:txBody>
      </p:sp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D84004-6E87-48C7-91F0-DDE1629073F2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Header Placeholder 1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e Placeholder 2"/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4DA78E-5C83-4056-AC9F-5A0D8840752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47B213-9589-4C20-91BD-B72AAF3C75FF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34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732974-ADAE-4462-8A1B-552E9968AFAC}" type="datetime1">
              <a:rPr lang="en-US"/>
              <a:pPr lvl="0"/>
              <a:t>12/11/16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2" y="1336679"/>
            <a:ext cx="4810128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Image Placeholder 7"/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3" name="Notes Placeholder 8"/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14" name="Header Placeholder 9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10"/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DDE27D0-A08E-4436-864B-4B28143687FD}" type="slidenum">
              <a:t>‹Nr.›</a:t>
            </a:fld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AED24EB-84EB-4D83-BD62-3BA3BFF236DB}" type="slidenum">
              <a:t>‹Nr.›</a:t>
            </a:fld>
            <a:endParaRPr lang="de-DE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F2916-B4F6-489C-83A3-AF7601FDD2D9}" type="datetimeFigureOut">
              <a:rPr lang="en-US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0828-A39B-42E8-BFBA-594A4B7322B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4C6A07-FF34-4A9B-A89C-6B19BB47A6D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9B1738-C7F5-40FF-8603-7BBBFE88742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51A78-F2FB-427A-AA87-BFCAE6076CC9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1F650F-DEAA-46D9-8F0B-5C2A50766A8E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7EF849-02F5-408D-952B-40B95E1FDE3B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E5049F-F75C-4E8D-93D1-6580B9BC1E6A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D7030E-3328-43B4-A992-34C95375C0A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7C8F3E-0759-44CF-8576-26C1D35F13E0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3AEE08-53A2-4D64-86FC-C2A42D7DD1AB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010A8D-F9E9-4B02-80AB-463237701EE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363545-85F0-4ED8-942B-B2E422A2B1F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874EAA-157A-447D-B987-DB6324109CD5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EFBF81-3B08-48E8-BCE3-A23C2F06DB8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D41180-FE16-4B7C-BBD5-38E8D97D7FA7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C7D393-3BD0-4106-96EC-5FE738D9EFE8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448B02-CF36-40DF-97D4-FC4601AAD99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1A7326-1CAE-4598-A78B-1DA147CD7172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254DA-0353-4634-AAD2-49DC8CB5DB76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B66236-20A5-470F-A394-8418B586BD5E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32303B-4BE9-4F92-8352-CCC866059D24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147164-9778-443E-97BE-7120D7674ED2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7D8066-7E1A-45B3-9717-533DF747A26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407E3D-2EB8-4DA5-B0B7-BF2708AC6A7F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63B3CC-2470-42F1-ABDB-007558367DC9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 anchor="b" anchorCtr="1"/>
          <a:lstStyle>
            <a:lvl1pPr algn="ctr">
              <a:defRPr sz="3638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Ctr="1"/>
          <a:lstStyle>
            <a:lvl1pPr marL="0" indent="0" algn="ctr">
              <a:buNone/>
              <a:defRPr sz="1984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D0BAD74-84B4-4CCB-B27E-61675F38A4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51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1732211"/>
            <a:ext cx="8694535" cy="50767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D1FA92EF-CE26-409D-A5AF-59CA15E4A0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7213948" y="402482"/>
            <a:ext cx="2173638" cy="640647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402482"/>
            <a:ext cx="6394892" cy="640647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57C8E79-8743-42F9-80C9-C59BDAC1E07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 sz="1323"/>
            </a:lvl3pPr>
            <a:lvl4pPr>
              <a:defRPr sz="1157"/>
            </a:lvl4pPr>
            <a:lvl5pPr>
              <a:defRPr sz="1157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79E1BF5-B5CE-452F-A85D-992EE16890C9}" type="slidenum">
              <a:t>‹Nr.›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0" y="496921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0" y="496930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0821208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7793" y="1884678"/>
            <a:ext cx="8694535" cy="3144612"/>
          </a:xfrm>
        </p:spPr>
        <p:txBody>
          <a:bodyPr anchor="b"/>
          <a:lstStyle>
            <a:lvl1pPr>
              <a:defRPr sz="297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7793" y="5059036"/>
            <a:ext cx="8694535" cy="1653674"/>
          </a:xfrm>
        </p:spPr>
        <p:txBody>
          <a:bodyPr/>
          <a:lstStyle>
            <a:lvl1pPr marL="0" indent="0">
              <a:buNone/>
              <a:defRPr sz="1984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DA95297-A37F-4CA7-AF6C-9C9011A81EA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1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510331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C002EBD5-E229-442A-B0A2-18E24641E272}" type="slidenum">
              <a:t>‹Nr.›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3284926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3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1189561"/>
            <a:ext cx="7367851" cy="674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4358" y="1853168"/>
            <a:ext cx="4264578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94358" y="2761378"/>
            <a:ext cx="4264578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5103321" y="1853168"/>
            <a:ext cx="4285582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5103321" y="2761378"/>
            <a:ext cx="4285582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8B80EFF6-7175-4A78-B59C-A5F7A0DADA8D}" type="slidenum">
              <a:t>‹Nr.›</a:t>
            </a:fld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405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0AA4B40C-35AA-4782-8047-712F19970C78}" type="slidenum">
              <a:t>‹Nr.›</a:t>
            </a:fld>
            <a:endParaRPr lang="en-US"/>
          </a:p>
        </p:txBody>
      </p:sp>
      <p:sp>
        <p:nvSpPr>
          <p:cNvPr id="6" name="Textfeld 6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7" name="Textfeld 7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6675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5BC44F9-27E9-4D4A-8D83-892CA4BF51DB}" type="slidenum">
              <a:t>‹Nr.›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42381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8CB5F9D-5860-4F22-93D4-9464DBC5622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E40BC7F3-BC1F-4230-968C-DC93A69C1B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3042" y="1732211"/>
            <a:ext cx="8694535" cy="5076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693042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339205" y="7006708"/>
            <a:ext cx="3402208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119445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fld id="{CF8640A3-B3CA-4F16-877E-0975FAB8F737}" type="slidenum">
              <a:t>‹Nr.›</a:t>
            </a:fld>
            <a:endParaRPr lang="en-US"/>
          </a:p>
        </p:txBody>
      </p:sp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75593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1764" b="1" i="0" u="none" strike="noStrike" kern="1200" cap="none" spc="0" baseline="0">
          <a:solidFill>
            <a:srgbClr val="000000"/>
          </a:solidFill>
          <a:uFillTx/>
          <a:latin typeface="Merriweather" pitchFamily="18"/>
        </a:defRPr>
      </a:lvl1pPr>
    </p:titleStyle>
    <p:bodyStyle>
      <a:lvl1pPr marL="188988" marR="0" lvl="0" indent="-188988" algn="l" defTabSz="755934" rtl="0" fontAlgn="auto" hangingPunct="1">
        <a:lnSpc>
          <a:spcPct val="90000"/>
        </a:lnSpc>
        <a:spcBef>
          <a:spcPts val="825"/>
        </a:spcBef>
        <a:spcAft>
          <a:spcPts val="0"/>
        </a:spcAft>
        <a:buSzPct val="100000"/>
        <a:buFont typeface="Arial" pitchFamily="34"/>
        <a:buChar char="•"/>
        <a:tabLst/>
        <a:defRPr lang="de-DE" sz="165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1pPr>
      <a:lvl2pPr marL="566955" marR="0" lvl="1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54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2pPr>
      <a:lvl3pPr marL="944922" marR="0" lvl="2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21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3pPr>
      <a:lvl4pPr marL="1322889" marR="0" lvl="3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4pPr>
      <a:lvl5pPr marL="1700866" marR="0" lvl="4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>
            <a:normAutofit/>
          </a:bodyPr>
          <a:lstStyle/>
          <a:p>
            <a:pPr lvl="0"/>
            <a:r>
              <a:rPr lang="en-US"/>
              <a:t/>
            </a:r>
            <a:br>
              <a:rPr lang="en-US"/>
            </a:br>
            <a:r>
              <a:rPr lang="en-US"/>
              <a:t>Visual Analytics</a:t>
            </a:r>
            <a:br>
              <a:rPr lang="en-US"/>
            </a:br>
            <a:r>
              <a:rPr lang="en-US"/>
              <a:t>Milestone 2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="ctr"/>
          <a:lstStyle/>
          <a:p>
            <a:pPr lvl="0"/>
            <a:r>
              <a:rPr lang="en-US"/>
              <a:t>Robin Ellerkmann</a:t>
            </a:r>
          </a:p>
          <a:p>
            <a:pPr lvl="0"/>
            <a:r>
              <a:rPr lang="en-US"/>
              <a:t>Jan-Christopher Pien</a:t>
            </a:r>
          </a:p>
          <a:p>
            <a:pPr lvl="0"/>
            <a:r>
              <a:rPr lang="en-US"/>
              <a:t>&amp; Andreas Wegge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/>
          <a:lstStyle/>
          <a:p>
            <a:pPr marL="0" lvl="0" indent="0">
              <a:buNone/>
            </a:pPr>
            <a:r>
              <a:rPr lang="en-US" b="1"/>
              <a:t>Implementierung Datentyp – Tupel</a:t>
            </a:r>
          </a:p>
          <a:p>
            <a:pPr marL="0" lvl="0" indent="0">
              <a:buNone/>
            </a:pPr>
            <a:endParaRPr lang="en-US" b="1"/>
          </a:p>
          <a:p>
            <a:pPr lvl="0"/>
            <a:r>
              <a:rPr lang="en-US"/>
              <a:t>Gründe für die Nutzung von Tupeln:</a:t>
            </a:r>
          </a:p>
          <a:p>
            <a:pPr lvl="1"/>
            <a:r>
              <a:rPr lang="en-US"/>
              <a:t>Saubere Trennung der einzelnen Messpunkte</a:t>
            </a:r>
          </a:p>
          <a:p>
            <a:pPr lvl="1"/>
            <a:r>
              <a:rPr lang="en-US"/>
              <a:t>Einfacher Zugriff</a:t>
            </a:r>
          </a:p>
          <a:p>
            <a:pPr lvl="1"/>
            <a:r>
              <a:rPr lang="en-US"/>
              <a:t>Simple Datenstruktur</a:t>
            </a:r>
          </a:p>
          <a:p>
            <a:pPr lvl="0"/>
            <a:r>
              <a:rPr lang="en-US"/>
              <a:t>Gründe für die ausgewählte Implementierung:</a:t>
            </a:r>
          </a:p>
          <a:p>
            <a:pPr lvl="1"/>
            <a:r>
              <a:rPr lang="en-US"/>
              <a:t>Entwicklung einer DataPoint-Klasse unter Nutzung des “Tuple”-Klassenbaums von Flink</a:t>
            </a:r>
          </a:p>
          <a:p>
            <a:pPr lvl="1"/>
            <a:r>
              <a:rPr lang="en-US"/>
              <a:t>Problematik von Tupeln in Flink</a:t>
            </a:r>
          </a:p>
          <a:p>
            <a:pPr lvl="2"/>
            <a:r>
              <a:rPr lang="en-US"/>
              <a:t>Keine Nullwerte erlaubt</a:t>
            </a:r>
          </a:p>
          <a:p>
            <a:pPr lvl="2"/>
            <a:r>
              <a:rPr lang="en-US"/>
              <a:t>Wie fehlende Werte repräsentieren?</a:t>
            </a:r>
          </a:p>
          <a:p>
            <a:pPr lvl="1"/>
            <a:r>
              <a:rPr lang="en-US"/>
              <a:t>Optionals innerhalb des Tupels</a:t>
            </a:r>
          </a:p>
          <a:p>
            <a:pPr lvl="0"/>
            <a:r>
              <a:rPr lang="en-US"/>
              <a:t>Abkehr von Flink</a:t>
            </a:r>
          </a:p>
          <a:p>
            <a:pPr lvl="1"/>
            <a:r>
              <a:rPr lang="en-US"/>
              <a:t>Flink ist zu mächtig für konkreten Anwendungsfall</a:t>
            </a:r>
          </a:p>
          <a:p>
            <a:pPr lvl="1"/>
            <a:r>
              <a:rPr lang="en-US"/>
              <a:t>Geschwindigkeit leidet durch Serialisierung und Parallelisierung</a:t>
            </a:r>
          </a:p>
          <a:p>
            <a:pPr lvl="1"/>
            <a:r>
              <a:rPr lang="en-US"/>
              <a:t>Entscheidung für Implementierung durch reine Stream-API (Java 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/>
          <a:lstStyle/>
          <a:p>
            <a:pPr marL="0" lvl="0" indent="0">
              <a:buNone/>
            </a:pPr>
            <a:r>
              <a:rPr lang="en-US" b="1"/>
              <a:t>Funktion read_data implementieren</a:t>
            </a:r>
          </a:p>
          <a:p>
            <a:pPr marL="0" lvl="0" indent="0">
              <a:buNone/>
            </a:pPr>
            <a:endParaRPr lang="en-US" b="1"/>
          </a:p>
          <a:p>
            <a:pPr lvl="0"/>
            <a:r>
              <a:rPr lang="en-US"/>
              <a:t>mittels Java BufferedReader</a:t>
            </a:r>
          </a:p>
          <a:p>
            <a:pPr lvl="0"/>
            <a:r>
              <a:rPr lang="en-US"/>
              <a:t>--&gt; while loop mit parsing</a:t>
            </a:r>
          </a:p>
          <a:p>
            <a:pPr lvl="0"/>
            <a:r>
              <a:rPr lang="en-US"/>
              <a:t>Einlesen als LinkedList und dann weitergabe als Java 8 Stream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/>
          <a:p>
            <a:pPr marL="0" lvl="0" indent="0">
              <a:buNone/>
            </a:pPr>
            <a:r>
              <a:rPr lang="en-US" b="1"/>
              <a:t>Selection, Projection &amp; Aggregation implementieren</a:t>
            </a:r>
          </a:p>
          <a:p>
            <a:pPr marL="0" lvl="0" indent="0">
              <a:buNone/>
            </a:pPr>
            <a:endParaRPr lang="en-US"/>
          </a:p>
          <a:p>
            <a:pPr lvl="0"/>
            <a:r>
              <a:rPr lang="en-US"/>
              <a:t>Interface DataSource</a:t>
            </a:r>
          </a:p>
          <a:p>
            <a:pPr lvl="0"/>
            <a:r>
              <a:rPr lang="en-US"/>
              <a:t>Implementierung StreamDataSource kann:</a:t>
            </a:r>
          </a:p>
          <a:p>
            <a:pPr lvl="1"/>
            <a:r>
              <a:rPr lang="en-US"/>
              <a:t>Datei einlesen oder zufällige Daten generieren</a:t>
            </a:r>
          </a:p>
          <a:p>
            <a:pPr lvl="1"/>
            <a:r>
              <a:rPr lang="en-US"/>
              <a:t>Den Stream “persistent” als List speichern.</a:t>
            </a:r>
          </a:p>
          <a:p>
            <a:pPr lvl="1"/>
            <a:r>
              <a:rPr lang="en-US"/>
              <a:t>Die ersten N Ergebnisse einer Operation ausgeben</a:t>
            </a:r>
          </a:p>
          <a:p>
            <a:pPr lvl="1"/>
            <a:r>
              <a:rPr lang="en-US"/>
              <a:t>Die geforderten Operationen selection, projection und aggregation mit Komparatoren (atLeast, Same, LessThan) und Aggregatoren (avg, max, min)</a:t>
            </a:r>
          </a:p>
        </p:txBody>
      </p:sp>
      <p:pic>
        <p:nvPicPr>
          <p:cNvPr id="4" name="Inhaltsplatzhalter 6"/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5141415" y="1714737"/>
            <a:ext cx="4469504" cy="509404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de-DE"/>
              <a:t>Aufgabe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93042" y="1738512"/>
                <a:ext cx="8694535" cy="5070448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de-DE" b="1"/>
                  <a:t>Spezifikation von Selection, Projection &amp; Aggregation</a:t>
                </a:r>
              </a:p>
              <a:p>
                <a:pPr marL="0" lvl="0" indent="0">
                  <a:buNone/>
                </a:pPr>
                <a:endParaRPr lang="de-DE" b="1"/>
              </a:p>
              <a:p>
                <a:pPr lvl="0"/>
                <a:r>
                  <a:rPr lang="de-DE"/>
                  <a:t>Selection (Filter)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/>
              </a:p>
              <a:p>
                <a:pPr lvl="0"/>
                <a:r>
                  <a:rPr lang="de-DE"/>
                  <a:t>Projection (Map)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/>
              </a:p>
              <a:p>
                <a:pPr lvl="0"/>
                <a:r>
                  <a:rPr lang="de-DE"/>
                  <a:t>Aggregation (Reduce)</a:t>
                </a:r>
              </a:p>
              <a:p>
                <a:pPr lvl="1"/>
                <a:r>
                  <a:rPr lang="de-DE"/>
                  <a:t>Für einfache Aggregationen (Min, Max, Sum, etc.)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de-DE"/>
              </a:p>
              <a:p>
                <a:pPr lvl="1"/>
                <a:r>
                  <a:rPr lang="de-DE"/>
                  <a:t>Für kompliziertere Aggregationen (Avg) müssen mehrere Map-Reduce-Schritte hintereinandergeschaltet werden</a:t>
                </a:r>
              </a:p>
              <a:p>
                <a:pPr lvl="1"/>
                <a:r>
                  <a:rPr lang="de-DE"/>
                  <a:t>Implementierung Average Aggregation:</a:t>
                </a:r>
              </a:p>
              <a:p>
                <a:pPr marL="0" lvl="0" indent="0">
                  <a:buNone/>
                </a:pPr>
                <a:endParaRPr lang="de-DE"/>
              </a:p>
              <a:p>
                <a:pPr lvl="0"/>
                <a:endParaRPr lang="de-DE"/>
              </a:p>
            </p:txBody>
          </p:sp>
        </mc:Choice>
        <mc:Fallback xmlns="">
          <p:sp>
            <p:nvSpPr>
              <p:cNvPr id="3" name="Inhaltsplatzhalt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042" y="1738512"/>
                <a:ext cx="8694535" cy="5070448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5"/>
          <p:cNvSpPr txBox="1"/>
          <p:nvPr/>
        </p:nvSpPr>
        <p:spPr>
          <a:xfrm>
            <a:off x="1342421" y="5768501"/>
            <a:ext cx="7558393" cy="707882"/>
          </a:xfrm>
          <a:prstGeom prst="rect">
            <a:avLst/>
          </a:prstGeom>
          <a:solidFill>
            <a:srgbClr val="3B3838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Average(</a:t>
            </a:r>
            <a:r>
              <a:rPr lang="de-DE" sz="1000" b="1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Stream </a:t>
            </a: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s, </a:t>
            </a:r>
            <a:r>
              <a:rPr lang="de-DE" sz="1000" b="1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Feld </a:t>
            </a: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f):</a:t>
            </a:r>
            <a:b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</a:b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	s.projection(tuple -&gt; (tuple, 1))</a:t>
            </a:r>
            <a:b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</a:b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	s.reduce((tuple1, tuple2) -&gt; (tuple1[1][f] + tuple2[1][f], tuple1[2] + tuple2[2]))</a:t>
            </a:r>
            <a:b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</a:b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Courier New" pitchFamily="49"/>
                <a:ea typeface="Calibri" pitchFamily="34"/>
                <a:cs typeface="Times New Roman" pitchFamily="18"/>
              </a:rPr>
              <a:t>	s.projection(tuple -&gt; tuple[1]; tuple[1][f] = tuple[1][f] / tuple[2]))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 anchor="t"/>
          <a:lstStyle/>
          <a:p>
            <a:pPr marL="0" lvl="0" indent="0">
              <a:buNone/>
            </a:pPr>
            <a:r>
              <a:rPr lang="en-US" b="1"/>
              <a:t>Benchmarking durch “Profile”-Funktion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97" y="2330924"/>
            <a:ext cx="6151424" cy="42936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5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/>
          <a:p>
            <a:pPr marL="0" lvl="0" indent="0">
              <a:buNone/>
            </a:pPr>
            <a:r>
              <a:rPr lang="en-US" b="1"/>
              <a:t>Skalierbarkeit prüfen</a:t>
            </a:r>
          </a:p>
          <a:p>
            <a:pPr marL="0" lvl="0" indent="0">
              <a:buNone/>
            </a:pPr>
            <a:endParaRPr lang="en-US" b="1"/>
          </a:p>
          <a:p>
            <a:pPr lvl="0"/>
            <a:r>
              <a:rPr lang="en-US"/>
              <a:t>1.000.000 Datenpunkte</a:t>
            </a:r>
          </a:p>
          <a:p>
            <a:pPr lvl="0"/>
            <a:r>
              <a:rPr lang="en-US"/>
              <a:t>Ausreißer bei erster Messung</a:t>
            </a:r>
          </a:p>
          <a:p>
            <a:pPr lvl="1"/>
            <a:r>
              <a:rPr lang="en-US"/>
              <a:t>Vermutlich wegen Speicherallokation</a:t>
            </a:r>
          </a:p>
          <a:p>
            <a:pPr lvl="0"/>
            <a:r>
              <a:rPr lang="en-US"/>
              <a:t>Testweise Implementierung mit parallelen Streams</a:t>
            </a:r>
          </a:p>
          <a:p>
            <a:pPr lvl="1"/>
            <a:r>
              <a:rPr lang="en-US"/>
              <a:t>Langsamer, da Overhead für das Synchronisieren von Threads nötig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Inhaltsplatzhalter 10"/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5587706" y="1495455"/>
            <a:ext cx="3673025" cy="531333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6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5388" t="8244" r="47437" b="22081"/>
          <a:stretch>
            <a:fillRect/>
          </a:stretch>
        </p:blipFill>
        <p:spPr>
          <a:xfrm>
            <a:off x="739301" y="1527587"/>
            <a:ext cx="8751000" cy="5216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Aufgabenaufteilung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/>
          <a:lstStyle/>
          <a:p>
            <a:pPr lvl="0"/>
            <a:endParaRPr lang="en-US"/>
          </a:p>
          <a:p>
            <a:pPr lvl="0"/>
            <a:r>
              <a:rPr lang="en-US"/>
              <a:t>Jan: Einrichten des Projekts, der Interfaces und der meisten Klassen (Komparatoren, Aggregatoren und DataSource) für Flink (1. Implementation) und dann auf Basis von Java8 Streams (2. Implementation - in Nutzung)  </a:t>
            </a:r>
          </a:p>
          <a:p>
            <a:pPr lvl="0"/>
            <a:r>
              <a:rPr lang="en-US"/>
              <a:t>Robin: Entwicklung des Profiling/Benchmarking und der zufälligen Datengenerierung, Testen und Messen, Verfeinerung der Implementierung, Präsentation und Dokumentation</a:t>
            </a:r>
          </a:p>
          <a:p>
            <a:pPr lvl="0"/>
            <a:r>
              <a:rPr lang="en-US"/>
              <a:t>Andreas: Schreiben der Projektion und des avg-Aggregators, Verfeinerung der Implementierung, Beweisskizze (unfertig), Präsentation und Dokumentation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</Template>
  <TotalTime>0</TotalTime>
  <Words>440</Words>
  <Application>Microsoft Macintosh PowerPoint</Application>
  <PresentationFormat>Benutzerdefiniert</PresentationFormat>
  <Paragraphs>92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DejaVu Sans</vt:lpstr>
      <vt:lpstr>FreeSans</vt:lpstr>
      <vt:lpstr>Liberation Sans</vt:lpstr>
      <vt:lpstr>Liberation Serif</vt:lpstr>
      <vt:lpstr>Merriweather</vt:lpstr>
      <vt:lpstr>Merriweather Sans</vt:lpstr>
      <vt:lpstr>Noto Sans CJK SC Regular</vt:lpstr>
      <vt:lpstr>Times New Roman</vt:lpstr>
      <vt:lpstr>HU</vt:lpstr>
      <vt:lpstr> Visual Analytics Milestone 2</vt:lpstr>
      <vt:lpstr>Aufgabe 1</vt:lpstr>
      <vt:lpstr>Aufgabe 2</vt:lpstr>
      <vt:lpstr>Aufgabe 3</vt:lpstr>
      <vt:lpstr>Aufgabe 3</vt:lpstr>
      <vt:lpstr>Aufgabe 4</vt:lpstr>
      <vt:lpstr>Aufgabe 5</vt:lpstr>
      <vt:lpstr>Aufgabe 6</vt:lpstr>
      <vt:lpstr>Aufgabenaufteilung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 Analytics Milestone 2</dc:title>
  <cp:lastModifiedBy>Robin Ellerkmann</cp:lastModifiedBy>
  <cp:revision>18</cp:revision>
  <cp:lastPrinted>2016-11-29T13:48:48Z</cp:lastPrinted>
  <dcterms:created xsi:type="dcterms:W3CDTF">2016-11-17T17:36:57Z</dcterms:created>
  <dcterms:modified xsi:type="dcterms:W3CDTF">2016-12-11T19:43:43Z</dcterms:modified>
</cp:coreProperties>
</file>