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/>
    <p:restoredTop sz="94721"/>
  </p:normalViewPr>
  <p:slideViewPr>
    <p:cSldViewPr snapToGrid="0" snapToObjects="1">
      <p:cViewPr varScale="1">
        <p:scale>
          <a:sx n="98" d="100"/>
          <a:sy n="98" d="100"/>
        </p:scale>
        <p:origin x="19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F652C-3BAB-4EDE-9E1A-D337ED10589A}" type="datetimeFigureOut">
              <a:rPr lang="en-US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B6290-0BC2-4878-9E57-6F482E09B3F6}" type="slidenum">
              <a:t>‹Nr.›</a:t>
            </a:fld>
            <a:endParaRPr lang="en-US"/>
          </a:p>
        </p:txBody>
      </p:sp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D84004-6E87-48C7-91F0-DDE1629073F2}" type="slidenum">
              <a:t>‹Nr.›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Header Placeholder 1"/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Date Placeholder 2"/>
          <p:cNvSpPr txBox="1">
            <a:spLocks noGrp="1"/>
          </p:cNvSpPr>
          <p:nvPr>
            <p:ph type="dt" sz="quarter" idx="7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4DA78E-5C83-4056-AC9F-5A0D8840752F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12/11/2016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ooter Placeholder 3"/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Slide Number Placeholder 4"/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947B213-9589-4C20-91BD-B72AAF3C75FF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0342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Date Placeholder 2"/>
          <p:cNvSpPr txBox="1">
            <a:spLocks noGrp="1"/>
          </p:cNvSpPr>
          <p:nvPr>
            <p:ph type="dt" idx="1"/>
          </p:nvPr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3732974-ADAE-4462-8A1B-552E9968AFAC}" type="datetime1">
              <a:rPr lang="en-US"/>
              <a:pPr lvl="0"/>
              <a:t>12/11/2016</a:t>
            </a:fld>
            <a:endParaRPr lang="en-US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2" y="1336679"/>
            <a:ext cx="4810128" cy="36083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755651" y="5145091"/>
            <a:ext cx="6048371" cy="42100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Image Placeholder 7"/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13" name="Notes Placeholder 8"/>
          <p:cNvSpPr txBox="1">
            <a:spLocks noGrp="1"/>
          </p:cNvSpPr>
          <p:nvPr>
            <p:ph type="body" sz="quarter" idx="4294967295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14" name="Header Placeholder 9"/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Date Placeholder 10"/>
          <p:cNvSpPr txBox="1">
            <a:spLocks noGrp="1"/>
          </p:cNvSpPr>
          <p:nvPr>
            <p:ph type="dt" sz="quarter" idx="7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DDE27D0-A08E-4436-864B-4B28143687FD}" type="slidenum">
              <a:t>‹Nr.›</a:t>
            </a:fld>
            <a:endParaRPr lang="en-US"/>
          </a:p>
        </p:txBody>
      </p:sp>
      <p:sp>
        <p:nvSpPr>
          <p:cNvPr id="18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0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4281485" y="10155234"/>
            <a:ext cx="3276596" cy="536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AED24EB-84EB-4D83-BD62-3BA3BFF236DB}" type="slidenum">
              <a:t>‹Nr.›</a:t>
            </a:fld>
            <a:endParaRPr lang="de-DE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F2916-B4F6-489C-83A3-AF7601FDD2D9}" type="datetimeFigureOut">
              <a:rPr lang="en-US"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70828-A39B-42E8-BFBA-594A4B7322B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44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4C6A07-FF34-4A9B-A89C-6B19BB47A6D5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12/11/2016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9B1738-C7F5-40FF-8603-7BBBFE88742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451A78-F2FB-427A-AA87-BFCAE6076CC9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41F650F-DEAA-46D9-8F0B-5C2A50766A8E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12/11/2016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A7EF849-02F5-408D-952B-40B95E1FDE3B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8E5049F-F75C-4E8D-93D1-6580B9BC1E6A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D7030E-3328-43B4-A992-34C95375C0A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12/11/2016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7C8F3E-0759-44CF-8576-26C1D35F13E0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3AEE08-53A2-4D64-86FC-C2A42D7DD1AB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010A8D-F9E9-4B02-80AB-463237701EE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12/11/2016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363545-85F0-4ED8-942B-B2E422A2B1FB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874EAA-157A-447D-B987-DB6324109CD5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4281485" y="0"/>
            <a:ext cx="3276596" cy="5365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448B02-CF36-40DF-97D4-FC4601AAD993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12/11/2016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12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1A7326-1CAE-4598-A78B-1DA147CD7172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4254DA-0353-4634-AAD2-49DC8CB5DB76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6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042"/>
          </a:xfr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260079" y="1237201"/>
            <a:ext cx="7560469" cy="2631890"/>
          </a:xfrm>
        </p:spPr>
        <p:txBody>
          <a:bodyPr anchor="b" anchorCtr="1"/>
          <a:lstStyle>
            <a:lvl1pPr algn="ctr">
              <a:defRPr sz="3638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260079" y="3970580"/>
            <a:ext cx="7560469" cy="1825169"/>
          </a:xfrm>
        </p:spPr>
        <p:txBody>
          <a:bodyPr anchorCtr="1"/>
          <a:lstStyle>
            <a:lvl1pPr marL="0" indent="0" algn="ctr">
              <a:buNone/>
              <a:defRPr sz="1984"/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1D0BAD74-84B4-4CCB-B27E-61675F38A46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51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693042" y="1732211"/>
            <a:ext cx="8694535" cy="507673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D1FA92EF-CE26-409D-A5AF-59CA15E4A0A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Vertikaler Titel 1"/>
          <p:cNvSpPr txBox="1">
            <a:spLocks noGrp="1"/>
          </p:cNvSpPr>
          <p:nvPr>
            <p:ph type="title" orient="vert"/>
          </p:nvPr>
        </p:nvSpPr>
        <p:spPr>
          <a:xfrm>
            <a:off x="7213948" y="402482"/>
            <a:ext cx="2173638" cy="640647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693042" y="402482"/>
            <a:ext cx="6394892" cy="640647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157C8E79-8743-42F9-80C9-C59BDAC1E07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1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693042" y="1738512"/>
            <a:ext cx="8694535" cy="5070448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 sz="1323"/>
            </a:lvl3pPr>
            <a:lvl4pPr>
              <a:defRPr sz="1157"/>
            </a:lvl4pPr>
            <a:lvl5pPr>
              <a:defRPr sz="1157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979E1BF5-B5CE-452F-A85D-992EE16890C9}" type="slidenum">
              <a:t>‹Nr.›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0" y="496921"/>
            <a:ext cx="4797463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0" y="496930"/>
            <a:ext cx="4797463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20821208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87793" y="1884678"/>
            <a:ext cx="8694535" cy="3144612"/>
          </a:xfrm>
        </p:spPr>
        <p:txBody>
          <a:bodyPr anchor="b"/>
          <a:lstStyle>
            <a:lvl1pPr>
              <a:defRPr sz="2976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87793" y="5059036"/>
            <a:ext cx="8694535" cy="1653674"/>
          </a:xfrm>
        </p:spPr>
        <p:txBody>
          <a:bodyPr/>
          <a:lstStyle>
            <a:lvl1pPr marL="0" indent="0">
              <a:buNone/>
              <a:defRPr sz="1984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3DA95297-A37F-4CA7-AF6C-9C9011A81EA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11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2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693042" y="2012411"/>
            <a:ext cx="4284265" cy="47965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5103312" y="2012411"/>
            <a:ext cx="4284265" cy="47965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C002EBD5-E229-442A-B0A2-18E24641E272}" type="slidenum">
              <a:t>‹Nr.›</a:t>
            </a:fld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0" y="496921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0" y="496930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32849264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13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4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4358" y="1189561"/>
            <a:ext cx="7367851" cy="6741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94358" y="1853168"/>
            <a:ext cx="4264578" cy="908209"/>
          </a:xfrm>
        </p:spPr>
        <p:txBody>
          <a:bodyPr anchor="b"/>
          <a:lstStyle>
            <a:lvl1pPr marL="0" indent="0">
              <a:buNone/>
              <a:defRPr sz="1984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694358" y="2761378"/>
            <a:ext cx="4264578" cy="4061572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3"/>
          </p:nvPr>
        </p:nvSpPr>
        <p:spPr>
          <a:xfrm>
            <a:off x="5103321" y="1853168"/>
            <a:ext cx="4285582" cy="908209"/>
          </a:xfrm>
        </p:spPr>
        <p:txBody>
          <a:bodyPr anchor="b"/>
          <a:lstStyle>
            <a:lvl1pPr marL="0" indent="0">
              <a:buNone/>
              <a:defRPr sz="1984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 txBox="1">
            <a:spLocks noGrp="1"/>
          </p:cNvSpPr>
          <p:nvPr>
            <p:ph idx="4"/>
          </p:nvPr>
        </p:nvSpPr>
        <p:spPr>
          <a:xfrm>
            <a:off x="5103321" y="2761378"/>
            <a:ext cx="4285582" cy="4061572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ußzeilenplatzhalter 7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8B80EFF6-7175-4A78-B59C-A5F7A0DADA8D}" type="slidenum">
              <a:t>‹Nr.›</a:t>
            </a:fld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0" y="496921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496930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240586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9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0AA4B40C-35AA-4782-8047-712F19970C78}" type="slidenum">
              <a:t>‹Nr.›</a:t>
            </a:fld>
            <a:endParaRPr lang="en-US"/>
          </a:p>
        </p:txBody>
      </p:sp>
      <p:sp>
        <p:nvSpPr>
          <p:cNvPr id="6" name="Textfeld 6"/>
          <p:cNvSpPr txBox="1"/>
          <p:nvPr/>
        </p:nvSpPr>
        <p:spPr>
          <a:xfrm>
            <a:off x="0" y="496921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7" name="Textfeld 7"/>
          <p:cNvSpPr txBox="1"/>
          <p:nvPr/>
        </p:nvSpPr>
        <p:spPr>
          <a:xfrm>
            <a:off x="0" y="496930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66755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Datumsplatzhalter 1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ußzeilenplatzhalter 2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95BC44F9-27E9-4D4A-8D83-892CA4BF51DB}" type="slidenum">
              <a:t>‹Nr.›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0" y="496921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Smartcardemulation@Watch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0" y="496930"/>
            <a:ext cx="4798222" cy="397672"/>
          </a:xfrm>
          <a:prstGeom prst="rect">
            <a:avLst/>
          </a:prstGeom>
          <a:solidFill>
            <a:srgbClr val="165096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68451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984" b="1" i="0" u="none" strike="noStrike" kern="1200" cap="none" spc="0" baseline="0">
                <a:solidFill>
                  <a:srgbClr val="FFFFFF"/>
                </a:solidFill>
                <a:uFillTx/>
                <a:latin typeface="Merriweather" pitchFamily="18"/>
              </a:rPr>
              <a:t>Praktikum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423818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9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4358" y="503980"/>
            <a:ext cx="3251268" cy="1763923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4285582" y="1088456"/>
            <a:ext cx="5103312" cy="537226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694358" y="2267904"/>
            <a:ext cx="3251268" cy="4201567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38CB5F9D-5860-4F22-93D4-9464DBC5622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9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4358" y="503980"/>
            <a:ext cx="3251268" cy="1763923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 txBox="1">
            <a:spLocks noGrp="1"/>
          </p:cNvSpPr>
          <p:nvPr>
            <p:ph type="pic" idx="1"/>
          </p:nvPr>
        </p:nvSpPr>
        <p:spPr>
          <a:xfrm>
            <a:off x="4285582" y="1088456"/>
            <a:ext cx="5103312" cy="5372264"/>
          </a:xfrm>
        </p:spPr>
        <p:txBody>
          <a:bodyPr/>
          <a:lstStyle>
            <a:lvl1pPr marL="0" indent="0">
              <a:buNone/>
              <a:defRPr sz="2646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694358" y="2267904"/>
            <a:ext cx="3251268" cy="4201567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>
          <a:xfrm>
            <a:off x="693042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>
          <a:xfrm>
            <a:off x="3339205" y="7006708"/>
            <a:ext cx="3402208" cy="40248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>
          <a:xfrm>
            <a:off x="7119445" y="7006708"/>
            <a:ext cx="2268141" cy="402482"/>
          </a:xfrm>
        </p:spPr>
        <p:txBody>
          <a:bodyPr/>
          <a:lstStyle>
            <a:lvl1pPr>
              <a:defRPr/>
            </a:lvl1pPr>
          </a:lstStyle>
          <a:p>
            <a:pPr lvl="0"/>
            <a:fld id="{E40BC7F3-BC1F-4230-968C-DC93A69C1B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93042" y="1732211"/>
            <a:ext cx="8694535" cy="50767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693042" y="7006708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92" b="0" i="0" u="none" strike="noStrike" kern="1200" cap="none" spc="0" baseline="0">
                <a:solidFill>
                  <a:srgbClr val="898989"/>
                </a:solidFill>
                <a:uFillTx/>
                <a:latin typeface="Merriweather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339205" y="7006708"/>
            <a:ext cx="3402208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92" b="0" i="0" u="none" strike="noStrike" kern="1200" cap="none" spc="0" baseline="0">
                <a:solidFill>
                  <a:srgbClr val="898989"/>
                </a:solidFill>
                <a:uFillTx/>
                <a:latin typeface="Merriweather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119445" y="7006708"/>
            <a:ext cx="2268141" cy="402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92" b="0" i="0" u="none" strike="noStrike" kern="1200" cap="none" spc="0" baseline="0">
                <a:solidFill>
                  <a:srgbClr val="898989"/>
                </a:solidFill>
                <a:uFillTx/>
                <a:latin typeface="Merriweather Sans" pitchFamily="2"/>
              </a:defRPr>
            </a:lvl1pPr>
          </a:lstStyle>
          <a:p>
            <a:pPr lvl="0"/>
            <a:fld id="{CF8640A3-B3CA-4F16-877E-0975FAB8F737}" type="slidenum">
              <a:t>‹Nr.›</a:t>
            </a:fld>
            <a:endParaRPr lang="en-US"/>
          </a:p>
        </p:txBody>
      </p:sp>
      <p:cxnSp>
        <p:nvCxnSpPr>
          <p:cNvPr id="7" name="Gerader Verbinder 8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  <p:pic>
        <p:nvPicPr>
          <p:cNvPr id="8" name="Grafik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08059" y="402482"/>
            <a:ext cx="1058692" cy="10453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Gerader Verbinder 10"/>
          <p:cNvCxnSpPr/>
          <p:nvPr/>
        </p:nvCxnSpPr>
        <p:spPr>
          <a:xfrm>
            <a:off x="0" y="6918249"/>
            <a:ext cx="10080629" cy="0"/>
          </a:xfrm>
          <a:prstGeom prst="straightConnector1">
            <a:avLst/>
          </a:prstGeom>
          <a:noFill/>
          <a:ln w="12701" cap="flat">
            <a:solidFill>
              <a:srgbClr val="165096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755934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1764" b="1" i="0" u="none" strike="noStrike" kern="1200" cap="none" spc="0" baseline="0">
          <a:solidFill>
            <a:srgbClr val="000000"/>
          </a:solidFill>
          <a:uFillTx/>
          <a:latin typeface="Merriweather" pitchFamily="18"/>
        </a:defRPr>
      </a:lvl1pPr>
    </p:titleStyle>
    <p:bodyStyle>
      <a:lvl1pPr marL="188988" marR="0" lvl="0" indent="-188988" algn="l" defTabSz="755934" rtl="0" fontAlgn="auto" hangingPunct="1">
        <a:lnSpc>
          <a:spcPct val="90000"/>
        </a:lnSpc>
        <a:spcBef>
          <a:spcPts val="825"/>
        </a:spcBef>
        <a:spcAft>
          <a:spcPts val="0"/>
        </a:spcAft>
        <a:buSzPct val="100000"/>
        <a:buFont typeface="Arial" pitchFamily="34"/>
        <a:buChar char="•"/>
        <a:tabLst/>
        <a:defRPr lang="de-DE" sz="1653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1pPr>
      <a:lvl2pPr marL="566955" marR="0" lvl="1" indent="-188988" algn="l" defTabSz="755934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de-DE" sz="1543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2pPr>
      <a:lvl3pPr marL="944922" marR="0" lvl="2" indent="-188988" algn="l" defTabSz="755934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de-DE" sz="1213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3pPr>
      <a:lvl4pPr marL="1322889" marR="0" lvl="3" indent="-188988" algn="l" defTabSz="755934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de-DE" sz="1102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4pPr>
      <a:lvl5pPr marL="1700866" marR="0" lvl="4" indent="-188988" algn="l" defTabSz="755934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de-DE" sz="1102" b="0" i="0" u="none" strike="noStrike" kern="1200" cap="none" spc="0" baseline="0">
          <a:solidFill>
            <a:srgbClr val="000000"/>
          </a:solidFill>
          <a:uFillTx/>
          <a:latin typeface="Merriweather Sans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079" y="1237201"/>
            <a:ext cx="7560469" cy="2631890"/>
          </a:xfrm>
        </p:spPr>
        <p:txBody>
          <a:bodyPr>
            <a:normAutofit/>
          </a:bodyPr>
          <a:lstStyle/>
          <a:p>
            <a:pPr lvl="0"/>
            <a:br>
              <a:rPr lang="en-US" dirty="0"/>
            </a:br>
            <a:r>
              <a:rPr lang="en-US" dirty="0"/>
              <a:t>Visual Analytics</a:t>
            </a:r>
            <a:br>
              <a:rPr lang="en-US" dirty="0"/>
            </a:br>
            <a:r>
              <a:rPr lang="en-US" dirty="0"/>
              <a:t>Milestone 3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079" y="3970580"/>
            <a:ext cx="7560469" cy="1825169"/>
          </a:xfrm>
        </p:spPr>
        <p:txBody>
          <a:bodyPr anchor="ctr"/>
          <a:lstStyle/>
          <a:p>
            <a:pPr lvl="0"/>
            <a:r>
              <a:rPr lang="en-US"/>
              <a:t>Robin Ellerkmann</a:t>
            </a:r>
          </a:p>
          <a:p>
            <a:pPr lvl="0"/>
            <a:r>
              <a:rPr lang="en-US"/>
              <a:t>Jan-Christopher Pien</a:t>
            </a:r>
          </a:p>
          <a:p>
            <a:pPr lvl="0"/>
            <a:r>
              <a:rPr lang="en-US"/>
              <a:t>&amp; Andreas Wegge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en-US"/>
              <a:t>Aufgabe 1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2" y="1643761"/>
            <a:ext cx="8694535" cy="194350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err="1"/>
              <a:t>Visuelle</a:t>
            </a:r>
            <a:r>
              <a:rPr lang="en-US" b="1" dirty="0"/>
              <a:t> </a:t>
            </a:r>
            <a:r>
              <a:rPr lang="en-US" b="1" dirty="0" err="1"/>
              <a:t>Darstellung</a:t>
            </a:r>
            <a:r>
              <a:rPr lang="en-US" b="1" dirty="0"/>
              <a:t> </a:t>
            </a:r>
            <a:r>
              <a:rPr lang="en-US" b="1" dirty="0" err="1"/>
              <a:t>einer</a:t>
            </a:r>
            <a:r>
              <a:rPr lang="en-US" b="1" dirty="0"/>
              <a:t> </a:t>
            </a:r>
            <a:r>
              <a:rPr lang="en-US" b="1" dirty="0" err="1"/>
              <a:t>bivariaten</a:t>
            </a:r>
            <a:r>
              <a:rPr lang="en-US" b="1" dirty="0"/>
              <a:t> </a:t>
            </a:r>
            <a:r>
              <a:rPr lang="en-US" b="1" dirty="0" err="1"/>
              <a:t>Verteilung</a:t>
            </a:r>
            <a:endParaRPr lang="en-US" b="1" dirty="0"/>
          </a:p>
          <a:p>
            <a:r>
              <a:rPr lang="en-US" dirty="0" err="1"/>
              <a:t>Darstellung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plottyjs</a:t>
            </a:r>
            <a:endParaRPr lang="en-US" dirty="0"/>
          </a:p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Rest-</a:t>
            </a:r>
            <a:r>
              <a:rPr lang="en-US" dirty="0" err="1"/>
              <a:t>Schnittstelle</a:t>
            </a:r>
            <a:r>
              <a:rPr lang="en-US" dirty="0"/>
              <a:t> </a:t>
            </a:r>
            <a:r>
              <a:rPr lang="en-US" dirty="0" err="1"/>
              <a:t>abgerufen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Browser </a:t>
            </a:r>
            <a:r>
              <a:rPr lang="en-US" dirty="0" err="1"/>
              <a:t>dargestellt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12" y="3587262"/>
            <a:ext cx="6915394" cy="31782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en-US"/>
              <a:t>Aufgabe 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2" y="1738513"/>
            <a:ext cx="8694535" cy="1567396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err="1"/>
              <a:t>Visuelle</a:t>
            </a:r>
            <a:r>
              <a:rPr lang="en-US" b="1" dirty="0"/>
              <a:t> </a:t>
            </a:r>
            <a:r>
              <a:rPr lang="en-US" b="1" dirty="0" err="1"/>
              <a:t>Darstellung</a:t>
            </a:r>
            <a:r>
              <a:rPr lang="en-US" b="1" dirty="0"/>
              <a:t> der </a:t>
            </a:r>
            <a:r>
              <a:rPr lang="en-US" b="1" dirty="0" err="1"/>
              <a:t>zeitlichen</a:t>
            </a:r>
            <a:r>
              <a:rPr lang="en-US" b="1" dirty="0"/>
              <a:t> </a:t>
            </a:r>
            <a:r>
              <a:rPr lang="en-US" b="1" dirty="0" err="1"/>
              <a:t>Verteilung</a:t>
            </a:r>
            <a:r>
              <a:rPr lang="en-US" b="1" dirty="0"/>
              <a:t> der </a:t>
            </a:r>
            <a:r>
              <a:rPr lang="en-US" b="1" dirty="0" err="1"/>
              <a:t>Daten</a:t>
            </a:r>
            <a:endParaRPr lang="en-US" b="1" dirty="0"/>
          </a:p>
          <a:p>
            <a:r>
              <a:rPr lang="en-US" dirty="0" err="1"/>
              <a:t>Stellt</a:t>
            </a:r>
            <a:r>
              <a:rPr lang="en-US" dirty="0"/>
              <a:t> die </a:t>
            </a:r>
            <a:r>
              <a:rPr lang="en-US" dirty="0" err="1"/>
              <a:t>zeitliche</a:t>
            </a:r>
            <a:r>
              <a:rPr lang="en-US" dirty="0"/>
              <a:t> </a:t>
            </a:r>
            <a:r>
              <a:rPr lang="en-US" dirty="0" err="1"/>
              <a:t>Verteilung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visuell</a:t>
            </a:r>
            <a:r>
              <a:rPr lang="en-US" dirty="0"/>
              <a:t> </a:t>
            </a:r>
            <a:r>
              <a:rPr lang="en-US" dirty="0" err="1"/>
              <a:t>dar</a:t>
            </a:r>
            <a:endParaRPr lang="en-US" dirty="0"/>
          </a:p>
          <a:p>
            <a:r>
              <a:rPr lang="en-US" dirty="0" err="1"/>
              <a:t>Beliebig</a:t>
            </a:r>
            <a:r>
              <a:rPr lang="en-US" dirty="0"/>
              <a:t> </a:t>
            </a:r>
            <a:r>
              <a:rPr lang="en-US" dirty="0" err="1"/>
              <a:t>zoombar</a:t>
            </a:r>
            <a:r>
              <a:rPr lang="en-US" dirty="0"/>
              <a:t>, so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individuelle</a:t>
            </a:r>
            <a:r>
              <a:rPr lang="en-US" dirty="0"/>
              <a:t> und </a:t>
            </a:r>
            <a:r>
              <a:rPr lang="en-US" dirty="0" err="1"/>
              <a:t>feinere</a:t>
            </a:r>
            <a:r>
              <a:rPr lang="en-US" dirty="0"/>
              <a:t> </a:t>
            </a:r>
            <a:r>
              <a:rPr lang="en-US" dirty="0" err="1"/>
              <a:t>Auflösung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  <a:p>
            <a:pPr marL="0" lvl="0" indent="0">
              <a:buNone/>
            </a:pPr>
            <a:endParaRPr lang="en-US" b="1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7504"/>
            <a:ext cx="10080625" cy="8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en-US"/>
              <a:t>Aufgabe 3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2" y="2012411"/>
            <a:ext cx="4284265" cy="479654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err="1"/>
              <a:t>Implementierung</a:t>
            </a:r>
            <a:r>
              <a:rPr lang="en-US" b="1" dirty="0"/>
              <a:t> </a:t>
            </a:r>
            <a:r>
              <a:rPr lang="en-US" b="1" dirty="0" err="1"/>
              <a:t>eines</a:t>
            </a:r>
            <a:r>
              <a:rPr lang="en-US" b="1" dirty="0"/>
              <a:t> Filters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 err="1"/>
              <a:t>Ermöglicht</a:t>
            </a:r>
            <a:r>
              <a:rPr lang="en-US" dirty="0"/>
              <a:t> die </a:t>
            </a:r>
            <a:r>
              <a:rPr lang="en-US" dirty="0" err="1"/>
              <a:t>Filterung</a:t>
            </a:r>
            <a:r>
              <a:rPr lang="en-US" dirty="0"/>
              <a:t> der </a:t>
            </a:r>
            <a:r>
              <a:rPr lang="en-US" dirty="0" err="1"/>
              <a:t>ausgewählten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  <a:p>
            <a:pPr lvl="0"/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Filterauswahlen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größer</a:t>
            </a:r>
            <a:r>
              <a:rPr lang="en-US" dirty="0"/>
              <a:t>,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kleiner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individueller</a:t>
            </a:r>
            <a:r>
              <a:rPr lang="en-US" dirty="0"/>
              <a:t> </a:t>
            </a:r>
            <a:r>
              <a:rPr lang="en-US" dirty="0" err="1"/>
              <a:t>Vergleichswert</a:t>
            </a:r>
            <a:endParaRPr lang="en-US" dirty="0"/>
          </a:p>
          <a:p>
            <a:pPr lvl="0"/>
            <a:r>
              <a:rPr lang="en-US" dirty="0" err="1"/>
              <a:t>Spezielle</a:t>
            </a:r>
            <a:r>
              <a:rPr lang="en-US" dirty="0"/>
              <a:t> </a:t>
            </a:r>
            <a:r>
              <a:rPr lang="en-US" dirty="0" err="1"/>
              <a:t>Auswahl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das Datum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de-DE" dirty="0"/>
              <a:t>Aufgabe 4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693042" y="1738512"/>
            <a:ext cx="4530711" cy="5070448"/>
          </a:xfrm>
        </p:spPr>
        <p:txBody>
          <a:bodyPr/>
          <a:lstStyle/>
          <a:p>
            <a:pPr marL="0" lvl="0" indent="0">
              <a:buNone/>
            </a:pPr>
            <a:r>
              <a:rPr lang="de-DE" b="1" dirty="0"/>
              <a:t>Selektion von einzelnen Punkten und Datenmengen</a:t>
            </a:r>
          </a:p>
          <a:p>
            <a:r>
              <a:rPr lang="de-DE" dirty="0"/>
              <a:t>Eigene Implementierung der Selektionsfunktion, da nicht vorhanden in Plotty.JS</a:t>
            </a:r>
          </a:p>
          <a:p>
            <a:r>
              <a:rPr lang="de-DE" dirty="0"/>
              <a:t>Überschreiben des Event-Handlers für das Zoomen</a:t>
            </a:r>
          </a:p>
          <a:p>
            <a:r>
              <a:rPr lang="de-DE" dirty="0"/>
              <a:t>REST-Schnittstelle liefert aggregierte Werte</a:t>
            </a:r>
          </a:p>
          <a:p>
            <a:pPr marL="0" lvl="0" indent="0">
              <a:buNone/>
            </a:pP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175" y="1738512"/>
            <a:ext cx="3920362" cy="213154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r="25034" b="24864"/>
          <a:stretch/>
        </p:blipFill>
        <p:spPr>
          <a:xfrm>
            <a:off x="5587175" y="4273736"/>
            <a:ext cx="3920362" cy="22340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de-DE" dirty="0"/>
              <a:t>Aufgabe 5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693042" y="1738512"/>
            <a:ext cx="8694535" cy="5070448"/>
          </a:xfrm>
        </p:spPr>
        <p:txBody>
          <a:bodyPr/>
          <a:lstStyle/>
          <a:p>
            <a:pPr marL="0" lvl="0" indent="0">
              <a:buNone/>
            </a:pPr>
            <a:r>
              <a:rPr lang="de-DE" b="1" dirty="0"/>
              <a:t>Stufenloser Zoom</a:t>
            </a:r>
          </a:p>
          <a:p>
            <a:r>
              <a:rPr lang="de-DE" dirty="0"/>
              <a:t>Das von uns genutzte </a:t>
            </a:r>
            <a:r>
              <a:rPr lang="de-DE" dirty="0" err="1"/>
              <a:t>plottyjs</a:t>
            </a:r>
            <a:r>
              <a:rPr lang="de-DE" dirty="0"/>
              <a:t> unterstützt das bereits out-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-box</a:t>
            </a:r>
          </a:p>
          <a:p>
            <a:r>
              <a:rPr lang="de-DE" dirty="0"/>
              <a:t>Zusätzlich wird durch eine Selektion einer Datenmenge durch das Update des Charts auf den relevanten Bereich gezoomt.</a:t>
            </a:r>
          </a:p>
          <a:p>
            <a:pPr marL="0" lv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2022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042" y="998799"/>
            <a:ext cx="7486009" cy="644962"/>
          </a:xfrm>
        </p:spPr>
        <p:txBody>
          <a:bodyPr/>
          <a:lstStyle/>
          <a:p>
            <a:pPr lvl="0"/>
            <a:r>
              <a:rPr lang="en-US" dirty="0" err="1"/>
              <a:t>Aufgabe</a:t>
            </a:r>
            <a:r>
              <a:rPr lang="en-US" dirty="0"/>
              <a:t> 7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693042" y="2012411"/>
            <a:ext cx="4284265" cy="479654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History der </a:t>
            </a:r>
            <a:r>
              <a:rPr lang="en-US" b="1" dirty="0" err="1"/>
              <a:t>Visualisierungen</a:t>
            </a:r>
            <a:endParaRPr lang="en-US" b="1" dirty="0"/>
          </a:p>
          <a:p>
            <a:pPr marL="0" lvl="0" indent="0">
              <a:buNone/>
            </a:pPr>
            <a:endParaRPr lang="en-US" b="1" dirty="0"/>
          </a:p>
          <a:p>
            <a:pPr lvl="0"/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jedem</a:t>
            </a:r>
            <a:r>
              <a:rPr lang="en-US" dirty="0"/>
              <a:t> </a:t>
            </a:r>
            <a:r>
              <a:rPr lang="en-US" dirty="0" err="1"/>
              <a:t>Wechsel</a:t>
            </a:r>
            <a:r>
              <a:rPr lang="en-US" dirty="0"/>
              <a:t> der </a:t>
            </a:r>
            <a:r>
              <a:rPr lang="en-US" dirty="0" err="1"/>
              <a:t>Achsenvariablen</a:t>
            </a:r>
            <a:r>
              <a:rPr lang="en-US" dirty="0"/>
              <a:t> </a:t>
            </a:r>
            <a:r>
              <a:rPr lang="en-US" dirty="0" err="1"/>
              <a:t>sowie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jedem</a:t>
            </a:r>
            <a:r>
              <a:rPr lang="en-US" dirty="0"/>
              <a:t> </a:t>
            </a:r>
            <a:r>
              <a:rPr lang="en-US" dirty="0" err="1"/>
              <a:t>Hinzufügen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Entfernen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Filters </a:t>
            </a:r>
            <a:r>
              <a:rPr lang="en-US" dirty="0" err="1"/>
              <a:t>wird</a:t>
            </a:r>
            <a:r>
              <a:rPr lang="en-US" dirty="0"/>
              <a:t> das Chart </a:t>
            </a:r>
            <a:r>
              <a:rPr lang="en-US" dirty="0" err="1"/>
              <a:t>unterhalb</a:t>
            </a:r>
            <a:r>
              <a:rPr lang="en-US" dirty="0"/>
              <a:t> der </a:t>
            </a:r>
            <a:r>
              <a:rPr lang="en-US" dirty="0" err="1"/>
              <a:t>Bedienoberfläche</a:t>
            </a:r>
            <a:r>
              <a:rPr lang="en-US" dirty="0"/>
              <a:t> in den History Tab </a:t>
            </a:r>
            <a:r>
              <a:rPr lang="en-US" dirty="0" err="1"/>
              <a:t>eingefügt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Möglicherweise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dies </a:t>
            </a:r>
            <a:r>
              <a:rPr lang="en-US" dirty="0" err="1"/>
              <a:t>noch</a:t>
            </a:r>
            <a:r>
              <a:rPr lang="en-US" dirty="0"/>
              <a:t> um die </a:t>
            </a:r>
            <a:r>
              <a:rPr lang="en-US" dirty="0" err="1"/>
              <a:t>Speicherung</a:t>
            </a:r>
            <a:r>
              <a:rPr lang="en-US" dirty="0"/>
              <a:t> der </a:t>
            </a:r>
            <a:r>
              <a:rPr lang="en-US" dirty="0" err="1"/>
              <a:t>Selektionen</a:t>
            </a:r>
            <a:r>
              <a:rPr lang="en-US" dirty="0"/>
              <a:t> </a:t>
            </a:r>
            <a:r>
              <a:rPr lang="en-US" dirty="0" err="1"/>
              <a:t>erweitert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4" name="Inhaltsplatzhalter 10"/>
          <p:cNvPicPr>
            <a:picLocks noGrp="1" noChangeAspect="1"/>
          </p:cNvPicPr>
          <p:nvPr>
            <p:ph idx="2"/>
          </p:nvPr>
        </p:nvPicPr>
        <p:blipFill>
          <a:blip r:embed="rId3"/>
          <a:stretch>
            <a:fillRect/>
          </a:stretch>
        </p:blipFill>
        <p:spPr>
          <a:xfrm>
            <a:off x="5587706" y="1495455"/>
            <a:ext cx="3673025" cy="531333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</Template>
  <TotalTime>0</TotalTime>
  <Words>203</Words>
  <Application>Microsoft Office PowerPoint</Application>
  <PresentationFormat>Benutzerdefiniert</PresentationFormat>
  <Paragraphs>49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Arial</vt:lpstr>
      <vt:lpstr>Calibri</vt:lpstr>
      <vt:lpstr>DejaVu Sans</vt:lpstr>
      <vt:lpstr>FreeSans</vt:lpstr>
      <vt:lpstr>Liberation Sans</vt:lpstr>
      <vt:lpstr>Liberation Serif</vt:lpstr>
      <vt:lpstr>Merriweather</vt:lpstr>
      <vt:lpstr>Merriweather Sans</vt:lpstr>
      <vt:lpstr>Noto Sans CJK SC Regular</vt:lpstr>
      <vt:lpstr>HU</vt:lpstr>
      <vt:lpstr> Visual Analytics Milestone 3</vt:lpstr>
      <vt:lpstr>Aufgabe 1</vt:lpstr>
      <vt:lpstr>Aufgabe 2</vt:lpstr>
      <vt:lpstr>Aufgabe 3</vt:lpstr>
      <vt:lpstr>Aufgabe 4</vt:lpstr>
      <vt:lpstr>Aufgabe 5</vt:lpstr>
      <vt:lpstr>Aufgabe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Visual Analytics Milestone 2</dc:title>
  <cp:lastModifiedBy>Jan-Christopher Pien</cp:lastModifiedBy>
  <cp:revision>23</cp:revision>
  <cp:lastPrinted>2016-11-29T13:48:48Z</cp:lastPrinted>
  <dcterms:created xsi:type="dcterms:W3CDTF">2016-11-17T17:36:57Z</dcterms:created>
  <dcterms:modified xsi:type="dcterms:W3CDTF">2016-12-11T22:26:04Z</dcterms:modified>
</cp:coreProperties>
</file>