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8"/>
  </p:normalViewPr>
  <p:slideViewPr>
    <p:cSldViewPr snapToGrid="0" snapToObjects="1">
      <p:cViewPr varScale="1">
        <p:scale>
          <a:sx n="87" d="100"/>
          <a:sy n="87" d="100"/>
        </p:scale>
        <p:origin x="1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A2B4C2E-53CE-47CA-9734-75B38AC9C24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D33892E-6363-4045-ACE3-E7B6190225FB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>
              <a:lnSpc>
                <a:spcPct val="100000"/>
              </a:lnSpc>
            </a:pPr>
            <a:fld id="{42A1054F-82C8-4C34-A3FB-25756A7587C7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452BD6-C35A-405C-B9F4-0D9ECE5701D1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>
              <a:lnSpc>
                <a:spcPct val="100000"/>
              </a:lnSpc>
            </a:pPr>
            <a:fld id="{6EB59B68-3C72-44DB-AA17-55DBCEBD3B9B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D4A8EE4-4C92-48E1-882A-8504DEFCD54E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>
              <a:lnSpc>
                <a:spcPct val="100000"/>
              </a:lnSpc>
            </a:pPr>
            <a:fld id="{EA720181-EA04-4994-B550-FE6DCF7C7D3E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BB0809F-91C0-4C85-A22A-4F36F7DA6566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>
              <a:lnSpc>
                <a:spcPct val="100000"/>
              </a:lnSpc>
            </a:pPr>
            <a:fld id="{4B4E10C0-FFA4-4610-A346-4C5B59C5B259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12/12/16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8856DD1-423F-42FF-81B1-232DCEC4B50C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>
              <a:lnSpc>
                <a:spcPct val="100000"/>
              </a:lnSpc>
            </a:pPr>
            <a:fld id="{9F149A2B-3EC2-4958-8A32-06E9312CE2DA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43" name="Bild 42"/>
          <p:cNvPicPr/>
          <p:nvPr/>
        </p:nvPicPr>
        <p:blipFill>
          <a:blip r:embed="rId2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44" name="Bild 43"/>
          <p:cNvPicPr/>
          <p:nvPr/>
        </p:nvPicPr>
        <p:blipFill>
          <a:blip r:embed="rId2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93000" y="998640"/>
            <a:ext cx="7485480" cy="299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90" name="Bild 89"/>
          <p:cNvPicPr/>
          <p:nvPr/>
        </p:nvPicPr>
        <p:blipFill>
          <a:blip r:embed="rId2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91" name="Bild 90"/>
          <p:cNvPicPr/>
          <p:nvPr/>
        </p:nvPicPr>
        <p:blipFill>
          <a:blip r:embed="rId2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93000" y="998640"/>
            <a:ext cx="7485480" cy="299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38" name="Bild 137"/>
          <p:cNvPicPr/>
          <p:nvPr/>
        </p:nvPicPr>
        <p:blipFill>
          <a:blip r:embed="rId2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39" name="Bild 138"/>
          <p:cNvPicPr/>
          <p:nvPr/>
        </p:nvPicPr>
        <p:blipFill>
          <a:blip r:embed="rId2"/>
          <a:stretch/>
        </p:blipFill>
        <p:spPr>
          <a:xfrm>
            <a:off x="693000" y="2701440"/>
            <a:ext cx="4284000" cy="34178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93000" y="998640"/>
            <a:ext cx="7485480" cy="299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4796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888280" y="45180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888280" y="2012400"/>
            <a:ext cx="209052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84000" cy="2287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rafik 9"/>
          <p:cNvPicPr/>
          <p:nvPr/>
        </p:nvPicPr>
        <p:blipFill>
          <a:blip r:embed="rId14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</p:spPr>
        <p:txBody>
          <a:bodyPr anchor="b" anchorCtr="1"/>
          <a:lstStyle/>
          <a:p>
            <a:pPr algn="ctr">
              <a:lnSpc>
                <a:spcPct val="100000"/>
              </a:lnSpc>
            </a:pPr>
            <a:r>
              <a:rPr lang="en-US" sz="364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Titelmasterformat durch Klicken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</p:spPr>
        <p:txBody>
          <a:bodyPr anchor="ctr" anchorCtr="1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A2F922-A196-4A9B-A70D-656A5B67D8D7}" type="slidenum">
              <a:rPr lang="en-US" sz="989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Grafik 9"/>
          <p:cNvPicPr/>
          <p:nvPr/>
        </p:nvPicPr>
        <p:blipFill>
          <a:blip r:embed="rId14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Grafik 9"/>
          <p:cNvPicPr/>
          <p:nvPr/>
        </p:nvPicPr>
        <p:blipFill>
          <a:blip r:embed="rId14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Titelmasterformat durch Klicken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693000" y="1738440"/>
            <a:ext cx="8694000" cy="50702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Sixth Outline Level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Seventh Outline LevelFormatvorlagen des Textmasters bearbeiten</a:t>
            </a:r>
          </a:p>
          <a:p>
            <a:pPr marL="567000" lvl="1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Zweite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945000" lvl="2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3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Dritte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323000" lvl="3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1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Vierte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701000" lvl="4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1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Fünfte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dt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ftr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</p:spPr>
        <p:txBody>
          <a:bodyPr anchor="ctr" anchorCtr="1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sldNum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D56BB2-918B-42EF-BA8F-C3BF7EFD47EF}" type="slidenum">
              <a:rPr lang="en-US" sz="989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0" y="496800"/>
            <a:ext cx="479700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684360">
              <a:lnSpc>
                <a:spcPct val="100000"/>
              </a:lnSpc>
            </a:pPr>
            <a:r>
              <a:rPr lang="en-US" sz="199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Smartcardemulation@Watc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0" y="496800"/>
            <a:ext cx="479700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684360">
              <a:lnSpc>
                <a:spcPct val="100000"/>
              </a:lnSpc>
            </a:pPr>
            <a:r>
              <a:rPr lang="en-US" sz="199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Praktikum Visual Analytics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3" name="Grafik 9"/>
          <p:cNvPicPr/>
          <p:nvPr/>
        </p:nvPicPr>
        <p:blipFill>
          <a:blip r:embed="rId14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6" name="Grafik 9"/>
          <p:cNvPicPr/>
          <p:nvPr/>
        </p:nvPicPr>
        <p:blipFill>
          <a:blip r:embed="rId14"/>
          <a:stretch/>
        </p:blipFill>
        <p:spPr>
          <a:xfrm>
            <a:off x="8708040" y="402480"/>
            <a:ext cx="1058400" cy="104508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0" y="6918120"/>
            <a:ext cx="1008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1650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93000" y="998640"/>
            <a:ext cx="7485480" cy="644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Titelmasterformat durch Klicken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84000" cy="47962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Sixth Outline Level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Seventh Outline LevelFormatvorlagen des Textmasters bearbeiten</a:t>
            </a:r>
          </a:p>
          <a:p>
            <a:pPr marL="567000" lvl="1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Zweite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945000" lvl="2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Dritte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323000" lvl="3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Vierte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701000" lvl="4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Fünfte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5103360" y="2012400"/>
            <a:ext cx="4284000" cy="47962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Sixth Outline Level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Seventh Outline LevelFormatvorlagen des Textmasters bearbeiten</a:t>
            </a:r>
          </a:p>
          <a:p>
            <a:pPr marL="567000" lvl="1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Zweite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945000" lvl="2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22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Dritte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323000" lvl="3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Vierte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701000" lvl="4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Fünfte Ebene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dt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ftr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</p:spPr>
        <p:txBody>
          <a:bodyPr anchor="ctr" anchorCtr="1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10"/>
          <p:cNvSpPr>
            <a:spLocks noGrp="1"/>
          </p:cNvSpPr>
          <p:nvPr>
            <p:ph type="sldNum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AC5ABE-2662-49B2-9762-6AB32368000D}" type="slidenum">
              <a:rPr lang="en-US" sz="989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0" y="496800"/>
            <a:ext cx="479772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684360">
              <a:lnSpc>
                <a:spcPct val="100000"/>
              </a:lnSpc>
            </a:pPr>
            <a:r>
              <a:rPr lang="en-US" sz="199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Smartcardemulation@Watc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0" y="496800"/>
            <a:ext cx="4797720" cy="394200"/>
          </a:xfrm>
          <a:prstGeom prst="rect">
            <a:avLst/>
          </a:prstGeom>
          <a:solidFill>
            <a:srgbClr val="1650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684360">
              <a:lnSpc>
                <a:spcPct val="100000"/>
              </a:lnSpc>
            </a:pPr>
            <a:r>
              <a:rPr lang="en-US" sz="199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Praktikum Visual Analytics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lstStyle/>
          <a:p>
            <a:pPr algn="ctr">
              <a:lnSpc>
                <a:spcPct val="100000"/>
              </a:lnSpc>
            </a:pPr>
            <a:r>
              <a:rPr lang="en-US" sz="364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
Visual Analytics
Milestone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260000" y="3970440"/>
            <a:ext cx="7560000" cy="182484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/>
          <a:p>
            <a:pPr algn="ctr">
              <a:lnSpc>
                <a:spcPct val="100000"/>
              </a:lnSpc>
            </a:pPr>
            <a:r>
              <a:rPr lang="en-US" sz="1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Robin Ellerkmann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Jan-Christopher Pien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&amp; Andreas Wegge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93000" y="1643760"/>
            <a:ext cx="8694000" cy="1943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Visuelle Darstellung einer bivariaten Verteilung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Darstellung mit plottyjs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Daten werden über eine Rest-Schnittstelle abgerufen und im Browser dargestellt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Projektion, Selektion (filtern nach beliebiger Dimension mit 3 Komparatoren)</a:t>
            </a:r>
          </a:p>
        </p:txBody>
      </p:sp>
      <p:pic>
        <p:nvPicPr>
          <p:cNvPr id="149" name="Bild 3"/>
          <p:cNvPicPr/>
          <p:nvPr/>
        </p:nvPicPr>
        <p:blipFill>
          <a:blip r:embed="rId3"/>
          <a:stretch/>
        </p:blipFill>
        <p:spPr>
          <a:xfrm>
            <a:off x="1582560" y="3587400"/>
            <a:ext cx="6914880" cy="317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93000" y="1738440"/>
            <a:ext cx="8694000" cy="1567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Visuelle Darstellung der zeitlichen Verteilung der Daten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Stellt die zeitliche Verteilung der Daten visuell dar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Beliebig zoombar, so dass eine individuelle und feinere Auflösung der Daten möglich ist</a:t>
            </a:r>
          </a:p>
          <a:p>
            <a:pPr>
              <a:lnSpc>
                <a:spcPct val="100000"/>
              </a:lnSpc>
            </a:pP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52" name="Bild 3"/>
          <p:cNvPicPr/>
          <p:nvPr/>
        </p:nvPicPr>
        <p:blipFill>
          <a:blip r:embed="rId3"/>
          <a:stretch/>
        </p:blipFill>
        <p:spPr>
          <a:xfrm>
            <a:off x="0" y="3637440"/>
            <a:ext cx="10080360" cy="89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93000" y="2012400"/>
            <a:ext cx="4284000" cy="4796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6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Implementierung eines Filters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Ermöglicht die Filterung der ausgewählten Daten nach allen vorhandenen Dimensionen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Mögliche Filterauswahlen sind größer, gleich oder kleiner als ein individueller Vergleichswert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Spezielle Auswahl für das Datum</a:t>
            </a:r>
          </a:p>
        </p:txBody>
      </p:sp>
      <p:pic>
        <p:nvPicPr>
          <p:cNvPr id="155" name="Bild 154"/>
          <p:cNvPicPr/>
          <p:nvPr/>
        </p:nvPicPr>
        <p:blipFill>
          <a:blip r:embed="rId3"/>
          <a:stretch/>
        </p:blipFill>
        <p:spPr>
          <a:xfrm>
            <a:off x="5103360" y="2803680"/>
            <a:ext cx="4284000" cy="32130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93000" y="1738440"/>
            <a:ext cx="4530240" cy="23616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Selektion von einzelnen Punkten und Datenmengen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Eigene Implementierung der Selektionsfunktion, da nicht vorhanden in Plotty.JS (für WebGL)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Überschreiben des Event-Handlers für das Zoomen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REST-Schnittstelle liefert aggregierte Werte</a:t>
            </a:r>
          </a:p>
          <a:p>
            <a:pPr>
              <a:lnSpc>
                <a:spcPct val="100000"/>
              </a:lnSpc>
            </a:pP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158" name="Grafik 3"/>
          <p:cNvPicPr/>
          <p:nvPr/>
        </p:nvPicPr>
        <p:blipFill>
          <a:blip r:embed="rId2"/>
          <a:stretch/>
        </p:blipFill>
        <p:spPr>
          <a:xfrm>
            <a:off x="5587200" y="1738440"/>
            <a:ext cx="3920040" cy="2131200"/>
          </a:xfrm>
          <a:prstGeom prst="rect">
            <a:avLst/>
          </a:prstGeom>
          <a:ln>
            <a:noFill/>
          </a:ln>
        </p:spPr>
      </p:pic>
      <p:pic>
        <p:nvPicPr>
          <p:cNvPr id="159" name="Grafik 5"/>
          <p:cNvPicPr/>
          <p:nvPr/>
        </p:nvPicPr>
        <p:blipFill>
          <a:blip r:embed="rId3"/>
          <a:srcRect r="25036" b="24870"/>
          <a:stretch/>
        </p:blipFill>
        <p:spPr>
          <a:xfrm>
            <a:off x="5587200" y="4273560"/>
            <a:ext cx="3920040" cy="223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93000" y="1738440"/>
            <a:ext cx="8694000" cy="5070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Stufenloser Zoom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Das von uns genutzte plottyjs unterstützt das bereits out-of-the-box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Zusätzlich wird durch eine Selektion einer Datenmenge durch das Update des Charts auf den relevanten Bereich gezoomt.</a:t>
            </a:r>
          </a:p>
          <a:p>
            <a:pPr>
              <a:lnSpc>
                <a:spcPct val="100000"/>
              </a:lnSpc>
            </a:pP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93000" y="998640"/>
            <a:ext cx="7485480" cy="64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Aufgabe 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93000" y="2012400"/>
            <a:ext cx="2949852" cy="4796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6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History der Visualisierungen</a:t>
            </a: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Bei jedem Wechsel der Achsenvariablen sowie bei jedem Hinzufügen oder Entfernen eines Filters wird das Chart unterhalb der Bedienoberfläche in den History Tab eingefügt.</a:t>
            </a:r>
          </a:p>
          <a:p>
            <a:pPr marL="189000" indent="-18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 Sans"/>
              </a:rPr>
              <a:t>Möglicherweise wird dies noch um die Speicherung der Selektionen erweitert.</a:t>
            </a:r>
          </a:p>
          <a:p>
            <a:pPr>
              <a:lnSpc>
                <a:spcPct val="100000"/>
              </a:lnSpc>
            </a:pP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  <a:p>
            <a:pPr>
              <a:lnSpc>
                <a:spcPct val="100000"/>
              </a:lnSpc>
            </a:pPr>
            <a:endParaRPr lang="de-DE" sz="1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rriweather Sans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51" y="2012400"/>
            <a:ext cx="5923243" cy="4491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</Template>
  <TotalTime>0</TotalTime>
  <Words>221</Words>
  <Application>Microsoft Macintosh PowerPoint</Application>
  <PresentationFormat>Benutzerdefiniert</PresentationFormat>
  <Paragraphs>50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Arial</vt:lpstr>
      <vt:lpstr>Calibri</vt:lpstr>
      <vt:lpstr>DejaVu Sans</vt:lpstr>
      <vt:lpstr>Merriweather</vt:lpstr>
      <vt:lpstr>Merriweather Sans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Visual Analytics Milestone 2</dc:title>
  <dc:subject/>
  <dc:creator/>
  <dc:description/>
  <cp:lastModifiedBy>Robin Ellerkmann</cp:lastModifiedBy>
  <cp:revision>26</cp:revision>
  <cp:lastPrinted>2016-11-29T13:48:48Z</cp:lastPrinted>
  <dcterms:created xsi:type="dcterms:W3CDTF">2016-11-17T17:36:57Z</dcterms:created>
  <dcterms:modified xsi:type="dcterms:W3CDTF">2016-12-12T07:46:18Z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Benutzerdefiniert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7</vt:i4>
  </property>
</Properties>
</file>