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4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33" d="100"/>
          <a:sy n="33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40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5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FAF2F-68D3-4F7D-AB6E-4A9DA8A8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Emotion Classification of Spanish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5A9C-EE35-4E63-A25F-9FE9C298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Xena Grant</a:t>
            </a:r>
            <a:br>
              <a:rPr lang="en-US" dirty="0"/>
            </a:br>
            <a:r>
              <a:rPr lang="en-US" dirty="0"/>
              <a:t>Jesse R. Mena</a:t>
            </a:r>
          </a:p>
        </p:txBody>
      </p:sp>
      <p:pic>
        <p:nvPicPr>
          <p:cNvPr id="4" name="Picture 3" descr="3D polygons with dots and lines in a white background">
            <a:extLst>
              <a:ext uri="{FF2B5EF4-FFF2-40B4-BE49-F238E27FC236}">
                <a16:creationId xmlns:a16="http://schemas.microsoft.com/office/drawing/2014/main" id="{2351704B-A456-479E-9133-D7A2664C4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8" r="5859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0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4FE-86A8-4D56-9BB0-65E9462C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9CBCB2-2D90-4CED-9B99-0EA65A391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593398"/>
              </p:ext>
            </p:extLst>
          </p:nvPr>
        </p:nvGraphicFramePr>
        <p:xfrm>
          <a:off x="1890476" y="1894218"/>
          <a:ext cx="8404696" cy="39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87">
                  <a:extLst>
                    <a:ext uri="{9D8B030D-6E8A-4147-A177-3AD203B41FA5}">
                      <a16:colId xmlns:a16="http://schemas.microsoft.com/office/drawing/2014/main" val="378471759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300362384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14830823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1790544560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3147846323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2029030612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2684887707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433340063"/>
                    </a:ext>
                  </a:extLst>
                </a:gridCol>
              </a:tblGrid>
              <a:tr h="676824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Disgust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Surprise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70939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40506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Disgust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29163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84652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Joy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83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08380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363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1685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Sadness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78988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Surprise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329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C11E1B-05E3-4054-AF2D-AB01C00BF157}"/>
              </a:ext>
            </a:extLst>
          </p:cNvPr>
          <p:cNvSpPr txBox="1"/>
          <p:nvPr/>
        </p:nvSpPr>
        <p:spPr>
          <a:xfrm>
            <a:off x="2616378" y="5837473"/>
            <a:ext cx="69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SVM Model 1: </a:t>
            </a:r>
            <a:r>
              <a:rPr lang="en-US" i="1" dirty="0" err="1"/>
              <a:t>BoW</a:t>
            </a:r>
            <a:r>
              <a:rPr lang="en-US" i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1081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4FE-86A8-4D56-9BB0-65E9462C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9CBCB2-2D90-4CED-9B99-0EA65A391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52816"/>
              </p:ext>
            </p:extLst>
          </p:nvPr>
        </p:nvGraphicFramePr>
        <p:xfrm>
          <a:off x="1930760" y="1894217"/>
          <a:ext cx="8324128" cy="39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516">
                  <a:extLst>
                    <a:ext uri="{9D8B030D-6E8A-4147-A177-3AD203B41FA5}">
                      <a16:colId xmlns:a16="http://schemas.microsoft.com/office/drawing/2014/main" val="274693597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300362384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14830823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1790544560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3147846323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2029030612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2684887707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433340063"/>
                    </a:ext>
                  </a:extLst>
                </a:gridCol>
              </a:tblGrid>
              <a:tr h="70220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Disgust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Surprise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70939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40506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Disgust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29163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84652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Joy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08380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386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1685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Sadness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78988"/>
                  </a:ext>
                </a:extLst>
              </a:tr>
              <a:tr h="4643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Surprise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0080"/>
                          </a:highligh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1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329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C11E1B-05E3-4054-AF2D-AB01C00BF157}"/>
              </a:ext>
            </a:extLst>
          </p:cNvPr>
          <p:cNvSpPr txBox="1"/>
          <p:nvPr/>
        </p:nvSpPr>
        <p:spPr>
          <a:xfrm>
            <a:off x="2616378" y="5889438"/>
            <a:ext cx="69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SVM Model 2: Other Features Model</a:t>
            </a:r>
          </a:p>
        </p:txBody>
      </p:sp>
    </p:spTree>
    <p:extLst>
      <p:ext uri="{BB962C8B-B14F-4D97-AF65-F5344CB8AC3E}">
        <p14:creationId xmlns:p14="http://schemas.microsoft.com/office/powerpoint/2010/main" val="264927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3929-5AE0-4162-A699-226E14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D33E-BDDB-4D9B-BB35-10E34704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improving the performance</a:t>
            </a:r>
          </a:p>
          <a:p>
            <a:pPr lvl="1"/>
            <a:r>
              <a:rPr lang="en-US" dirty="0"/>
              <a:t>Augmentation </a:t>
            </a:r>
          </a:p>
          <a:p>
            <a:pPr lvl="1"/>
            <a:r>
              <a:rPr lang="en-US" dirty="0" err="1"/>
              <a:t>Undersampling</a:t>
            </a:r>
            <a:endParaRPr lang="en-US" dirty="0"/>
          </a:p>
          <a:p>
            <a:r>
              <a:rPr lang="en-US" dirty="0"/>
              <a:t>Adapting our methods to a new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4CD-0FF3-4E4C-BEAF-9C0DEE00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1469-D0CF-46BB-B6EA-BDE2D3EC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Deciphering emotion from social media is difficult without visual context</a:t>
            </a:r>
          </a:p>
          <a:p>
            <a:r>
              <a:rPr lang="en-US" dirty="0"/>
              <a:t>Extensive work in English, but lacking in other languages</a:t>
            </a:r>
          </a:p>
          <a:p>
            <a:r>
              <a:rPr lang="en-US" dirty="0" err="1"/>
              <a:t>EmoEvalEs</a:t>
            </a:r>
            <a:r>
              <a:rPr lang="en-US" dirty="0"/>
              <a:t> @ </a:t>
            </a:r>
            <a:r>
              <a:rPr lang="en-US" dirty="0" err="1"/>
              <a:t>IberLEF</a:t>
            </a:r>
            <a:r>
              <a:rPr lang="en-US" dirty="0"/>
              <a:t> 2021</a:t>
            </a:r>
          </a:p>
          <a:p>
            <a:r>
              <a:rPr lang="en-US" dirty="0"/>
              <a:t>Goal: Increase accuracy of emotion detection and determine the best method for doing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D75B-FE1C-4201-8D44-85E220A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D813-5AC3-47C0-972F-ED2DD83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Lack of Context</a:t>
            </a:r>
          </a:p>
          <a:p>
            <a:pPr lvl="1"/>
            <a:r>
              <a:rPr lang="en-US" dirty="0"/>
              <a:t>Informal language</a:t>
            </a:r>
          </a:p>
          <a:p>
            <a:pPr lvl="1"/>
            <a:r>
              <a:rPr lang="en-US" dirty="0"/>
              <a:t>7 classes: anger, disgust, fear, joy, sadness, surprise, neutral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3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D75B-FE1C-4201-8D44-85E220A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D813-5AC3-47C0-972F-ED2DD83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  <a:p>
            <a:r>
              <a:rPr lang="en-US" dirty="0"/>
              <a:t>Bernoulli Naïve Bayes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421220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2B4-D55B-4114-98D8-629D08C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F3D-9F52-4D45-9346-24B5B312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Minority Oversampling Technique</a:t>
            </a:r>
          </a:p>
          <a:p>
            <a:r>
              <a:rPr lang="en-US" dirty="0"/>
              <a:t>Creating synthetic samples for underrepresented classes</a:t>
            </a:r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Establish a minimum number of samples</a:t>
            </a:r>
          </a:p>
          <a:p>
            <a:pPr lvl="1"/>
            <a:r>
              <a:rPr lang="en-US" dirty="0"/>
              <a:t>Find the nearest neighbors</a:t>
            </a:r>
          </a:p>
          <a:p>
            <a:pPr lvl="1"/>
            <a:r>
              <a:rPr lang="en-US" dirty="0"/>
              <a:t>Create new samples by combining a valid sample and its neighbor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C172-9478-46EA-8B9C-86A4B5B6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C9BB-8EA6-4664-A742-9904783F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1"/>
            <a:ext cx="10026650" cy="2108440"/>
          </a:xfrm>
        </p:spPr>
        <p:txBody>
          <a:bodyPr/>
          <a:lstStyle/>
          <a:p>
            <a:r>
              <a:rPr lang="en-US" dirty="0"/>
              <a:t>Spanish tweets</a:t>
            </a:r>
          </a:p>
          <a:p>
            <a:r>
              <a:rPr lang="en-US" dirty="0"/>
              <a:t>Features provided: event, offensive, emotion</a:t>
            </a:r>
          </a:p>
          <a:p>
            <a:r>
              <a:rPr lang="en-US" dirty="0"/>
              <a:t>Dev and Training datasets </a:t>
            </a:r>
          </a:p>
          <a:p>
            <a:r>
              <a:rPr lang="en-US" dirty="0"/>
              <a:t>Distribution: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B7C6E4-1FDF-4ED9-889F-A167F3876663}"/>
              </a:ext>
            </a:extLst>
          </p:cNvPr>
          <p:cNvSpPr txBox="1">
            <a:spLocks/>
          </p:cNvSpPr>
          <p:nvPr/>
        </p:nvSpPr>
        <p:spPr>
          <a:xfrm>
            <a:off x="1534423" y="3899141"/>
            <a:ext cx="4193516" cy="2380890"/>
          </a:xfrm>
          <a:prstGeom prst="rect">
            <a:avLst/>
          </a:prstGeom>
        </p:spPr>
        <p:txBody>
          <a:bodyPr vert="horz" lIns="0" tIns="0" rIns="0" bIns="0" numCol="2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Anger: 589</a:t>
            </a:r>
          </a:p>
          <a:p>
            <a:pPr lvl="1"/>
            <a:r>
              <a:rPr lang="en-US" dirty="0"/>
              <a:t>Disgust: 111</a:t>
            </a:r>
          </a:p>
          <a:p>
            <a:pPr lvl="1"/>
            <a:r>
              <a:rPr lang="en-US" dirty="0"/>
              <a:t>Fear: 65</a:t>
            </a:r>
          </a:p>
          <a:p>
            <a:pPr lvl="1"/>
            <a:r>
              <a:rPr lang="en-US" dirty="0"/>
              <a:t>Joy: 1227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Sadness: 693</a:t>
            </a:r>
          </a:p>
          <a:p>
            <a:pPr lvl="1"/>
            <a:r>
              <a:rPr lang="en-US" dirty="0"/>
              <a:t>Surprise: 238</a:t>
            </a:r>
          </a:p>
          <a:p>
            <a:pPr lvl="1"/>
            <a:r>
              <a:rPr lang="en-US" dirty="0"/>
              <a:t>Neutral: 2800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1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07C9-DBE2-48AB-AC97-63B41C9B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D035-ABB5-4D1B-A7C7-7CF43F6E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tweets to lowercase</a:t>
            </a:r>
          </a:p>
          <a:p>
            <a:r>
              <a:rPr lang="en-US" dirty="0"/>
              <a:t>Removed stop words</a:t>
            </a:r>
          </a:p>
          <a:p>
            <a:r>
              <a:rPr lang="en-US" dirty="0"/>
              <a:t>Assigned numerical values to ‘Event’ and ‘Offensive’</a:t>
            </a:r>
          </a:p>
          <a:p>
            <a:r>
              <a:rPr lang="en-US" dirty="0"/>
              <a:t>Added tweet length as a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BE9-3C9F-4ED4-B2BC-9FE742B9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0C0D-5D27-4A14-8949-F2115496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Type 1: Bag-of-Words</a:t>
            </a:r>
          </a:p>
          <a:p>
            <a:r>
              <a:rPr lang="en-US" dirty="0"/>
              <a:t>Model Type 2: Event, Offensive, and Tweet Length included</a:t>
            </a:r>
          </a:p>
          <a:p>
            <a:r>
              <a:rPr lang="en-US" dirty="0"/>
              <a:t>Ensemble: Combination of each model, weighted</a:t>
            </a:r>
          </a:p>
        </p:txBody>
      </p:sp>
    </p:spTree>
    <p:extLst>
      <p:ext uri="{BB962C8B-B14F-4D97-AF65-F5344CB8AC3E}">
        <p14:creationId xmlns:p14="http://schemas.microsoft.com/office/powerpoint/2010/main" val="191274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E56D-8F4E-47E2-8049-A6D66B72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svm</a:t>
            </a:r>
            <a:r>
              <a:rPr lang="en-US" dirty="0"/>
              <a:t> 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2247EC-4DE1-4DC3-9E6D-EED471DAF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560806"/>
              </p:ext>
            </p:extLst>
          </p:nvPr>
        </p:nvGraphicFramePr>
        <p:xfrm>
          <a:off x="1689639" y="2059701"/>
          <a:ext cx="8806371" cy="3210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457">
                  <a:extLst>
                    <a:ext uri="{9D8B030D-6E8A-4147-A177-3AD203B41FA5}">
                      <a16:colId xmlns:a16="http://schemas.microsoft.com/office/drawing/2014/main" val="489158767"/>
                    </a:ext>
                  </a:extLst>
                </a:gridCol>
                <a:gridCol w="2935457">
                  <a:extLst>
                    <a:ext uri="{9D8B030D-6E8A-4147-A177-3AD203B41FA5}">
                      <a16:colId xmlns:a16="http://schemas.microsoft.com/office/drawing/2014/main" val="2037548443"/>
                    </a:ext>
                  </a:extLst>
                </a:gridCol>
                <a:gridCol w="2935457">
                  <a:extLst>
                    <a:ext uri="{9D8B030D-6E8A-4147-A177-3AD203B41FA5}">
                      <a16:colId xmlns:a16="http://schemas.microsoft.com/office/drawing/2014/main" val="2778928989"/>
                    </a:ext>
                  </a:extLst>
                </a:gridCol>
              </a:tblGrid>
              <a:tr h="826763"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Without SMOTE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With SMOTE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6476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SVM 1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0.62915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0.62322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5025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SVM 2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0.59242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0.59242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6106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SVM 1 and 2 Ensemble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0.65284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0.64810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39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76724B-5B41-44FF-89EE-6BCAB3F17A60}"/>
              </a:ext>
            </a:extLst>
          </p:cNvPr>
          <p:cNvSpPr txBox="1"/>
          <p:nvPr/>
        </p:nvSpPr>
        <p:spPr>
          <a:xfrm>
            <a:off x="2622430" y="5270518"/>
            <a:ext cx="69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Evaluated on dev dataset</a:t>
            </a:r>
          </a:p>
        </p:txBody>
      </p:sp>
    </p:spTree>
    <p:extLst>
      <p:ext uri="{BB962C8B-B14F-4D97-AF65-F5344CB8AC3E}">
        <p14:creationId xmlns:p14="http://schemas.microsoft.com/office/powerpoint/2010/main" val="245714163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399</Words>
  <Application>Microsoft Office PowerPoint</Application>
  <PresentationFormat>Widescreen</PresentationFormat>
  <Paragraphs>195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 Light</vt:lpstr>
      <vt:lpstr>Rockwell Nova Light</vt:lpstr>
      <vt:lpstr>Wingdings</vt:lpstr>
      <vt:lpstr>LeafVTI</vt:lpstr>
      <vt:lpstr>Emotion Classification of Spanish Tweets</vt:lpstr>
      <vt:lpstr>Introduction</vt:lpstr>
      <vt:lpstr>Challenges</vt:lpstr>
      <vt:lpstr>Classification Methods</vt:lpstr>
      <vt:lpstr>Smote</vt:lpstr>
      <vt:lpstr>data</vt:lpstr>
      <vt:lpstr>Preprocessing</vt:lpstr>
      <vt:lpstr>Comparing Classification</vt:lpstr>
      <vt:lpstr>Comparing svm classification</vt:lpstr>
      <vt:lpstr>Confusion Matrices</vt:lpstr>
      <vt:lpstr>Confusion Matrices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Classification of Spanish Tweets</dc:title>
  <dc:creator>Xena Grant</dc:creator>
  <cp:lastModifiedBy>Xena Grant</cp:lastModifiedBy>
  <cp:revision>20</cp:revision>
  <dcterms:created xsi:type="dcterms:W3CDTF">2021-05-11T03:43:30Z</dcterms:created>
  <dcterms:modified xsi:type="dcterms:W3CDTF">2021-05-11T08:11:36Z</dcterms:modified>
</cp:coreProperties>
</file>