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66" r:id="rId3"/>
    <p:sldId id="267" r:id="rId4"/>
    <p:sldId id="270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40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981-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FAF2F-68D3-4F7D-AB6E-4A9DA8A8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Emotion Classification of Spanish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5A9C-EE35-4E63-A25F-9FE9C298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Xena Grant</a:t>
            </a:r>
            <a:br>
              <a:rPr lang="en-US" dirty="0"/>
            </a:br>
            <a:r>
              <a:rPr lang="en-US" dirty="0"/>
              <a:t>Jesse R. Mena</a:t>
            </a:r>
          </a:p>
        </p:txBody>
      </p:sp>
      <p:pic>
        <p:nvPicPr>
          <p:cNvPr id="4" name="Picture 3" descr="3D polygons with dots and lines in a white background">
            <a:extLst>
              <a:ext uri="{FF2B5EF4-FFF2-40B4-BE49-F238E27FC236}">
                <a16:creationId xmlns:a16="http://schemas.microsoft.com/office/drawing/2014/main" id="{2351704B-A456-479E-9133-D7A2664C4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8" r="5859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5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4FC9E-C32B-4ED8-B43D-AB989902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8D28D3-F63B-4FAC-9EF2-E4F8677B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Deciphering emotion from social media is difficult without visual context</a:t>
            </a:r>
          </a:p>
          <a:p>
            <a:r>
              <a:rPr lang="en-US" dirty="0"/>
              <a:t>Extensive work in English, but lacking in other languages</a:t>
            </a:r>
          </a:p>
          <a:p>
            <a:r>
              <a:rPr lang="en-US" dirty="0" err="1"/>
              <a:t>EmoEvalEs</a:t>
            </a:r>
            <a:r>
              <a:rPr lang="en-US" dirty="0"/>
              <a:t> @ </a:t>
            </a:r>
            <a:r>
              <a:rPr lang="en-US" dirty="0" err="1"/>
              <a:t>IberLEF</a:t>
            </a:r>
            <a:r>
              <a:rPr lang="en-US" dirty="0"/>
              <a:t> 2021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 Increase accuracy of emotion detection and determine the best method for doing so</a:t>
            </a:r>
          </a:p>
          <a:p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Spanish tweets</a:t>
            </a:r>
          </a:p>
          <a:p>
            <a:pPr lvl="1"/>
            <a:r>
              <a:rPr lang="en-US" dirty="0"/>
              <a:t>Features provided: event, offensive, emotion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7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0041A-E376-4FDD-97D3-49858D60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BCAF1-B5B5-4F6A-A715-DEC7900B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Classification Methods</a:t>
            </a:r>
          </a:p>
          <a:p>
            <a:pPr lvl="2"/>
            <a:r>
              <a:rPr lang="en-US" dirty="0"/>
              <a:t>K Nearest Neighbors</a:t>
            </a:r>
          </a:p>
          <a:p>
            <a:pPr lvl="2"/>
            <a:r>
              <a:rPr lang="en-US" dirty="0"/>
              <a:t>Bernoulli Naïve Bayes</a:t>
            </a:r>
          </a:p>
          <a:p>
            <a:pPr lvl="2"/>
            <a:r>
              <a:rPr lang="en-US" dirty="0"/>
              <a:t>Multinomial Naïve Bayes</a:t>
            </a:r>
          </a:p>
          <a:p>
            <a:pPr lvl="2"/>
            <a:r>
              <a:rPr lang="en-US" dirty="0"/>
              <a:t>Support Vector Machine</a:t>
            </a:r>
          </a:p>
          <a:p>
            <a:pPr lvl="2"/>
            <a:endParaRPr lang="en-US" dirty="0"/>
          </a:p>
          <a:p>
            <a:r>
              <a:rPr lang="en-US" dirty="0"/>
              <a:t>Comparing Classification</a:t>
            </a:r>
          </a:p>
          <a:p>
            <a:pPr lvl="1"/>
            <a:r>
              <a:rPr lang="en-US" dirty="0"/>
              <a:t>Model Type 1: Bag-of-Words</a:t>
            </a:r>
          </a:p>
          <a:p>
            <a:pPr lvl="1"/>
            <a:r>
              <a:rPr lang="en-US" dirty="0"/>
              <a:t>Model Type 2: Event, Offensive, and Tweet Length included</a:t>
            </a:r>
          </a:p>
          <a:p>
            <a:pPr lvl="1"/>
            <a:r>
              <a:rPr lang="en-US" dirty="0"/>
              <a:t>Ensemble: Combination of each model, weighted</a:t>
            </a:r>
          </a:p>
          <a:p>
            <a:pPr marL="360000" marR="0" lvl="0" indent="-36000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A896C6">
                  <a:lumMod val="60000"/>
                  <a:lumOff val="40000"/>
                </a:srgbClr>
              </a:buClr>
              <a:buSzTx/>
              <a:buFont typeface="Wingdings" panose="05000000000000000000" pitchFamily="2" charset="2"/>
              <a:buChar char=""/>
              <a:tabLst/>
              <a:defRPr/>
            </a:pPr>
            <a:endParaRPr lang="en-US" dirty="0">
              <a:solidFill>
                <a:srgbClr val="FFFFFF">
                  <a:alpha val="70000"/>
                </a:srgbClr>
              </a:solidFill>
              <a:latin typeface="Avenir Next LT Pro Light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A896C6">
                  <a:lumMod val="60000"/>
                  <a:lumOff val="40000"/>
                </a:srgbClr>
              </a:buClr>
              <a:buSzTx/>
              <a:buFont typeface="Wingdings" panose="05000000000000000000" pitchFamily="2" charset="2"/>
              <a:buChar char=""/>
              <a:tabLst/>
              <a:defRPr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Avenir Next LT Pro Light"/>
              </a:rPr>
              <a:t>SMOTE</a:t>
            </a:r>
          </a:p>
          <a:p>
            <a:pPr marL="360000" marR="0" lvl="0" indent="-36000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A896C6">
                  <a:lumMod val="60000"/>
                  <a:lumOff val="40000"/>
                </a:srgbClr>
              </a:buClr>
              <a:buSzTx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7200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3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EDB06-3B65-451B-B610-73624CE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8ECE3B-B3A9-4F12-AC56-2EA04E54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016500" cy="3978275"/>
          </a:xfrm>
        </p:spPr>
        <p:txBody>
          <a:bodyPr>
            <a:normAutofit/>
          </a:bodyPr>
          <a:lstStyle/>
          <a:p>
            <a:r>
              <a:rPr lang="en-US" dirty="0"/>
              <a:t>Goal: Choose a classification method and improve upon it</a:t>
            </a:r>
          </a:p>
          <a:p>
            <a:r>
              <a:rPr lang="en-US" dirty="0"/>
              <a:t>Best performance with SVM Classifier alone</a:t>
            </a:r>
          </a:p>
          <a:p>
            <a:r>
              <a:rPr lang="en-US" dirty="0"/>
              <a:t>Difficulties most likely a result of data imbalance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92ED3FF-B833-4762-8391-BC4384453B0B}"/>
              </a:ext>
            </a:extLst>
          </p:cNvPr>
          <p:cNvSpPr txBox="1">
            <a:spLocks/>
          </p:cNvSpPr>
          <p:nvPr/>
        </p:nvSpPr>
        <p:spPr>
          <a:xfrm>
            <a:off x="6096000" y="1790699"/>
            <a:ext cx="501650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F63DD1-259F-4928-98A6-FD2041F67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91996"/>
              </p:ext>
            </p:extLst>
          </p:nvPr>
        </p:nvGraphicFramePr>
        <p:xfrm>
          <a:off x="5823285" y="1790698"/>
          <a:ext cx="6063916" cy="3978274"/>
        </p:xfrm>
        <a:graphic>
          <a:graphicData uri="http://schemas.openxmlformats.org/drawingml/2006/table">
            <a:tbl>
              <a:tblPr firstRow="1" firstCol="1" bandRow="1"/>
              <a:tblGrid>
                <a:gridCol w="1750378">
                  <a:extLst>
                    <a:ext uri="{9D8B030D-6E8A-4147-A177-3AD203B41FA5}">
                      <a16:colId xmlns:a16="http://schemas.microsoft.com/office/drawing/2014/main" val="1258490137"/>
                    </a:ext>
                  </a:extLst>
                </a:gridCol>
                <a:gridCol w="1437846">
                  <a:extLst>
                    <a:ext uri="{9D8B030D-6E8A-4147-A177-3AD203B41FA5}">
                      <a16:colId xmlns:a16="http://schemas.microsoft.com/office/drawing/2014/main" val="1759951813"/>
                    </a:ext>
                  </a:extLst>
                </a:gridCol>
                <a:gridCol w="1437846">
                  <a:extLst>
                    <a:ext uri="{9D8B030D-6E8A-4147-A177-3AD203B41FA5}">
                      <a16:colId xmlns:a16="http://schemas.microsoft.com/office/drawing/2014/main" val="390365000"/>
                    </a:ext>
                  </a:extLst>
                </a:gridCol>
                <a:gridCol w="1437846">
                  <a:extLst>
                    <a:ext uri="{9D8B030D-6E8A-4147-A177-3AD203B41FA5}">
                      <a16:colId xmlns:a16="http://schemas.microsoft.com/office/drawing/2014/main" val="1401127433"/>
                    </a:ext>
                  </a:extLst>
                </a:gridCol>
              </a:tblGrid>
              <a:tr h="1029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SVM-only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With SMOTE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Under-Sampling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35152"/>
                  </a:ext>
                </a:extLst>
              </a:tr>
              <a:tr h="971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1 (BoW)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0.62322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0.62322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0.38863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289784"/>
                  </a:ext>
                </a:extLst>
              </a:tr>
              <a:tr h="9884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2 (Other Features)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0.59242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0.59242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0.59242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202460"/>
                  </a:ext>
                </a:extLst>
              </a:tr>
              <a:tr h="9884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1 and 2 Ensemble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0.64810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0.64810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0.60189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7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1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EDB06-3B65-451B-B610-73624CE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8ECE3B-B3A9-4F12-AC56-2EA04E54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016500" cy="3978275"/>
          </a:xfrm>
        </p:spPr>
        <p:txBody>
          <a:bodyPr>
            <a:normAutofit/>
          </a:bodyPr>
          <a:lstStyle/>
          <a:p>
            <a:r>
              <a:rPr lang="en-US" dirty="0"/>
              <a:t>Vietnamese Tweets from Ho et al.’s </a:t>
            </a:r>
            <a:r>
              <a:rPr lang="en-US" i="1" dirty="0"/>
              <a:t>Emotion Recognition for Vietnamese Social Media Text </a:t>
            </a:r>
          </a:p>
          <a:p>
            <a:r>
              <a:rPr lang="en-US" dirty="0"/>
              <a:t>Same format as original dataset, but without additional </a:t>
            </a:r>
            <a:r>
              <a:rPr lang="en-US" i="1" dirty="0"/>
              <a:t>event</a:t>
            </a:r>
            <a:r>
              <a:rPr lang="en-US" dirty="0"/>
              <a:t> and </a:t>
            </a:r>
            <a:r>
              <a:rPr lang="en-US" i="1" dirty="0"/>
              <a:t>offensive </a:t>
            </a:r>
            <a:r>
              <a:rPr lang="en-US" dirty="0"/>
              <a:t>information</a:t>
            </a:r>
          </a:p>
          <a:p>
            <a:r>
              <a:rPr lang="en-US" dirty="0"/>
              <a:t>Goal: Apply improvement procedures from primary task to new dataset</a:t>
            </a:r>
          </a:p>
          <a:p>
            <a:r>
              <a:rPr lang="en-US" dirty="0"/>
              <a:t>Performed with SMOTE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92ED3FF-B833-4762-8391-BC4384453B0B}"/>
              </a:ext>
            </a:extLst>
          </p:cNvPr>
          <p:cNvSpPr txBox="1">
            <a:spLocks/>
          </p:cNvSpPr>
          <p:nvPr/>
        </p:nvSpPr>
        <p:spPr>
          <a:xfrm>
            <a:off x="6096000" y="1790699"/>
            <a:ext cx="501650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E30C1C-8DA4-4737-9942-949338B92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30169"/>
              </p:ext>
            </p:extLst>
          </p:nvPr>
        </p:nvGraphicFramePr>
        <p:xfrm>
          <a:off x="6576694" y="1790698"/>
          <a:ext cx="4535806" cy="3978274"/>
        </p:xfrm>
        <a:graphic>
          <a:graphicData uri="http://schemas.openxmlformats.org/drawingml/2006/table">
            <a:tbl>
              <a:tblPr firstRow="1" firstCol="1" bandRow="1"/>
              <a:tblGrid>
                <a:gridCol w="2490219">
                  <a:extLst>
                    <a:ext uri="{9D8B030D-6E8A-4147-A177-3AD203B41FA5}">
                      <a16:colId xmlns:a16="http://schemas.microsoft.com/office/drawing/2014/main" val="1258490137"/>
                    </a:ext>
                  </a:extLst>
                </a:gridCol>
                <a:gridCol w="2045587">
                  <a:extLst>
                    <a:ext uri="{9D8B030D-6E8A-4147-A177-3AD203B41FA5}">
                      <a16:colId xmlns:a16="http://schemas.microsoft.com/office/drawing/2014/main" val="1759951813"/>
                    </a:ext>
                  </a:extLst>
                </a:gridCol>
              </a:tblGrid>
              <a:tr h="1029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with SMOTE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935152"/>
                  </a:ext>
                </a:extLst>
              </a:tr>
              <a:tr h="971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1 (BoW)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0.62322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289784"/>
                  </a:ext>
                </a:extLst>
              </a:tr>
              <a:tr h="9884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2 (Other Features)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0.59242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202460"/>
                  </a:ext>
                </a:extLst>
              </a:tr>
              <a:tr h="9884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 1 and 2 Ensemble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4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0.64810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7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7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EDB06-3B65-451B-B610-73624CE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8ECE3B-B3A9-4F12-AC56-2EA04E54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Montejo-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Ráez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Jiménez-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Zafra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M., Plaza-de-Arco, F. M., &amp;amp; Molina-González, D. (n.d.). 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EmoEvalEs@IberLEF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CodaLab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https://competitions.codalab.org/competitions/28682.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Ho, V. A., Nguyen, D. H.-C., Nguyen, D. H., Pham, L. T.-V., Nguyen, D.-V., Nguyen, K. V., &amp;amp; 	Nguyen, N. L.-T. (2020). Emotion Recognition for Vietnamese Social Media Text. 	Communications in Computer and Information Science, 319–333.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/10.1007/978-981-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15-6168-9_27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4432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Rockwell Nova Light</vt:lpstr>
      <vt:lpstr>Times New Roman</vt:lpstr>
      <vt:lpstr>Wingdings</vt:lpstr>
      <vt:lpstr>LeafVTI</vt:lpstr>
      <vt:lpstr>Emotion Classification of Spanish Tweets</vt:lpstr>
      <vt:lpstr>Task Description</vt:lpstr>
      <vt:lpstr>Approach</vt:lpstr>
      <vt:lpstr>Primary Task</vt:lpstr>
      <vt:lpstr>Adaptation Task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Classification of Spanish Tweets</dc:title>
  <dc:creator>Xena Grant</dc:creator>
  <cp:lastModifiedBy>Xena Grant</cp:lastModifiedBy>
  <cp:revision>12</cp:revision>
  <dcterms:created xsi:type="dcterms:W3CDTF">2021-06-03T02:18:02Z</dcterms:created>
  <dcterms:modified xsi:type="dcterms:W3CDTF">2021-06-03T05:26:58Z</dcterms:modified>
</cp:coreProperties>
</file>