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BE2F4B0-AEC2-43C3-8CE9-8C88F75DEA8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566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F4B0-AEC2-43C3-8CE9-8C88F75D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8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BBE2F4B0-AEC2-43C3-8CE9-8C88F75DEA8F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955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F4B0-AEC2-43C3-8CE9-8C88F75D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4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796027F-7875-4030-9381-8BD8C4F21935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E2F4B0-AEC2-43C3-8CE9-8C88F75DEA8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1174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F4B0-AEC2-43C3-8CE9-8C88F75D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705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F4B0-AEC2-43C3-8CE9-8C88F75D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231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F4B0-AEC2-43C3-8CE9-8C88F75D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2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F4B0-AEC2-43C3-8CE9-8C88F75D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0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F4B0-AEC2-43C3-8CE9-8C88F75D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048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F4B0-AEC2-43C3-8CE9-8C88F75D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1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BBE2F4B0-AEC2-43C3-8CE9-8C88F75DEA8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70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03BE-9854-4032-81CA-A7558313A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3" y="3270674"/>
            <a:ext cx="7034362" cy="1599907"/>
          </a:xfrm>
        </p:spPr>
        <p:txBody>
          <a:bodyPr>
            <a:normAutofit/>
          </a:bodyPr>
          <a:lstStyle/>
          <a:p>
            <a:r>
              <a:rPr lang="en-US" sz="5400" dirty="0"/>
              <a:t>Event Report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6C8E9-0ED5-4716-9800-ECA6ACDC74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Jesse Robles</a:t>
            </a:r>
          </a:p>
        </p:txBody>
      </p:sp>
    </p:spTree>
    <p:extLst>
      <p:ext uri="{BB962C8B-B14F-4D97-AF65-F5344CB8AC3E}">
        <p14:creationId xmlns:p14="http://schemas.microsoft.com/office/powerpoint/2010/main" val="309318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BED84-B8C2-415E-8774-7BE2F1B1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3990C-C2B2-44C2-BC22-BC05F02CF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909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Submitted event reports are manually classified into ~16 categories to send to reviewers</a:t>
            </a:r>
          </a:p>
          <a:p>
            <a:r>
              <a:rPr lang="en-US" sz="2800" b="1" u="sng" dirty="0"/>
              <a:t>Objective</a:t>
            </a:r>
            <a:r>
              <a:rPr lang="en-US" sz="2800" dirty="0"/>
              <a:t> is to build a model to classify documents into these categories to ensure they are reviewed by appropriate individuals</a:t>
            </a:r>
          </a:p>
          <a:p>
            <a:r>
              <a:rPr lang="en-US" sz="2800" dirty="0"/>
              <a:t>Obtaining the documents (pdfs) and extracting the text was the most time-consuming task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FAFA64-A161-4F47-8380-60161BC5C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287" y="0"/>
            <a:ext cx="5262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4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1611-F570-41CC-BA09-019503456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073" y="360784"/>
            <a:ext cx="6652726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4AE8-FA6D-418C-A834-54DD97377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199" y="1202084"/>
            <a:ext cx="10769600" cy="518004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This is a multilabel problem, but I considered each class a binary classification problem (although there are imbalanced classes)</a:t>
            </a:r>
          </a:p>
          <a:p>
            <a:r>
              <a:rPr lang="en-US" sz="2800" dirty="0"/>
              <a:t>Build pipelines with:</a:t>
            </a:r>
          </a:p>
          <a:p>
            <a:pPr lvl="1"/>
            <a:r>
              <a:rPr lang="en-US" sz="2400" dirty="0" err="1"/>
              <a:t>Tf-Idf</a:t>
            </a:r>
            <a:r>
              <a:rPr lang="en-US" sz="2400" dirty="0"/>
              <a:t> tuned for stop words (None, </a:t>
            </a:r>
            <a:r>
              <a:rPr lang="en-US" sz="2400" dirty="0" err="1"/>
              <a:t>english</a:t>
            </a:r>
            <a:r>
              <a:rPr lang="en-US" sz="2400" dirty="0"/>
              <a:t>), norm (None, L1, L2), and n-gram range ((1, 1) – (1, 4))</a:t>
            </a:r>
          </a:p>
          <a:p>
            <a:pPr lvl="1"/>
            <a:r>
              <a:rPr lang="en-US" sz="2600" dirty="0"/>
              <a:t>Support Vector Classifier with linear kernel</a:t>
            </a:r>
          </a:p>
          <a:p>
            <a:pPr lvl="2"/>
            <a:r>
              <a:rPr lang="en-US" sz="2200" dirty="0"/>
              <a:t>Same as </a:t>
            </a:r>
            <a:r>
              <a:rPr lang="en-US" sz="2200" dirty="0" err="1"/>
              <a:t>LinearSVC</a:t>
            </a:r>
            <a:r>
              <a:rPr lang="en-US" sz="2200" dirty="0"/>
              <a:t> but with probabilities</a:t>
            </a:r>
          </a:p>
          <a:p>
            <a:pPr lvl="2"/>
            <a:r>
              <a:rPr lang="en-US" sz="2200" dirty="0"/>
              <a:t>Tuned for penalty parameter (C) of the error term</a:t>
            </a:r>
          </a:p>
          <a:p>
            <a:pPr marL="859536" lvl="2" indent="0">
              <a:buNone/>
            </a:pPr>
            <a:r>
              <a:rPr lang="en-US" sz="3000" b="1" u="sng" dirty="0"/>
              <a:t>OR</a:t>
            </a:r>
          </a:p>
          <a:p>
            <a:pPr lvl="1"/>
            <a:r>
              <a:rPr lang="en-US" sz="2600" dirty="0"/>
              <a:t>Multinomial Naïve Bayes</a:t>
            </a:r>
          </a:p>
          <a:p>
            <a:pPr lvl="2"/>
            <a:r>
              <a:rPr lang="en-US" sz="2200" dirty="0"/>
              <a:t>Tuned for smoothing parameter (alpha)</a:t>
            </a:r>
          </a:p>
          <a:p>
            <a:r>
              <a:rPr lang="en-US" sz="2600" dirty="0"/>
              <a:t>Added additional features (title, keyword presence) using feature union class</a:t>
            </a:r>
          </a:p>
        </p:txBody>
      </p:sp>
    </p:spTree>
    <p:extLst>
      <p:ext uri="{BB962C8B-B14F-4D97-AF65-F5344CB8AC3E}">
        <p14:creationId xmlns:p14="http://schemas.microsoft.com/office/powerpoint/2010/main" val="66348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1611-F570-41CC-BA09-019503456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073" y="360784"/>
            <a:ext cx="6751217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4AE8-FA6D-418C-A834-54DD97377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199" y="1407366"/>
            <a:ext cx="10769600" cy="5180045"/>
          </a:xfrm>
        </p:spPr>
        <p:txBody>
          <a:bodyPr>
            <a:normAutofit/>
          </a:bodyPr>
          <a:lstStyle/>
          <a:p>
            <a:r>
              <a:rPr lang="en-US" sz="2800" dirty="0"/>
              <a:t>Tuned hyper-parameters using area under the ROC curve (AUC)</a:t>
            </a:r>
          </a:p>
          <a:p>
            <a:endParaRPr lang="en-US" sz="2800" dirty="0"/>
          </a:p>
          <a:p>
            <a:r>
              <a:rPr lang="en-US" sz="2800" dirty="0"/>
              <a:t>Inspected the confusion matrix for each model</a:t>
            </a:r>
            <a:endParaRPr lang="en-US" sz="26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Focused on balancing false negatives with false positives</a:t>
            </a:r>
          </a:p>
          <a:p>
            <a:pPr lvl="1"/>
            <a:r>
              <a:rPr lang="en-US" sz="2600" dirty="0"/>
              <a:t>For business objective, prefer false positive to ensure nothing gets missed</a:t>
            </a:r>
          </a:p>
        </p:txBody>
      </p:sp>
    </p:spTree>
    <p:extLst>
      <p:ext uri="{BB962C8B-B14F-4D97-AF65-F5344CB8AC3E}">
        <p14:creationId xmlns:p14="http://schemas.microsoft.com/office/powerpoint/2010/main" val="264103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1611-F570-41CC-BA09-019503456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073" y="360784"/>
            <a:ext cx="6751217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41CD8B-6CC1-4360-A72F-8320F8964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988" y="2619379"/>
            <a:ext cx="4507302" cy="17589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E85074-3081-435D-88BD-40A705807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82" y="1516471"/>
            <a:ext cx="5662718" cy="382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9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1611-F570-41CC-BA09-019503456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073" y="360784"/>
            <a:ext cx="6751217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Possible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4AE8-FA6D-418C-A834-54DD97377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199" y="1407366"/>
            <a:ext cx="10769600" cy="5180045"/>
          </a:xfrm>
        </p:spPr>
        <p:txBody>
          <a:bodyPr/>
          <a:lstStyle/>
          <a:p>
            <a:r>
              <a:rPr lang="en-US" dirty="0"/>
              <a:t>Add additional features</a:t>
            </a:r>
          </a:p>
          <a:p>
            <a:pPr lvl="1"/>
            <a:r>
              <a:rPr lang="en-US" dirty="0"/>
              <a:t>Text of entire report</a:t>
            </a:r>
          </a:p>
          <a:p>
            <a:pPr lvl="1"/>
            <a:r>
              <a:rPr lang="en-US" dirty="0"/>
              <a:t>Facility that submitted the report</a:t>
            </a:r>
          </a:p>
          <a:p>
            <a:pPr lvl="1"/>
            <a:r>
              <a:rPr lang="en-US" dirty="0"/>
              <a:t>Regulation report submitted under</a:t>
            </a:r>
          </a:p>
          <a:p>
            <a:pPr lvl="1"/>
            <a:r>
              <a:rPr lang="en-US" dirty="0"/>
              <a:t>Corpus specific synonyms</a:t>
            </a:r>
          </a:p>
          <a:p>
            <a:pPr lvl="2"/>
            <a:r>
              <a:rPr lang="en-US" dirty="0"/>
              <a:t>Replace synonyms (hack)</a:t>
            </a:r>
          </a:p>
          <a:p>
            <a:pPr lvl="2"/>
            <a:r>
              <a:rPr lang="en-US" dirty="0"/>
              <a:t>Use semantic similarity (</a:t>
            </a:r>
            <a:r>
              <a:rPr lang="en-US" dirty="0" err="1"/>
              <a:t>spaCy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9433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53</TotalTime>
  <Words>234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Corbel</vt:lpstr>
      <vt:lpstr>Headlines</vt:lpstr>
      <vt:lpstr>Event Report Classification</vt:lpstr>
      <vt:lpstr>Background</vt:lpstr>
      <vt:lpstr>Models</vt:lpstr>
      <vt:lpstr>Evaluation Metrics</vt:lpstr>
      <vt:lpstr>Results</vt:lpstr>
      <vt:lpstr>Possible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Report Classification</dc:title>
  <dc:creator>Jesse Robles</dc:creator>
  <cp:lastModifiedBy>Jesse Robles</cp:lastModifiedBy>
  <cp:revision>17</cp:revision>
  <dcterms:created xsi:type="dcterms:W3CDTF">2018-07-19T01:33:06Z</dcterms:created>
  <dcterms:modified xsi:type="dcterms:W3CDTF">2018-07-19T20:18:09Z</dcterms:modified>
</cp:coreProperties>
</file>