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sldIdLst>
    <p:sldId id="261" r:id="rId3"/>
  </p:sldIdLst>
  <p:sldSz cx="43891200" cy="32918400"/>
  <p:notesSz cx="6858000" cy="9144000"/>
  <p:defaultTextStyle>
    <a:defPPr>
      <a:defRPr lang="en-US"/>
    </a:defPPr>
    <a:lvl1pPr marL="0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1pPr>
    <a:lvl2pPr marL="2508062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2pPr>
    <a:lvl3pPr marL="5016124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3pPr>
    <a:lvl4pPr marL="7524186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4pPr>
    <a:lvl5pPr marL="10032248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5pPr>
    <a:lvl6pPr marL="12540310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6pPr>
    <a:lvl7pPr marL="15048372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7pPr>
    <a:lvl8pPr marL="17556434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8pPr>
    <a:lvl9pPr marL="20064496" algn="l" defTabSz="2508062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BB185-FD59-4052-83DA-89C2B3528CA0}" v="7" dt="2022-04-24T22:38:43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1061" y="-38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Robles" userId="c21645ff62eb64b3" providerId="LiveId" clId="{D24BB185-FD59-4052-83DA-89C2B3528CA0}"/>
    <pc:docChg chg="custSel modSld">
      <pc:chgData name="Jesse Robles" userId="c21645ff62eb64b3" providerId="LiveId" clId="{D24BB185-FD59-4052-83DA-89C2B3528CA0}" dt="2022-04-24T23:15:23.789" v="141"/>
      <pc:docMkLst>
        <pc:docMk/>
      </pc:docMkLst>
      <pc:sldChg chg="addSp delSp modSp mod">
        <pc:chgData name="Jesse Robles" userId="c21645ff62eb64b3" providerId="LiveId" clId="{D24BB185-FD59-4052-83DA-89C2B3528CA0}" dt="2022-04-24T23:15:23.789" v="141"/>
        <pc:sldMkLst>
          <pc:docMk/>
          <pc:sldMk cId="404040298" sldId="261"/>
        </pc:sldMkLst>
        <pc:spChg chg="mod">
          <ac:chgData name="Jesse Robles" userId="c21645ff62eb64b3" providerId="LiveId" clId="{D24BB185-FD59-4052-83DA-89C2B3528CA0}" dt="2022-04-24T22:29:14.474" v="128" actId="20577"/>
          <ac:spMkLst>
            <pc:docMk/>
            <pc:sldMk cId="404040298" sldId="261"/>
            <ac:spMk id="31" creationId="{A3F6428D-1FA6-42BA-BAEA-3577E1620F6B}"/>
          </ac:spMkLst>
        </pc:spChg>
        <pc:spChg chg="mod">
          <ac:chgData name="Jesse Robles" userId="c21645ff62eb64b3" providerId="LiveId" clId="{D24BB185-FD59-4052-83DA-89C2B3528CA0}" dt="2022-04-24T22:28:50.444" v="57" actId="20577"/>
          <ac:spMkLst>
            <pc:docMk/>
            <pc:sldMk cId="404040298" sldId="261"/>
            <ac:spMk id="35" creationId="{30C08963-BE29-4B96-B122-F15F02A3F7E3}"/>
          </ac:spMkLst>
        </pc:spChg>
        <pc:spChg chg="mod">
          <ac:chgData name="Jesse Robles" userId="c21645ff62eb64b3" providerId="LiveId" clId="{D24BB185-FD59-4052-83DA-89C2B3528CA0}" dt="2022-04-24T23:15:23.789" v="141"/>
          <ac:spMkLst>
            <pc:docMk/>
            <pc:sldMk cId="404040298" sldId="261"/>
            <ac:spMk id="287" creationId="{2C6E9F3E-3183-4639-8BD4-4D30DDD1A58D}"/>
          </ac:spMkLst>
        </pc:spChg>
        <pc:graphicFrameChg chg="add del mod">
          <ac:chgData name="Jesse Robles" userId="c21645ff62eb64b3" providerId="LiveId" clId="{D24BB185-FD59-4052-83DA-89C2B3528CA0}" dt="2022-04-24T22:34:13.341" v="132" actId="478"/>
          <ac:graphicFrameMkLst>
            <pc:docMk/>
            <pc:sldMk cId="404040298" sldId="261"/>
            <ac:graphicFrameMk id="20" creationId="{D43B9101-3A3F-4D4F-B82B-A8C18CC0EAC5}"/>
          </ac:graphicFrameMkLst>
        </pc:graphicFrameChg>
        <pc:graphicFrameChg chg="add mod">
          <ac:chgData name="Jesse Robles" userId="c21645ff62eb64b3" providerId="LiveId" clId="{D24BB185-FD59-4052-83DA-89C2B3528CA0}" dt="2022-04-24T22:34:40.637" v="136" actId="14100"/>
          <ac:graphicFrameMkLst>
            <pc:docMk/>
            <pc:sldMk cId="404040298" sldId="261"/>
            <ac:graphicFrameMk id="21" creationId="{D43B9101-3A3F-4D4F-B82B-A8C18CC0EAC5}"/>
          </ac:graphicFrameMkLst>
        </pc:graphicFrameChg>
        <pc:graphicFrameChg chg="add mod">
          <ac:chgData name="Jesse Robles" userId="c21645ff62eb64b3" providerId="LiveId" clId="{D24BB185-FD59-4052-83DA-89C2B3528CA0}" dt="2022-04-24T22:38:52.289" v="140" actId="14100"/>
          <ac:graphicFrameMkLst>
            <pc:docMk/>
            <pc:sldMk cId="404040298" sldId="261"/>
            <ac:graphicFrameMk id="22" creationId="{EEBFFAE6-04B3-4985-A3E4-0872ECDE377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21645ff62eb64b3/Documents/CS/CS6364/Project/query-intent-classifier/results/Comparison%20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21645ff62eb64b3/Documents/CS/CS6364/Project/query-intent-classifier/results/Comparison%20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 Intent Classification Metrics (Overall Average)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'[Comparison Summary.xlsx]Overall Results'!$A$3</c:f>
              <c:strCache>
                <c:ptCount val="1"/>
                <c:pt idx="0">
                  <c:v>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'[Comparison Summary.xlsx]Overall Results'!$B$2:$E$2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'[Comparison Summary.xlsx]Overall Results'!$B$3:$E$3</c:f>
              <c:numCache>
                <c:formatCode>General</c:formatCode>
                <c:ptCount val="4"/>
                <c:pt idx="0">
                  <c:v>0.95313497297314298</c:v>
                </c:pt>
                <c:pt idx="1">
                  <c:v>0.95202252651832586</c:v>
                </c:pt>
                <c:pt idx="2">
                  <c:v>0.89875548742179634</c:v>
                </c:pt>
                <c:pt idx="3">
                  <c:v>0.95202252651832586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D-4290-9230-A2C249C588BA}"/>
            </c:ext>
          </c:extLst>
        </c:ser>
        <c:ser>
          <c:idx val="1"/>
          <c:order val="1"/>
          <c:tx>
            <c:strRef>
              <c:f>'[Comparison Summary.xlsx]Overall Results'!$A$4</c:f>
              <c:strCache>
                <c:ptCount val="1"/>
                <c:pt idx="0">
                  <c:v>DIET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'[Comparison Summary.xlsx]Overall Results'!$B$2:$E$2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'[Comparison Summary.xlsx]Overall Results'!$B$4:$E$4</c:f>
              <c:numCache>
                <c:formatCode>General</c:formatCode>
                <c:ptCount val="4"/>
                <c:pt idx="0">
                  <c:v>0.94135840340728982</c:v>
                </c:pt>
                <c:pt idx="1">
                  <c:v>0.93739735517505585</c:v>
                </c:pt>
                <c:pt idx="2">
                  <c:v>0.93664800270913684</c:v>
                </c:pt>
                <c:pt idx="3">
                  <c:v>0.93739735517505585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4D-4290-9230-A2C249C58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65931551"/>
        <c:axId val="1465934047"/>
      </c:barChart>
      <c:catAx>
        <c:axId val="146593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934047"/>
        <c:crosses val="autoZero"/>
        <c:auto val="1"/>
        <c:lblAlgn val="ctr"/>
        <c:lblOffset val="100"/>
        <c:noMultiLvlLbl val="0"/>
      </c:catAx>
      <c:valAx>
        <c:axId val="1465934047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93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NER Metrics (Overall Average)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'[Comparison Summary.xlsx]Overall Results'!$A$8</c:f>
              <c:strCache>
                <c:ptCount val="1"/>
                <c:pt idx="0">
                  <c:v>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'[Comparison Summary.xlsx]Overall Results'!$B$7:$E$7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'[Comparison Summary.xlsx]Overall Results'!$B$8:$E$8</c:f>
              <c:numCache>
                <c:formatCode>General</c:formatCode>
                <c:ptCount val="4"/>
                <c:pt idx="0">
                  <c:v>0.94715406626298826</c:v>
                </c:pt>
                <c:pt idx="1">
                  <c:v>0.95596265368190603</c:v>
                </c:pt>
                <c:pt idx="2">
                  <c:v>0.95153578110816106</c:v>
                </c:pt>
                <c:pt idx="3">
                  <c:v>0.97577829406396255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9-4B03-9583-FF077502AD92}"/>
            </c:ext>
          </c:extLst>
        </c:ser>
        <c:ser>
          <c:idx val="1"/>
          <c:order val="1"/>
          <c:tx>
            <c:strRef>
              <c:f>'[Comparison Summary.xlsx]Overall Results'!$A$9</c:f>
              <c:strCache>
                <c:ptCount val="1"/>
                <c:pt idx="0">
                  <c:v>RASA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'[Comparison Summary.xlsx]Overall Results'!$B$7:$E$7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accuracy</c:v>
                </c:pt>
              </c:strCache>
            </c:strRef>
          </c:cat>
          <c:val>
            <c:numRef>
              <c:f>'[Comparison Summary.xlsx]Overall Results'!$B$9:$E$9</c:f>
              <c:numCache>
                <c:formatCode>General</c:formatCode>
                <c:ptCount val="4"/>
                <c:pt idx="0">
                  <c:v>0.74143357608360638</c:v>
                </c:pt>
                <c:pt idx="1">
                  <c:v>0.81927246621987437</c:v>
                </c:pt>
                <c:pt idx="2">
                  <c:v>0.77742717205007639</c:v>
                </c:pt>
                <c:pt idx="3">
                  <c:v>0.90081847792143233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A9-4B03-9583-FF077502A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69701279"/>
        <c:axId val="1069699199"/>
      </c:barChart>
      <c:catAx>
        <c:axId val="106970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699199"/>
        <c:crosses val="autoZero"/>
        <c:auto val="1"/>
        <c:lblAlgn val="ctr"/>
        <c:lblOffset val="100"/>
        <c:noMultiLvlLbl val="0"/>
      </c:catAx>
      <c:valAx>
        <c:axId val="106969919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70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0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1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2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40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48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5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64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ACG_Title_Header_Shape"/>
          <p:cNvSpPr txBox="1"/>
          <p:nvPr userDrawn="1"/>
        </p:nvSpPr>
        <p:spPr>
          <a:xfrm>
            <a:off x="0" y="0"/>
            <a:ext cx="438912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latin typeface="Calibri" panose="020F0502020204030204" pitchFamily="34" charset="0"/>
              </a:rPr>
              <a:t>UNCLASSIFIED</a:t>
            </a:r>
          </a:p>
        </p:txBody>
      </p:sp>
      <p:sp>
        <p:nvSpPr>
          <p:cNvPr id="8" name="AACG_Title_Footer_Shape"/>
          <p:cNvSpPr txBox="1"/>
          <p:nvPr userDrawn="1"/>
        </p:nvSpPr>
        <p:spPr>
          <a:xfrm>
            <a:off x="0" y="32628700"/>
            <a:ext cx="438912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latin typeface="Calibri" panose="020F0502020204030204" pitchFamily="34" charset="0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7558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6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8435343"/>
            <a:ext cx="47404019" cy="1797634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8435343"/>
            <a:ext cx="141480543" cy="1797634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21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08062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16124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241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3224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4031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48372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5643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6449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3" y="49156623"/>
            <a:ext cx="94442280" cy="139042138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3" y="49156623"/>
            <a:ext cx="94442280" cy="139042138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8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8062" indent="0">
              <a:buNone/>
              <a:defRPr sz="11000" b="1"/>
            </a:lvl2pPr>
            <a:lvl3pPr marL="5016124" indent="0">
              <a:buNone/>
              <a:defRPr sz="9900" b="1"/>
            </a:lvl3pPr>
            <a:lvl4pPr marL="7524186" indent="0">
              <a:buNone/>
              <a:defRPr sz="8800" b="1"/>
            </a:lvl4pPr>
            <a:lvl5pPr marL="10032248" indent="0">
              <a:buNone/>
              <a:defRPr sz="8800" b="1"/>
            </a:lvl5pPr>
            <a:lvl6pPr marL="12540310" indent="0">
              <a:buNone/>
              <a:defRPr sz="8800" b="1"/>
            </a:lvl6pPr>
            <a:lvl7pPr marL="15048372" indent="0">
              <a:buNone/>
              <a:defRPr sz="8800" b="1"/>
            </a:lvl7pPr>
            <a:lvl8pPr marL="17556434" indent="0">
              <a:buNone/>
              <a:defRPr sz="8800" b="1"/>
            </a:lvl8pPr>
            <a:lvl9pPr marL="20064496" indent="0">
              <a:buNone/>
              <a:defRPr sz="8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1"/>
            <a:ext cx="19392903" cy="18966182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8062" indent="0">
              <a:buNone/>
              <a:defRPr sz="11000" b="1"/>
            </a:lvl2pPr>
            <a:lvl3pPr marL="5016124" indent="0">
              <a:buNone/>
              <a:defRPr sz="9900" b="1"/>
            </a:lvl3pPr>
            <a:lvl4pPr marL="7524186" indent="0">
              <a:buNone/>
              <a:defRPr sz="8800" b="1"/>
            </a:lvl4pPr>
            <a:lvl5pPr marL="10032248" indent="0">
              <a:buNone/>
              <a:defRPr sz="8800" b="1"/>
            </a:lvl5pPr>
            <a:lvl6pPr marL="12540310" indent="0">
              <a:buNone/>
              <a:defRPr sz="8800" b="1"/>
            </a:lvl6pPr>
            <a:lvl7pPr marL="15048372" indent="0">
              <a:buNone/>
              <a:defRPr sz="8800" b="1"/>
            </a:lvl7pPr>
            <a:lvl8pPr marL="17556434" indent="0">
              <a:buNone/>
              <a:defRPr sz="8800" b="1"/>
            </a:lvl8pPr>
            <a:lvl9pPr marL="20064496" indent="0">
              <a:buNone/>
              <a:defRPr sz="8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9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4"/>
            <a:ext cx="14439903" cy="22517102"/>
          </a:xfrm>
        </p:spPr>
        <p:txBody>
          <a:bodyPr/>
          <a:lstStyle>
            <a:lvl1pPr marL="0" indent="0">
              <a:buNone/>
              <a:defRPr sz="7700"/>
            </a:lvl1pPr>
            <a:lvl2pPr marL="2508062" indent="0">
              <a:buNone/>
              <a:defRPr sz="6600"/>
            </a:lvl2pPr>
            <a:lvl3pPr marL="5016124" indent="0">
              <a:buNone/>
              <a:defRPr sz="5500"/>
            </a:lvl3pPr>
            <a:lvl4pPr marL="7524186" indent="0">
              <a:buNone/>
              <a:defRPr sz="4900"/>
            </a:lvl4pPr>
            <a:lvl5pPr marL="10032248" indent="0">
              <a:buNone/>
              <a:defRPr sz="4900"/>
            </a:lvl5pPr>
            <a:lvl6pPr marL="12540310" indent="0">
              <a:buNone/>
              <a:defRPr sz="4900"/>
            </a:lvl6pPr>
            <a:lvl7pPr marL="15048372" indent="0">
              <a:buNone/>
              <a:defRPr sz="4900"/>
            </a:lvl7pPr>
            <a:lvl8pPr marL="17556434" indent="0">
              <a:buNone/>
              <a:defRPr sz="4900"/>
            </a:lvl8pPr>
            <a:lvl9pPr marL="20064496" indent="0">
              <a:buNone/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7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7600"/>
            </a:lvl1pPr>
            <a:lvl2pPr marL="2508062" indent="0">
              <a:buNone/>
              <a:defRPr sz="15400"/>
            </a:lvl2pPr>
            <a:lvl3pPr marL="5016124" indent="0">
              <a:buNone/>
              <a:defRPr sz="13200"/>
            </a:lvl3pPr>
            <a:lvl4pPr marL="7524186" indent="0">
              <a:buNone/>
              <a:defRPr sz="11000"/>
            </a:lvl4pPr>
            <a:lvl5pPr marL="10032248" indent="0">
              <a:buNone/>
              <a:defRPr sz="11000"/>
            </a:lvl5pPr>
            <a:lvl6pPr marL="12540310" indent="0">
              <a:buNone/>
              <a:defRPr sz="11000"/>
            </a:lvl6pPr>
            <a:lvl7pPr marL="15048372" indent="0">
              <a:buNone/>
              <a:defRPr sz="11000"/>
            </a:lvl7pPr>
            <a:lvl8pPr marL="17556434" indent="0">
              <a:buNone/>
              <a:defRPr sz="11000"/>
            </a:lvl8pPr>
            <a:lvl9pPr marL="20064496" indent="0">
              <a:buNone/>
              <a:defRPr sz="1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7700"/>
            </a:lvl1pPr>
            <a:lvl2pPr marL="2508062" indent="0">
              <a:buNone/>
              <a:defRPr sz="6600"/>
            </a:lvl2pPr>
            <a:lvl3pPr marL="5016124" indent="0">
              <a:buNone/>
              <a:defRPr sz="5500"/>
            </a:lvl3pPr>
            <a:lvl4pPr marL="7524186" indent="0">
              <a:buNone/>
              <a:defRPr sz="4900"/>
            </a:lvl4pPr>
            <a:lvl5pPr marL="10032248" indent="0">
              <a:buNone/>
              <a:defRPr sz="4900"/>
            </a:lvl5pPr>
            <a:lvl6pPr marL="12540310" indent="0">
              <a:buNone/>
              <a:defRPr sz="4900"/>
            </a:lvl6pPr>
            <a:lvl7pPr marL="15048372" indent="0">
              <a:buNone/>
              <a:defRPr sz="4900"/>
            </a:lvl7pPr>
            <a:lvl8pPr marL="17556434" indent="0">
              <a:buNone/>
              <a:defRPr sz="4900"/>
            </a:lvl8pPr>
            <a:lvl9pPr marL="20064496" indent="0">
              <a:buNone/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3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501612" tIns="250806" rIns="501612" bIns="25080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501612" tIns="250806" rIns="501612" bIns="25080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919C-9BF4-2E48-B1DA-A899560EBF1A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6B1F-3C3E-6B48-9C30-89E1FDCC40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ACG_Header_Shape"/>
          <p:cNvSpPr txBox="1"/>
          <p:nvPr userDrawn="1"/>
        </p:nvSpPr>
        <p:spPr>
          <a:xfrm>
            <a:off x="0" y="0"/>
            <a:ext cx="438912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latin typeface="Calibri" panose="020F0502020204030204" pitchFamily="34" charset="0"/>
              </a:rPr>
              <a:t>UNCLASSIFIED</a:t>
            </a:r>
          </a:p>
        </p:txBody>
      </p:sp>
      <p:sp>
        <p:nvSpPr>
          <p:cNvPr id="8" name="AACG_Footer_Shape"/>
          <p:cNvSpPr txBox="1"/>
          <p:nvPr userDrawn="1"/>
        </p:nvSpPr>
        <p:spPr>
          <a:xfrm>
            <a:off x="0" y="32628700"/>
            <a:ext cx="438912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>
                <a:solidFill>
                  <a:srgbClr val="000000"/>
                </a:solidFill>
                <a:latin typeface="Calibri" panose="020F0502020204030204" pitchFamily="34" charset="0"/>
              </a:rPr>
              <a:t>UNCLASSIFIED</a:t>
            </a:r>
          </a:p>
        </p:txBody>
      </p:sp>
      <p:sp>
        <p:nvSpPr>
          <p:cNvPr id="9" name="AACG_CaveatHeader_Shape"/>
          <p:cNvSpPr txBox="1"/>
          <p:nvPr userDrawn="1"/>
        </p:nvSpPr>
        <p:spPr>
          <a:xfrm>
            <a:off x="0" y="279400"/>
            <a:ext cx="438912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2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5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08062" rtl="0" eaLnBrk="1" latinLnBrk="0" hangingPunct="1">
        <a:spcBef>
          <a:spcPct val="0"/>
        </a:spcBef>
        <a:buNone/>
        <a:defRPr sz="2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1047" indent="-1881047" algn="l" defTabSz="2508062" rtl="0" eaLnBrk="1" latinLnBrk="0" hangingPunct="1">
        <a:spcBef>
          <a:spcPct val="20000"/>
        </a:spcBef>
        <a:buFont typeface="Arial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601" indent="-1567539" algn="l" defTabSz="2508062" rtl="0" eaLnBrk="1" latinLnBrk="0" hangingPunct="1">
        <a:spcBef>
          <a:spcPct val="20000"/>
        </a:spcBef>
        <a:buFont typeface="Arial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155" indent="-1254031" algn="l" defTabSz="2508062" rtl="0" eaLnBrk="1" latinLnBrk="0" hangingPunct="1">
        <a:spcBef>
          <a:spcPct val="20000"/>
        </a:spcBef>
        <a:buFont typeface="Arial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17" indent="-1254031" algn="l" defTabSz="2508062" rtl="0" eaLnBrk="1" latinLnBrk="0" hangingPunct="1">
        <a:spcBef>
          <a:spcPct val="20000"/>
        </a:spcBef>
        <a:buFont typeface="Arial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6279" indent="-1254031" algn="l" defTabSz="2508062" rtl="0" eaLnBrk="1" latinLnBrk="0" hangingPunct="1">
        <a:spcBef>
          <a:spcPct val="20000"/>
        </a:spcBef>
        <a:buFont typeface="Arial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94341" indent="-1254031" algn="l" defTabSz="250806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2403" indent="-1254031" algn="l" defTabSz="250806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0465" indent="-1254031" algn="l" defTabSz="250806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8527" indent="-1254031" algn="l" defTabSz="2508062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062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16124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24186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2248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40310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8372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6434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4496" algn="l" defTabSz="2508062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-48494" y="0"/>
            <a:ext cx="43939693" cy="6533048"/>
          </a:xfrm>
          <a:prstGeom prst="rect">
            <a:avLst/>
          </a:prstGeom>
          <a:gradFill>
            <a:gsLst>
              <a:gs pos="5000">
                <a:srgbClr val="235078"/>
              </a:gs>
              <a:gs pos="100000">
                <a:srgbClr val="1482A5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endParaRPr 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731520" y="7125252"/>
            <a:ext cx="10058400" cy="10831132"/>
          </a:xfrm>
          <a:prstGeom prst="roundRect">
            <a:avLst>
              <a:gd name="adj" fmla="val 1380"/>
            </a:avLst>
          </a:prstGeom>
          <a:solidFill>
            <a:srgbClr val="B4D3E2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 smtId="4294967295"/>
            </a:defPPr>
          </a:lstStyle>
          <a:p>
            <a:pPr defTabSz="4703763"/>
            <a:endParaRPr lang="en-US" sz="3600">
              <a:noFill/>
              <a:latin typeface="Amaranth" panose="02000503050000020004" pitchFamily="2" charset="0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1062257" y="8265705"/>
            <a:ext cx="9144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-48492" y="31447268"/>
            <a:ext cx="43939693" cy="1471130"/>
          </a:xfrm>
          <a:prstGeom prst="rect">
            <a:avLst/>
          </a:prstGeom>
          <a:gradFill>
            <a:gsLst>
              <a:gs pos="5000">
                <a:srgbClr val="235078"/>
              </a:gs>
              <a:gs pos="100000">
                <a:srgbClr val="1482A5"/>
              </a:gs>
            </a:gsLst>
            <a:lin ang="0" scaled="1"/>
          </a:gradFill>
          <a:ln>
            <a:noFill/>
          </a:ln>
        </p:spPr>
        <p:txBody>
          <a:bodyPr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endParaRPr lang="en-US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1" name="Title 11">
            <a:extLst>
              <a:ext uri="{FF2B5EF4-FFF2-40B4-BE49-F238E27FC236}">
                <a16:creationId xmlns:a16="http://schemas.microsoft.com/office/drawing/2014/main" id="{A3F6428D-1FA6-42BA-BAEA-3577E1620F6B}"/>
              </a:ext>
            </a:extLst>
          </p:cNvPr>
          <p:cNvSpPr txBox="1"/>
          <p:nvPr/>
        </p:nvSpPr>
        <p:spPr>
          <a:xfrm>
            <a:off x="1005840" y="792385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 smtId="4294967295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500" dirty="0">
                <a:solidFill>
                  <a:schemeClr val="bg1"/>
                </a:solidFill>
                <a:latin typeface="Amaranth" panose="02000503050000020004" pitchFamily="2" charset="0"/>
              </a:rPr>
              <a:t>Comparison of Query Intent and </a:t>
            </a:r>
          </a:p>
          <a:p>
            <a:pPr algn="l"/>
            <a:r>
              <a:rPr lang="en-US" sz="8500" dirty="0">
                <a:solidFill>
                  <a:schemeClr val="bg1"/>
                </a:solidFill>
                <a:latin typeface="Amaranth" panose="02000503050000020004" pitchFamily="2" charset="0"/>
              </a:rPr>
              <a:t>Named Entity Recognition Models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30C08963-BE29-4B96-B122-F15F02A3F7E3}"/>
              </a:ext>
            </a:extLst>
          </p:cNvPr>
          <p:cNvSpPr txBox="1"/>
          <p:nvPr/>
        </p:nvSpPr>
        <p:spPr>
          <a:xfrm>
            <a:off x="1005840" y="3778048"/>
            <a:ext cx="41148000" cy="2025170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</a:rPr>
              <a:t>Jesse Robles-Alcaraz</a:t>
            </a:r>
          </a:p>
          <a:p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</a:rPr>
              <a:t>Department of Computer Science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98FCC399-CA5D-4873-B45E-22BAE0F5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1440" y="7125252"/>
            <a:ext cx="10058400" cy="784225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3600">
                <a:solidFill>
                  <a:schemeClr val="bg1"/>
                </a:solidFill>
                <a:latin typeface="Amaranth" panose="02000503050000020004" pitchFamily="2" charset="0"/>
              </a:rPr>
              <a:t>Methodology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BAB40251-2E35-4623-A6BE-28130F737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440" y="8000232"/>
            <a:ext cx="10058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991B9DF0-7DD4-4C17-94B6-6C493D1C3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1" y="7125252"/>
            <a:ext cx="10058400" cy="784225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3600">
                <a:solidFill>
                  <a:schemeClr val="bg1"/>
                </a:solidFill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62D65E41-7BC1-4B4D-9C1B-6ED3152D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1361" y="8000232"/>
            <a:ext cx="10058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C08CCD14-6632-49E3-A19B-81E98D465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1279" y="7125252"/>
            <a:ext cx="10058400" cy="784225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3600">
                <a:solidFill>
                  <a:schemeClr val="bg1"/>
                </a:solidFill>
                <a:latin typeface="Amaranth" panose="02000503050000020004" pitchFamily="2" charset="0"/>
              </a:rPr>
              <a:t>Conclusion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88D57C6D-9B7C-4799-9EEF-AD493DF3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1279" y="25056336"/>
            <a:ext cx="10058400" cy="784225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3600" dirty="0">
                <a:solidFill>
                  <a:schemeClr val="bg1"/>
                </a:solidFill>
                <a:latin typeface="Amaranth" panose="02000503050000020004" pitchFamily="2" charset="0"/>
              </a:rPr>
              <a:t>References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0C51D2-3423-4C6C-A077-34B27F32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8666575"/>
            <a:ext cx="10058400" cy="784225"/>
          </a:xfrm>
          <a:prstGeom prst="rect">
            <a:avLst/>
          </a:prstGeom>
          <a:solidFill>
            <a:srgbClr val="1482A5"/>
          </a:solidFill>
          <a:ln>
            <a:noFill/>
          </a:ln>
          <a:effectLst/>
        </p:spPr>
        <p:txBody>
          <a:bodyPr wrap="none" lIns="274320" tIns="68580" rIns="27432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3600">
                <a:solidFill>
                  <a:schemeClr val="bg1"/>
                </a:solidFill>
                <a:latin typeface="Amaranth" panose="02000503050000020004" pitchFamily="2" charset="0"/>
              </a:rPr>
              <a:t>Introduction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8AE8A03B-3762-4AF2-A9FC-B088E0736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19541556"/>
            <a:ext cx="100584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8133C58-052D-4585-823B-31740DB4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257" y="7479216"/>
            <a:ext cx="9144000" cy="784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37160" tIns="68580" rIns="137160" bIns="68580" anchor="ctr"/>
          <a:lstStyle>
            <a:defPPr>
              <a:defRPr kern="1200" smtId="4294967295"/>
            </a:defPPr>
          </a:lstStyle>
          <a:p>
            <a:pPr defTabSz="4703763"/>
            <a:r>
              <a:rPr lang="en-US" sz="3600">
                <a:solidFill>
                  <a:srgbClr val="235078"/>
                </a:solidFill>
                <a:latin typeface="Amaranth" panose="02000503050000020004" pitchFamily="2" charset="0"/>
              </a:rPr>
              <a:t>Abstract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D2E301E-E7B3-4BB5-B48D-F76D6F65BBE3}"/>
              </a:ext>
            </a:extLst>
          </p:cNvPr>
          <p:cNvSpPr txBox="1"/>
          <p:nvPr/>
        </p:nvSpPr>
        <p:spPr>
          <a:xfrm>
            <a:off x="33157855" y="8073317"/>
            <a:ext cx="9857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graphs, and images to this section.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C6E9F3E-3183-4639-8BD4-4D30DDD1A58D}"/>
              </a:ext>
            </a:extLst>
          </p:cNvPr>
          <p:cNvSpPr txBox="1"/>
          <p:nvPr/>
        </p:nvSpPr>
        <p:spPr>
          <a:xfrm>
            <a:off x="33101279" y="26096643"/>
            <a:ext cx="98570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 Understanding for Dialogue Systems."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Guo, Weiwei,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Xiaowei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Liu,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Wang,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Huiji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Gao, Ananth Sankar,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Zimeng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Yang, Qi Guo, et al. 2020.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DeText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Deep Text Ranking Framework with BERT."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abs/2008.02460. https://arxiv.org/abs/2008.02460.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Larson, Stefan, Anish Mahendran, Joseph J.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Peper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Christopher Clarke, Andrew Lee, Parker Hill, Jonathan K. Kummerfeld, et al. 2019. "An Evaluation Dataset for Intent Classification and Out-of-Scope Prediction."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Tejaswini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Mallavarapu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Simon Hughes. 2022.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CatBERT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An Incrementally Trained Language Representation Model for E-Commerce Applications."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International Workshop on Interactive and Scalable Information Retrieval methods for eCommerce (ISIR-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eCom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030" name="Picture 6" descr="https://creativeservices.gwu.edu/sites/g/files/zaxdzs2746/f/downloads/gw_primary_2c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3314" y="917038"/>
            <a:ext cx="5715000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43B9101-3A3F-4D4F-B82B-A8C18CC0E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729326"/>
              </p:ext>
            </p:extLst>
          </p:nvPr>
        </p:nvGraphicFramePr>
        <p:xfrm>
          <a:off x="22642830" y="8953798"/>
          <a:ext cx="9323070" cy="456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EBFFAE6-04B3-4985-A3E4-0872ECDE3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630746"/>
              </p:ext>
            </p:extLst>
          </p:nvPr>
        </p:nvGraphicFramePr>
        <p:xfrm>
          <a:off x="22642830" y="13516183"/>
          <a:ext cx="9323070" cy="488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404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lass:Classification xmlns:class="urn:us:gov:cia:enterprise:schema:Classification:2.3" dateClassified="2021-04-14" portionMarking="false" caveat="false" tool="AACG" toolVersion="202010">
  <class:ClassificationMarking type="USClassificationMarking" value="UNCLASSIFIED"/>
  <class:ClassifiedBy/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Props1.xml><?xml version="1.0" encoding="utf-8"?>
<ds:datastoreItem xmlns:ds="http://schemas.openxmlformats.org/officeDocument/2006/customXml" ds:itemID="{EF1E485B-F4DE-45DC-9392-63AEECCA0702}">
  <ds:schemaRefs>
    <ds:schemaRef ds:uri="urn:us:gov:cia:enterprise:schema:Classification:2.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239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Amaranth</vt:lpstr>
      <vt:lpstr>Arial</vt:lpstr>
      <vt:lpstr>Calibri</vt:lpstr>
      <vt:lpstr>Titillium Web</vt:lpstr>
      <vt:lpstr>Office Theme</vt:lpstr>
      <vt:lpstr>PowerPoint Presentation</vt:lpstr>
    </vt:vector>
  </TitlesOfParts>
  <Company>The George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Sereno</dc:creator>
  <cp:lastModifiedBy>Jesse Robles</cp:lastModifiedBy>
  <cp:revision>12</cp:revision>
  <dcterms:created xsi:type="dcterms:W3CDTF">2014-11-25T15:49:40Z</dcterms:created>
  <dcterms:modified xsi:type="dcterms:W3CDTF">2022-04-24T23:15:32Z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PortionWaiver">
    <vt:lpwstr/>
  </property>
  <property fmtid="{D5CDD505-2E9C-101B-9397-08002B2CF9AE}" pid="15" name="AACG_OrconOriginator">
    <vt:lpwstr/>
  </property>
  <property fmtid="{D5CDD505-2E9C-101B-9397-08002B2CF9AE}" pid="16" name="AACG_OrconRecipients">
    <vt:lpwstr/>
  </property>
  <property fmtid="{D5CDD505-2E9C-101B-9397-08002B2CF9AE}" pid="17" name="AACG_SatWarningType">
    <vt:lpwstr/>
  </property>
  <property fmtid="{D5CDD505-2E9C-101B-9397-08002B2CF9AE}" pid="18" name="AACG_NatoWarningClassLevel">
    <vt:lpwstr/>
  </property>
  <property fmtid="{D5CDD505-2E9C-101B-9397-08002B2CF9AE}" pid="19" name="AACG_Version">
    <vt:lpwstr>202010</vt:lpwstr>
  </property>
  <property fmtid="{D5CDD505-2E9C-101B-9397-08002B2CF9AE}" pid="20" name="AACG_CustomClassXMLPart">
    <vt:lpwstr>{EF1E485B-F4DE-45DC-9392-63AEECCA0702}</vt:lpwstr>
  </property>
</Properties>
</file>