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BB185-FD59-4052-83DA-89C2B3528CA0}" v="46" dt="2022-04-25T23:44:17.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43" y="-599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Robles" userId="c21645ff62eb64b3" providerId="LiveId" clId="{D24BB185-FD59-4052-83DA-89C2B3528CA0}"/>
    <pc:docChg chg="undo custSel modSld">
      <pc:chgData name="Jesse Robles" userId="c21645ff62eb64b3" providerId="LiveId" clId="{D24BB185-FD59-4052-83DA-89C2B3528CA0}" dt="2022-04-25T23:58:45.840" v="630" actId="20577"/>
      <pc:docMkLst>
        <pc:docMk/>
      </pc:docMkLst>
      <pc:sldChg chg="addSp delSp modSp mod">
        <pc:chgData name="Jesse Robles" userId="c21645ff62eb64b3" providerId="LiveId" clId="{D24BB185-FD59-4052-83DA-89C2B3528CA0}" dt="2022-04-25T23:58:45.840" v="630" actId="20577"/>
        <pc:sldMkLst>
          <pc:docMk/>
          <pc:sldMk cId="404040298" sldId="261"/>
        </pc:sldMkLst>
        <pc:spChg chg="add del mod">
          <ac:chgData name="Jesse Robles" userId="c21645ff62eb64b3" providerId="LiveId" clId="{D24BB185-FD59-4052-83DA-89C2B3528CA0}" dt="2022-04-25T23:09:01.584" v="146"/>
          <ac:spMkLst>
            <pc:docMk/>
            <pc:sldMk cId="404040298" sldId="261"/>
            <ac:spMk id="3" creationId="{01C41ED4-351C-47E1-8A07-20480D953169}"/>
          </ac:spMkLst>
        </pc:spChg>
        <pc:spChg chg="add del">
          <ac:chgData name="Jesse Robles" userId="c21645ff62eb64b3" providerId="LiveId" clId="{D24BB185-FD59-4052-83DA-89C2B3528CA0}" dt="2022-04-25T23:09:11.144" v="148" actId="478"/>
          <ac:spMkLst>
            <pc:docMk/>
            <pc:sldMk cId="404040298" sldId="261"/>
            <ac:spMk id="4" creationId="{8292D209-C447-4D26-A1A1-80F0A4F3FABA}"/>
          </ac:spMkLst>
        </pc:spChg>
        <pc:spChg chg="mod">
          <ac:chgData name="Jesse Robles" userId="c21645ff62eb64b3" providerId="LiveId" clId="{D24BB185-FD59-4052-83DA-89C2B3528CA0}" dt="2022-04-25T23:18:38.528" v="253"/>
          <ac:spMkLst>
            <pc:docMk/>
            <pc:sldMk cId="404040298" sldId="261"/>
            <ac:spMk id="17" creationId="{8AE8A03B-3762-4AF2-A9FC-B088E0736F3A}"/>
          </ac:spMkLst>
        </pc:spChg>
        <pc:spChg chg="add del mod">
          <ac:chgData name="Jesse Robles" userId="c21645ff62eb64b3" providerId="LiveId" clId="{D24BB185-FD59-4052-83DA-89C2B3528CA0}" dt="2022-04-25T23:35:03.690" v="291" actId="478"/>
          <ac:spMkLst>
            <pc:docMk/>
            <pc:sldMk cId="404040298" sldId="261"/>
            <ac:spMk id="28" creationId="{ABD4802E-FA7B-4980-8FC5-8EBF317695CF}"/>
          </ac:spMkLst>
        </pc:spChg>
        <pc:spChg chg="add del mod">
          <ac:chgData name="Jesse Robles" userId="c21645ff62eb64b3" providerId="LiveId" clId="{D24BB185-FD59-4052-83DA-89C2B3528CA0}" dt="2022-04-25T23:41:23.543" v="427" actId="478"/>
          <ac:spMkLst>
            <pc:docMk/>
            <pc:sldMk cId="404040298" sldId="261"/>
            <ac:spMk id="30" creationId="{FE594934-F3BF-4C44-A885-B442DCCD8B34}"/>
          </ac:spMkLst>
        </pc:spChg>
        <pc:spChg chg="mod">
          <ac:chgData name="Jesse Robles" userId="c21645ff62eb64b3" providerId="LiveId" clId="{D24BB185-FD59-4052-83DA-89C2B3528CA0}" dt="2022-04-24T22:29:14.474" v="128" actId="20577"/>
          <ac:spMkLst>
            <pc:docMk/>
            <pc:sldMk cId="404040298" sldId="261"/>
            <ac:spMk id="31" creationId="{A3F6428D-1FA6-42BA-BAEA-3577E1620F6B}"/>
          </ac:spMkLst>
        </pc:spChg>
        <pc:spChg chg="mod">
          <ac:chgData name="Jesse Robles" userId="c21645ff62eb64b3" providerId="LiveId" clId="{D24BB185-FD59-4052-83DA-89C2B3528CA0}" dt="2022-04-25T23:23:45.974" v="279" actId="207"/>
          <ac:spMkLst>
            <pc:docMk/>
            <pc:sldMk cId="404040298" sldId="261"/>
            <ac:spMk id="35" creationId="{30C08963-BE29-4B96-B122-F15F02A3F7E3}"/>
          </ac:spMkLst>
        </pc:spChg>
        <pc:spChg chg="mod">
          <ac:chgData name="Jesse Robles" userId="c21645ff62eb64b3" providerId="LiveId" clId="{D24BB185-FD59-4052-83DA-89C2B3528CA0}" dt="2022-04-25T23:58:45.840" v="630" actId="20577"/>
          <ac:spMkLst>
            <pc:docMk/>
            <pc:sldMk cId="404040298" sldId="261"/>
            <ac:spMk id="37" creationId="{BAB40251-2E35-4623-A6BE-28130F737F03}"/>
          </ac:spMkLst>
        </pc:spChg>
        <pc:spChg chg="mod">
          <ac:chgData name="Jesse Robles" userId="c21645ff62eb64b3" providerId="LiveId" clId="{D24BB185-FD59-4052-83DA-89C2B3528CA0}" dt="2022-04-25T23:26:30.528" v="284"/>
          <ac:spMkLst>
            <pc:docMk/>
            <pc:sldMk cId="404040298" sldId="261"/>
            <ac:spMk id="39" creationId="{62D65E41-7BC1-4B4D-9C1B-6ED3152D12D0}"/>
          </ac:spMkLst>
        </pc:spChg>
        <pc:spChg chg="mod">
          <ac:chgData name="Jesse Robles" userId="c21645ff62eb64b3" providerId="LiveId" clId="{D24BB185-FD59-4052-83DA-89C2B3528CA0}" dt="2022-04-25T23:57:17.275" v="597" actId="20577"/>
          <ac:spMkLst>
            <pc:docMk/>
            <pc:sldMk cId="404040298" sldId="261"/>
            <ac:spMk id="230" creationId="{AD2E301E-E7B3-4BB5-B48D-F76D6F65BBE3}"/>
          </ac:spMkLst>
        </pc:spChg>
        <pc:spChg chg="mod">
          <ac:chgData name="Jesse Robles" userId="c21645ff62eb64b3" providerId="LiveId" clId="{D24BB185-FD59-4052-83DA-89C2B3528CA0}" dt="2022-04-25T23:20:25.868" v="268" actId="12"/>
          <ac:spMkLst>
            <pc:docMk/>
            <pc:sldMk cId="404040298" sldId="261"/>
            <ac:spMk id="287" creationId="{2C6E9F3E-3183-4639-8BD4-4D30DDD1A58D}"/>
          </ac:spMkLst>
        </pc:spChg>
        <pc:spChg chg="mod">
          <ac:chgData name="Jesse Robles" userId="c21645ff62eb64b3" providerId="LiveId" clId="{D24BB185-FD59-4052-83DA-89C2B3528CA0}" dt="2022-04-25T23:08:25.362" v="142"/>
          <ac:spMkLst>
            <pc:docMk/>
            <pc:sldMk cId="404040298" sldId="261"/>
            <ac:spMk id="2053" creationId="{00000000-0000-0000-0000-000000000000}"/>
          </ac:spMkLst>
        </pc:spChg>
        <pc:graphicFrameChg chg="add mod modGraphic">
          <ac:chgData name="Jesse Robles" userId="c21645ff62eb64b3" providerId="LiveId" clId="{D24BB185-FD59-4052-83DA-89C2B3528CA0}" dt="2022-04-25T23:45:20.990" v="455" actId="20577"/>
          <ac:graphicFrameMkLst>
            <pc:docMk/>
            <pc:sldMk cId="404040298" sldId="261"/>
            <ac:graphicFrameMk id="9" creationId="{EC4C7FF2-80D3-4BDF-84FD-6C30D46E414B}"/>
          </ac:graphicFrameMkLst>
        </pc:graphicFrameChg>
        <pc:graphicFrameChg chg="add del mod">
          <ac:chgData name="Jesse Robles" userId="c21645ff62eb64b3" providerId="LiveId" clId="{D24BB185-FD59-4052-83DA-89C2B3528CA0}" dt="2022-04-24T22:34:13.341" v="132" actId="478"/>
          <ac:graphicFrameMkLst>
            <pc:docMk/>
            <pc:sldMk cId="404040298" sldId="261"/>
            <ac:graphicFrameMk id="20" creationId="{D43B9101-3A3F-4D4F-B82B-A8C18CC0EAC5}"/>
          </ac:graphicFrameMkLst>
        </pc:graphicFrameChg>
        <pc:graphicFrameChg chg="add mod">
          <ac:chgData name="Jesse Robles" userId="c21645ff62eb64b3" providerId="LiveId" clId="{D24BB185-FD59-4052-83DA-89C2B3528CA0}" dt="2022-04-25T23:44:17.741" v="450" actId="255"/>
          <ac:graphicFrameMkLst>
            <pc:docMk/>
            <pc:sldMk cId="404040298" sldId="261"/>
            <ac:graphicFrameMk id="21" creationId="{D43B9101-3A3F-4D4F-B82B-A8C18CC0EAC5}"/>
          </ac:graphicFrameMkLst>
        </pc:graphicFrameChg>
        <pc:graphicFrameChg chg="add mod">
          <ac:chgData name="Jesse Robles" userId="c21645ff62eb64b3" providerId="LiveId" clId="{D24BB185-FD59-4052-83DA-89C2B3528CA0}" dt="2022-04-25T23:43:45.402" v="446" actId="255"/>
          <ac:graphicFrameMkLst>
            <pc:docMk/>
            <pc:sldMk cId="404040298" sldId="261"/>
            <ac:graphicFrameMk id="22" creationId="{EEBFFAE6-04B3-4985-A3E4-0872ECDE3771}"/>
          </ac:graphicFrameMkLst>
        </pc:graphicFrameChg>
        <pc:picChg chg="add mod">
          <ac:chgData name="Jesse Robles" userId="c21645ff62eb64b3" providerId="LiveId" clId="{D24BB185-FD59-4052-83DA-89C2B3528CA0}" dt="2022-04-25T23:45:48.402" v="476" actId="1037"/>
          <ac:picMkLst>
            <pc:docMk/>
            <pc:sldMk cId="404040298" sldId="261"/>
            <ac:picMk id="6" creationId="{BFA1EEE7-3650-4D5D-8B3E-3F21BB2B4C06}"/>
          </ac:picMkLst>
        </pc:picChg>
        <pc:picChg chg="add mod">
          <ac:chgData name="Jesse Robles" userId="c21645ff62eb64b3" providerId="LiveId" clId="{D24BB185-FD59-4052-83DA-89C2B3528CA0}" dt="2022-04-25T23:45:48.402" v="476" actId="1037"/>
          <ac:picMkLst>
            <pc:docMk/>
            <pc:sldMk cId="404040298" sldId="261"/>
            <ac:picMk id="8" creationId="{D302815F-4812-4E94-9C2F-A19422DFB38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t>Query Intent Classification Metrics (Overall Average)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Results'!$A$3</c:f>
              <c:strCache>
                <c:ptCount val="1"/>
                <c:pt idx="0">
                  <c:v>BERT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Results'!$B$3:$E$3</c:f>
              <c:numCache>
                <c:formatCode>General</c:formatCode>
                <c:ptCount val="4"/>
                <c:pt idx="0">
                  <c:v>0.95313497297314298</c:v>
                </c:pt>
                <c:pt idx="1">
                  <c:v>0.95202252651832586</c:v>
                </c:pt>
                <c:pt idx="2">
                  <c:v>0.89875548742179634</c:v>
                </c:pt>
                <c:pt idx="3">
                  <c:v>0.95202252651832586</c:v>
                </c:pt>
              </c:numCache>
            </c:numRef>
          </c:val>
          <c:extLst>
            <c:ext xmlns:c16="http://schemas.microsoft.com/office/drawing/2014/chart" uri="{C3380CC4-5D6E-409C-BE32-E72D297353CC}">
              <c16:uniqueId val="{00000000-824D-4290-9230-A2C249C588BA}"/>
            </c:ext>
          </c:extLst>
        </c:ser>
        <c:ser>
          <c:idx val="1"/>
          <c:order val="1"/>
          <c:tx>
            <c:strRef>
              <c:f>'[Comparison Summary.xlsx]Overall Results'!$A$4</c:f>
              <c:strCache>
                <c:ptCount val="1"/>
                <c:pt idx="0">
                  <c:v>DIET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Results'!$B$4:$E$4</c:f>
              <c:numCache>
                <c:formatCode>General</c:formatCode>
                <c:ptCount val="4"/>
                <c:pt idx="0">
                  <c:v>0.94135840340728982</c:v>
                </c:pt>
                <c:pt idx="1">
                  <c:v>0.93739735517505585</c:v>
                </c:pt>
                <c:pt idx="2">
                  <c:v>0.93664800270913684</c:v>
                </c:pt>
                <c:pt idx="3">
                  <c:v>0.93739735517505585</c:v>
                </c:pt>
              </c:numCache>
            </c:numRef>
          </c:val>
          <c:extLst>
            <c:ext xmlns:c16="http://schemas.microsoft.com/office/drawing/2014/chart" uri="{C3380CC4-5D6E-409C-BE32-E72D297353CC}">
              <c16:uniqueId val="{00000001-824D-4290-9230-A2C249C588BA}"/>
            </c:ext>
          </c:extLst>
        </c:ser>
        <c:dLbls>
          <c:showLegendKey val="0"/>
          <c:showVal val="0"/>
          <c:showCatName val="0"/>
          <c:showSerName val="0"/>
          <c:showPercent val="0"/>
          <c:showBubbleSize val="0"/>
        </c:dLbls>
        <c:gapWidth val="100"/>
        <c:overlap val="-24"/>
        <c:axId val="1465931551"/>
        <c:axId val="1465934047"/>
      </c:barChart>
      <c:catAx>
        <c:axId val="14659315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65934047"/>
        <c:crosses val="autoZero"/>
        <c:auto val="1"/>
        <c:lblAlgn val="ctr"/>
        <c:lblOffset val="100"/>
        <c:noMultiLvlLbl val="0"/>
      </c:catAx>
      <c:valAx>
        <c:axId val="1465934047"/>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65931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a:t>NER Metrics (Overall Average)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'Overall Results'!$A$8</c:f>
              <c:strCache>
                <c:ptCount val="1"/>
                <c:pt idx="0">
                  <c:v>BERT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'Overall Results'!$B$7:$E$7</c:f>
              <c:strCache>
                <c:ptCount val="4"/>
                <c:pt idx="0">
                  <c:v>precision</c:v>
                </c:pt>
                <c:pt idx="1">
                  <c:v>recall</c:v>
                </c:pt>
                <c:pt idx="2">
                  <c:v>f1-score</c:v>
                </c:pt>
                <c:pt idx="3">
                  <c:v>accuracy</c:v>
                </c:pt>
              </c:strCache>
            </c:strRef>
          </c:cat>
          <c:val>
            <c:numRef>
              <c:f>'Overall Results'!$B$8:$E$8</c:f>
              <c:numCache>
                <c:formatCode>General</c:formatCode>
                <c:ptCount val="4"/>
                <c:pt idx="0">
                  <c:v>0.94715406626298826</c:v>
                </c:pt>
                <c:pt idx="1">
                  <c:v>0.95596265368190603</c:v>
                </c:pt>
                <c:pt idx="2">
                  <c:v>0.95153578110816106</c:v>
                </c:pt>
                <c:pt idx="3">
                  <c:v>0.97577829406396255</c:v>
                </c:pt>
              </c:numCache>
            </c:numRef>
          </c:val>
          <c:extLst>
            <c:ext xmlns:c16="http://schemas.microsoft.com/office/drawing/2014/chart" uri="{C3380CC4-5D6E-409C-BE32-E72D297353CC}">
              <c16:uniqueId val="{00000000-AFA9-4B03-9583-FF077502AD92}"/>
            </c:ext>
          </c:extLst>
        </c:ser>
        <c:ser>
          <c:idx val="1"/>
          <c:order val="1"/>
          <c:tx>
            <c:strRef>
              <c:f>'Overall Results'!$A$9</c:f>
              <c:strCache>
                <c:ptCount val="1"/>
                <c:pt idx="0">
                  <c:v>DIET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'Overall Results'!$B$7:$E$7</c:f>
              <c:strCache>
                <c:ptCount val="4"/>
                <c:pt idx="0">
                  <c:v>precision</c:v>
                </c:pt>
                <c:pt idx="1">
                  <c:v>recall</c:v>
                </c:pt>
                <c:pt idx="2">
                  <c:v>f1-score</c:v>
                </c:pt>
                <c:pt idx="3">
                  <c:v>accuracy</c:v>
                </c:pt>
              </c:strCache>
            </c:strRef>
          </c:cat>
          <c:val>
            <c:numRef>
              <c:f>'Overall Results'!$B$9:$E$9</c:f>
              <c:numCache>
                <c:formatCode>General</c:formatCode>
                <c:ptCount val="4"/>
                <c:pt idx="0">
                  <c:v>0.74143357608360638</c:v>
                </c:pt>
                <c:pt idx="1">
                  <c:v>0.81927246621987437</c:v>
                </c:pt>
                <c:pt idx="2">
                  <c:v>0.77742717205007639</c:v>
                </c:pt>
                <c:pt idx="3">
                  <c:v>0.90081847792143233</c:v>
                </c:pt>
              </c:numCache>
            </c:numRef>
          </c:val>
          <c:extLst>
            <c:ext xmlns:c16="http://schemas.microsoft.com/office/drawing/2014/chart" uri="{C3380CC4-5D6E-409C-BE32-E72D297353CC}">
              <c16:uniqueId val="{00000001-AFA9-4B03-9583-FF077502AD92}"/>
            </c:ext>
          </c:extLst>
        </c:ser>
        <c:dLbls>
          <c:showLegendKey val="0"/>
          <c:showVal val="0"/>
          <c:showCatName val="0"/>
          <c:showSerName val="0"/>
          <c:showPercent val="0"/>
          <c:showBubbleSize val="0"/>
        </c:dLbls>
        <c:gapWidth val="100"/>
        <c:overlap val="-24"/>
        <c:axId val="1069701279"/>
        <c:axId val="1069699199"/>
      </c:barChart>
      <c:catAx>
        <c:axId val="10697012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69699199"/>
        <c:crosses val="autoZero"/>
        <c:auto val="1"/>
        <c:lblAlgn val="ctr"/>
        <c:lblOffset val="100"/>
        <c:noMultiLvlLbl val="0"/>
      </c:catAx>
      <c:valAx>
        <c:axId val="10696991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6970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huggingface.co/" TargetMode="External"/><Relationship Id="rId7" Type="http://schemas.openxmlformats.org/officeDocument/2006/relationships/chart" Target="../charts/chart2.xml"/><Relationship Id="rId2" Type="http://schemas.openxmlformats.org/officeDocument/2006/relationships/hyperlink" Target="https://github.com/jesserobles/query-intent-classifier" TargetMode="Externa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png"/><Relationship Id="rId10" Type="http://schemas.openxmlformats.org/officeDocument/2006/relationships/image" Target="../media/image4.jpeg"/><Relationship Id="rId4" Type="http://schemas.openxmlformats.org/officeDocument/2006/relationships/hyperlink" Target="https://rasa.com/open-source/" TargetMode="External"/><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User expectations regarding their interactions with search systems and dialog systems (e.g., chatbots, Siri, Cortana) have significantly increased in the last decades beyond simple keyword matching and rule-based responses. A main driver for this has been large corporations such as Google, Amazon, and Microsoft’s significant investment in research and development of machine learning algorithms and hardware. This has led to the development of embedding techniques and language models, followed by the development of the Transformer architecture which further pushed the state of the art in natural language understanding. Notable among these is the Bidirectional Encoder Representations from Transformers (BERT) model. These models are trained on general corpora of text data (e.g., new articles, Wikipedia) and can be fine-tuned to specific use cases to achieve better performance. This architecture has also been adapted to more domain specific applications such as search and conversational AI, such as the Rasa Dual Intent and Entity Transformer (DIET). This project compares the out-of-the-box performance of BERT and DIET for both query intent classification and Named Entity Recognition tasks on six datasets. The results on these datasets show that model performance is comparable, although BERT slightly outperformed DIET. However, the DIET architecture provides the added benefit of a single model for both tasks and a significantly smaller resulting model size..</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Comparison of Query Intent and </a:t>
            </a:r>
          </a:p>
          <a:p>
            <a:pPr algn="l"/>
            <a:r>
              <a:rPr lang="en-US" sz="8500" dirty="0">
                <a:solidFill>
                  <a:schemeClr val="bg1"/>
                </a:solidFill>
                <a:latin typeface="Amaranth" panose="02000503050000020004" pitchFamily="2" charset="0"/>
              </a:rPr>
              <a:t>Named Entity Recognition Models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689967"/>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Jesse Robles-Alcaraz</a:t>
            </a:r>
          </a:p>
          <a:p>
            <a:r>
              <a:rPr lang="en-US" sz="5600" dirty="0">
                <a:solidFill>
                  <a:schemeClr val="bg1"/>
                </a:solidFill>
                <a:latin typeface="Titillium Web" panose="00000500000000000000" pitchFamily="2" charset="0"/>
              </a:rPr>
              <a:t>Department of Computer Science</a:t>
            </a:r>
          </a:p>
          <a:p>
            <a:r>
              <a:rPr lang="en-US" sz="3600" dirty="0">
                <a:solidFill>
                  <a:schemeClr val="bg1"/>
                </a:solidFill>
                <a:latin typeface="Titillium Web" panose="00000500000000000000" pitchFamily="2" charset="0"/>
                <a:hlinkClick r:id="rId2">
                  <a:extLst>
                    <a:ext uri="{A12FA001-AC4F-418D-AE19-62706E023703}">
                      <ahyp:hlinkClr xmlns:ahyp="http://schemas.microsoft.com/office/drawing/2018/hyperlinkcolor" val="tx"/>
                    </a:ext>
                  </a:extLst>
                </a:hlinkClick>
              </a:rPr>
              <a:t>https://github.com/jesserobles/query-intent-classifier</a:t>
            </a:r>
            <a:endParaRPr lang="en-US" sz="3600" dirty="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229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b="1" dirty="0">
                <a:latin typeface="Titillium Web" panose="00000500000000000000" pitchFamily="2" charset="0"/>
                <a:ea typeface="Open Sans" panose="020B0606030504020204" pitchFamily="34" charset="0"/>
                <a:cs typeface="Open Sans" panose="020B0606030504020204" pitchFamily="34" charset="0"/>
              </a:rPr>
              <a:t>Dataset Preparation:</a:t>
            </a:r>
          </a:p>
          <a:p>
            <a:r>
              <a:rPr lang="en-US" sz="2400" dirty="0">
                <a:latin typeface="Titillium Web" panose="00000500000000000000" pitchFamily="2" charset="0"/>
                <a:ea typeface="Open Sans" panose="020B0606030504020204" pitchFamily="34" charset="0"/>
                <a:cs typeface="Open Sans" panose="020B0606030504020204" pitchFamily="34" charset="0"/>
              </a:rPr>
              <a:t>The datasets were sourced from the GitHub repository at https://github.com/jianguoz/Few-Shot-Intent-Detection and from Kaggle at https://www.kaggle.com/datasets/joydeb28/nlp-benchmarking-data-for-intent-and-entity. These datasets are somewhat similar in that they are intended to be used in a conversational assistant or search setting. The ATIS and SNIPS datasets were used in (Bunk, et al. 2020), and although the NLU-Benchmarking dataset from that paper was not used in this project, the other datasets (CLINC150, HWU64) contain examples from that dataset. Table 1 shows a brief description of each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Most of the NER datasets were in IOB format, and one (BENCHMARKING_DATA) was in JSON format. The first challenge was to preprocess the datasets so that each model type can accept the data. It made more sense to handle a single format, so the JSON parser processes the JSON files and outputs in the same IOB format as the other datasets. Additionally, all but the BENCHMARKING_DATA dataset were split into train, test, validate datasets. That dataset was split into the same format as it was processed into IOB format.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data input format for Named Entity Recognition is like the IOB format in that it takes in tokenized text and the NER label for each token. The main preprocessing step is to encode the IOB format into numeric values. The input format for the Rasa DIET model is a YAML file that contains examples grouped by intent and with entities annotated in the text example. The </a:t>
            </a:r>
            <a:r>
              <a:rPr lang="en-US" sz="2400" dirty="0" err="1">
                <a:latin typeface="Titillium Web" panose="00000500000000000000" pitchFamily="2" charset="0"/>
                <a:ea typeface="Open Sans" panose="020B0606030504020204" pitchFamily="34" charset="0"/>
                <a:cs typeface="Open Sans" panose="020B0606030504020204" pitchFamily="34" charset="0"/>
              </a:rPr>
              <a:t>CoNLL</a:t>
            </a:r>
            <a:r>
              <a:rPr lang="en-US" sz="2400" dirty="0">
                <a:latin typeface="Titillium Web" panose="00000500000000000000" pitchFamily="2" charset="0"/>
                <a:ea typeface="Open Sans" panose="020B0606030504020204" pitchFamily="34" charset="0"/>
                <a:cs typeface="Open Sans" panose="020B0606030504020204" pitchFamily="34" charset="0"/>
              </a:rPr>
              <a:t>/IOB parser in the code base handles preprocessing the input files and outputting the proper format for each model type. For DIET, new YAML files are created.</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3600" b="1" dirty="0">
                <a:latin typeface="Titillium Web" panose="00000500000000000000" pitchFamily="2" charset="0"/>
                <a:ea typeface="Open Sans" panose="020B0606030504020204" pitchFamily="34" charset="0"/>
                <a:cs typeface="Open Sans" panose="020B0606030504020204" pitchFamily="34" charset="0"/>
              </a:rPr>
              <a:t>Model Training:</a:t>
            </a:r>
          </a:p>
          <a:p>
            <a:r>
              <a:rPr lang="en-US" sz="2400" dirty="0">
                <a:latin typeface="Titillium Web" panose="00000500000000000000" pitchFamily="2" charset="0"/>
                <a:ea typeface="Open Sans" panose="020B0606030504020204" pitchFamily="34" charset="0"/>
                <a:cs typeface="Open Sans" panose="020B0606030504020204" pitchFamily="34" charset="0"/>
              </a:rPr>
              <a:t>Since the Rasa DIET model performs both query intent classification and named entity recognition, two BERT models were trained on each of the datasets that contained both intents and entities. Although there </a:t>
            </a:r>
            <a:r>
              <a:rPr lang="en-US" sz="2400">
                <a:latin typeface="Titillium Web" panose="00000500000000000000" pitchFamily="2" charset="0"/>
                <a:ea typeface="Open Sans" panose="020B0606030504020204" pitchFamily="34" charset="0"/>
                <a:cs typeface="Open Sans" panose="020B0606030504020204" pitchFamily="34" charset="0"/>
              </a:rPr>
              <a:t>are ways </a:t>
            </a:r>
            <a:r>
              <a:rPr lang="en-US" sz="2400" dirty="0">
                <a:latin typeface="Titillium Web" panose="00000500000000000000" pitchFamily="2" charset="0"/>
                <a:ea typeface="Open Sans" panose="020B0606030504020204" pitchFamily="34" charset="0"/>
                <a:cs typeface="Open Sans" panose="020B0606030504020204" pitchFamily="34" charset="0"/>
              </a:rPr>
              <a:t>to use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to build a multi-task model, it is not supported out of the box and building that architecture is outside the scope of this project.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reduce model size and training time, the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-base-uncased model was used as the base model for fine tuning, which is a smaller and faster version of BERT. The BERT models were trained for 5 epochs with a learning rate of 2e-5 and weight decay of 0.01, which is a form of regularization. These parameters were selected based on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documentation. Training time on the BERT model ranged from 1-5 minutes on a 1080TI GPU. For the DIET models, the model was trained on 100 epochs with the other parameters set with default values. In terms of training time, the DIET models take longer because of the larger number of epochs. These epochs are necessary because the models are trained from scratch. The training times for DIET ranged from 2 to 15 minutes when trained on a 1080TI GPU. The ATIS dataset had to be trained on CPU for the DIET model because it caused the GPU to run out of memory. This is likely the result of the number of entity types and amount of entities present in that dataset. The difference in model sizes is also notable. The average size of the DIET models is approximately 86MB, while the BERT models are all approximately 235MB each. This might be an important consideration for limited resource environments such as mobile or edge devices.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Below are two charts showing the precision, recall, F1 score and accuracy of each model in intent classification and named entity recognition. The </a:t>
            </a:r>
            <a:r>
              <a:rPr lang="en-US" sz="2400" dirty="0" err="1">
                <a:latin typeface="Titillium Web" panose="00000500000000000000" pitchFamily="2" charset="0"/>
                <a:ea typeface="Open Sans" panose="020B0606030504020204" pitchFamily="34" charset="0"/>
                <a:cs typeface="Open Sans" panose="020B0606030504020204" pitchFamily="34" charset="0"/>
              </a:rPr>
              <a:t>seqeval</a:t>
            </a:r>
            <a:r>
              <a:rPr lang="en-US" sz="2400" dirty="0">
                <a:latin typeface="Titillium Web" panose="00000500000000000000" pitchFamily="2" charset="0"/>
                <a:ea typeface="Open Sans" panose="020B0606030504020204" pitchFamily="34" charset="0"/>
                <a:cs typeface="Open Sans" panose="020B0606030504020204" pitchFamily="34" charset="0"/>
              </a:rPr>
              <a:t> python library was used on the NER evaluation and the </a:t>
            </a:r>
            <a:r>
              <a:rPr lang="en-US" sz="2400" dirty="0" err="1">
                <a:latin typeface="Titillium Web" panose="00000500000000000000" pitchFamily="2" charset="0"/>
                <a:ea typeface="Open Sans" panose="020B0606030504020204" pitchFamily="34" charset="0"/>
                <a:cs typeface="Open Sans" panose="020B0606030504020204" pitchFamily="34" charset="0"/>
              </a:rPr>
              <a:t>sklearn</a:t>
            </a:r>
            <a:r>
              <a:rPr lang="en-US" sz="2400" dirty="0">
                <a:latin typeface="Titillium Web" panose="00000500000000000000" pitchFamily="2" charset="0"/>
                <a:ea typeface="Open Sans" panose="020B0606030504020204" pitchFamily="34" charset="0"/>
                <a:cs typeface="Open Sans" panose="020B0606030504020204" pitchFamily="34" charset="0"/>
              </a:rPr>
              <a:t> classification report was used on the query intent evaluation. On these datasets, the models were generally comparable to each other. For query intent classification, the BERT model slightly outperformed the DIET model on 5 of the 6 datasets on all metrics but F1 score. The HWU64 dataset was also used to train the DIET model for 200 epochs to see if it improved model performance, but no notable improvement was observed. Further fine-tuning of the rasa model might close the gap between the models, but it is notable that the model performs almost as well as BERT with a significantly smaller dataset than even what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 is trained on.</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567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Some recent research indicates that for specific domains where the language style differs from the data used to train BERT, training a transformer architecture from scratch can approach the performance of these larger architectures, some instances outperforming them. This project is based on one of the papers (Bunk, et al. 2020) reviewed, which showed that training a custom model, named the Dual Intent and Entity Transformer (DIET) from scratch outperforms BERT with fine tuning on intent classification and entity recognition. However, this was after what appears to be some fine tuning on the DIET model. The goal of this project is to compare the out-of-the box performance of each of these models from a practitioner’s perspective. Thus, part of this project was to identify some of the datasets that were used in that paper (SNIPS, ATIS) to train and compare these two models. The BERT model used was trained using the </a:t>
            </a:r>
            <a:r>
              <a:rPr lang="en-US" sz="2400" dirty="0" err="1">
                <a:latin typeface="Titillium Web" panose="00000500000000000000" pitchFamily="2" charset="0"/>
                <a:ea typeface="Open Sans" panose="020B0606030504020204" pitchFamily="34" charset="0"/>
                <a:cs typeface="Open Sans" panose="020B0606030504020204" pitchFamily="34" charset="0"/>
                <a:hlinkClick r:id="rId3"/>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and the DIET model was trained using the </a:t>
            </a: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Rasa</a:t>
            </a:r>
            <a:r>
              <a:rPr lang="en-US" sz="2400" dirty="0">
                <a:latin typeface="Titillium Web" panose="00000500000000000000" pitchFamily="2" charset="0"/>
                <a:ea typeface="Open Sans" panose="020B0606030504020204" pitchFamily="34" charset="0"/>
                <a:cs typeface="Open Sans" panose="020B0606030504020204" pitchFamily="34" charset="0"/>
              </a:rPr>
              <a:t> python conversational AI library.</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6740307"/>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This project demonstrated that the BERT and DIET models provide comparable results out-of-the-box on the six datasets reviewed. BERT tends to outperform DIET, which might be the result of more semantic information being available within the model itself that can help with understanding unseen examples. However, it should be noted that these models were trained with mostly default hyperparameters and minimal tuning. The DIET performance is quite admirable given the fact that it is trained on a relatively small dataset compared to BERT. It is also important to note that the authors of (Bunk, et al. 2020) are Rasa employees, and the results of that work might be biased towards that company’s product.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future work, it would be interesting to build a multi-task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model to perform sequence and token classification (i.e., NER), train the model on this dataset and compare the performance of the models. Furthermore, additional fine tuning of the DIET model would be interesting to see whether it can close the gap with BERT. Furthermore, training the models on additional datasets and comparing the results would also be enlightening.</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5262979"/>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Bunk, Tanja, Daksh </a:t>
            </a:r>
            <a:r>
              <a:rPr lang="en-US" sz="2400" dirty="0" err="1">
                <a:latin typeface="Titillium Web" panose="00000500000000000000" pitchFamily="2" charset="0"/>
                <a:ea typeface="Open Sans" panose="020B0606030504020204" pitchFamily="34" charset="0"/>
                <a:cs typeface="Open Sans" panose="020B0606030504020204" pitchFamily="34" charset="0"/>
              </a:rPr>
              <a:t>Varshneya</a:t>
            </a:r>
            <a:r>
              <a:rPr lang="en-US" sz="2400" dirty="0">
                <a:latin typeface="Titillium Web" panose="00000500000000000000" pitchFamily="2" charset="0"/>
                <a:ea typeface="Open Sans" panose="020B0606030504020204" pitchFamily="34" charset="0"/>
                <a:cs typeface="Open Sans" panose="020B0606030504020204" pitchFamily="34" charset="0"/>
              </a:rPr>
              <a:t>, Vladimir </a:t>
            </a:r>
            <a:r>
              <a:rPr lang="en-US" sz="2400" dirty="0" err="1">
                <a:latin typeface="Titillium Web" panose="00000500000000000000" pitchFamily="2" charset="0"/>
                <a:ea typeface="Open Sans" panose="020B0606030504020204" pitchFamily="34" charset="0"/>
                <a:cs typeface="Open Sans" panose="020B0606030504020204" pitchFamily="34" charset="0"/>
              </a:rPr>
              <a:t>Vlasov</a:t>
            </a:r>
            <a:r>
              <a:rPr lang="en-US" sz="2400" dirty="0">
                <a:latin typeface="Titillium Web" panose="00000500000000000000" pitchFamily="2" charset="0"/>
                <a:ea typeface="Open Sans" panose="020B0606030504020204" pitchFamily="34" charset="0"/>
                <a:cs typeface="Open Sans" panose="020B0606030504020204" pitchFamily="34" charset="0"/>
              </a:rPr>
              <a:t>, and Alan Nichol. 2020. "DIET: Lightweight Language Understanding for Dialogue Systems."</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Guo, Weiwei, </a:t>
            </a:r>
            <a:r>
              <a:rPr lang="en-US" sz="2400" dirty="0" err="1">
                <a:latin typeface="Titillium Web" panose="00000500000000000000" pitchFamily="2" charset="0"/>
                <a:ea typeface="Open Sans" panose="020B0606030504020204" pitchFamily="34" charset="0"/>
                <a:cs typeface="Open Sans" panose="020B0606030504020204" pitchFamily="34" charset="0"/>
              </a:rPr>
              <a:t>Xiaowei</a:t>
            </a:r>
            <a:r>
              <a:rPr lang="en-US" sz="2400" dirty="0">
                <a:latin typeface="Titillium Web" panose="00000500000000000000" pitchFamily="2" charset="0"/>
                <a:ea typeface="Open Sans" panose="020B0606030504020204" pitchFamily="34" charset="0"/>
                <a:cs typeface="Open Sans" panose="020B0606030504020204" pitchFamily="34" charset="0"/>
              </a:rPr>
              <a:t> Liu, </a:t>
            </a:r>
            <a:r>
              <a:rPr lang="en-US" sz="2400" dirty="0" err="1">
                <a:latin typeface="Titillium Web" panose="00000500000000000000" pitchFamily="2" charset="0"/>
                <a:ea typeface="Open Sans" panose="020B0606030504020204" pitchFamily="34" charset="0"/>
                <a:cs typeface="Open Sans" panose="020B0606030504020204" pitchFamily="34" charset="0"/>
              </a:rPr>
              <a:t>Sida</a:t>
            </a:r>
            <a:r>
              <a:rPr lang="en-US" sz="2400" dirty="0">
                <a:latin typeface="Titillium Web" panose="00000500000000000000" pitchFamily="2" charset="0"/>
                <a:ea typeface="Open Sans" panose="020B0606030504020204" pitchFamily="34" charset="0"/>
                <a:cs typeface="Open Sans" panose="020B0606030504020204" pitchFamily="34" charset="0"/>
              </a:rPr>
              <a:t> Wang, </a:t>
            </a:r>
            <a:r>
              <a:rPr lang="en-US" sz="2400" dirty="0" err="1">
                <a:latin typeface="Titillium Web" panose="00000500000000000000" pitchFamily="2" charset="0"/>
                <a:ea typeface="Open Sans" panose="020B0606030504020204" pitchFamily="34" charset="0"/>
                <a:cs typeface="Open Sans" panose="020B0606030504020204" pitchFamily="34" charset="0"/>
              </a:rPr>
              <a:t>Huiji</a:t>
            </a:r>
            <a:r>
              <a:rPr lang="en-US" sz="2400" dirty="0">
                <a:latin typeface="Titillium Web" panose="00000500000000000000" pitchFamily="2" charset="0"/>
                <a:ea typeface="Open Sans" panose="020B0606030504020204" pitchFamily="34" charset="0"/>
                <a:cs typeface="Open Sans" panose="020B0606030504020204" pitchFamily="34" charset="0"/>
              </a:rPr>
              <a:t> Gao, Ananth Sankar, </a:t>
            </a:r>
            <a:r>
              <a:rPr lang="en-US" sz="2400" dirty="0" err="1">
                <a:latin typeface="Titillium Web" panose="00000500000000000000" pitchFamily="2" charset="0"/>
                <a:ea typeface="Open Sans" panose="020B0606030504020204" pitchFamily="34" charset="0"/>
                <a:cs typeface="Open Sans" panose="020B0606030504020204" pitchFamily="34" charset="0"/>
              </a:rPr>
              <a:t>Zimeng</a:t>
            </a:r>
            <a:r>
              <a:rPr lang="en-US" sz="2400" dirty="0">
                <a:latin typeface="Titillium Web" panose="00000500000000000000" pitchFamily="2" charset="0"/>
                <a:ea typeface="Open Sans" panose="020B0606030504020204" pitchFamily="34" charset="0"/>
                <a:cs typeface="Open Sans" panose="020B0606030504020204" pitchFamily="34" charset="0"/>
              </a:rPr>
              <a:t> Yang, Qi Guo, et al. 2020. "</a:t>
            </a:r>
            <a:r>
              <a:rPr lang="en-US" sz="2400" dirty="0" err="1">
                <a:latin typeface="Titillium Web" panose="00000500000000000000" pitchFamily="2" charset="0"/>
                <a:ea typeface="Open Sans" panose="020B0606030504020204" pitchFamily="34" charset="0"/>
                <a:cs typeface="Open Sans" panose="020B0606030504020204" pitchFamily="34" charset="0"/>
              </a:rPr>
              <a:t>DeText</a:t>
            </a:r>
            <a:r>
              <a:rPr lang="en-US" sz="2400" dirty="0">
                <a:latin typeface="Titillium Web" panose="00000500000000000000" pitchFamily="2" charset="0"/>
                <a:ea typeface="Open Sans" panose="020B0606030504020204" pitchFamily="34" charset="0"/>
                <a:cs typeface="Open Sans" panose="020B0606030504020204" pitchFamily="34" charset="0"/>
              </a:rPr>
              <a:t>: A Deep Text Ranking Framework with BERT." </a:t>
            </a:r>
            <a:r>
              <a:rPr lang="en-US" sz="2400" dirty="0" err="1">
                <a:latin typeface="Titillium Web" panose="00000500000000000000" pitchFamily="2" charset="0"/>
                <a:ea typeface="Open Sans" panose="020B0606030504020204" pitchFamily="34" charset="0"/>
                <a:cs typeface="Open Sans" panose="020B0606030504020204" pitchFamily="34" charset="0"/>
              </a:rPr>
              <a:t>CoRR</a:t>
            </a:r>
            <a:r>
              <a:rPr lang="en-US" sz="2400" dirty="0">
                <a:latin typeface="Titillium Web" panose="00000500000000000000" pitchFamily="2" charset="0"/>
                <a:ea typeface="Open Sans" panose="020B0606030504020204" pitchFamily="34" charset="0"/>
                <a:cs typeface="Open Sans" panose="020B0606030504020204" pitchFamily="34" charset="0"/>
              </a:rPr>
              <a:t> abs/2008.02460. https://arxiv.org/abs/2008.02460.</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Larson, Stefan, Anish Mahendran, Joseph J. </a:t>
            </a:r>
            <a:r>
              <a:rPr lang="en-US" sz="2400" dirty="0" err="1">
                <a:latin typeface="Titillium Web" panose="00000500000000000000" pitchFamily="2" charset="0"/>
                <a:ea typeface="Open Sans" panose="020B0606030504020204" pitchFamily="34" charset="0"/>
                <a:cs typeface="Open Sans" panose="020B0606030504020204" pitchFamily="34" charset="0"/>
              </a:rPr>
              <a:t>Peper</a:t>
            </a:r>
            <a:r>
              <a:rPr lang="en-US" sz="2400" dirty="0">
                <a:latin typeface="Titillium Web" panose="00000500000000000000" pitchFamily="2" charset="0"/>
                <a:ea typeface="Open Sans" panose="020B0606030504020204" pitchFamily="34" charset="0"/>
                <a:cs typeface="Open Sans" panose="020B0606030504020204" pitchFamily="34" charset="0"/>
              </a:rPr>
              <a:t>, Christopher Clarke, Andrew Lee, Parker Hill, Jonathan K. Kummerfeld, et al. 2019. "An Evaluation Dataset for Intent Classification and Out-of-Scope Prediction."</a:t>
            </a:r>
          </a:p>
          <a:p>
            <a:pPr marL="342900" indent="-342900">
              <a:buFont typeface="Arial" panose="020B0604020202020204" pitchFamily="34" charset="0"/>
              <a:buChar char="•"/>
            </a:pPr>
            <a:r>
              <a:rPr lang="en-US" sz="2400" dirty="0" err="1">
                <a:latin typeface="Titillium Web" panose="00000500000000000000" pitchFamily="2" charset="0"/>
                <a:ea typeface="Open Sans" panose="020B0606030504020204" pitchFamily="34" charset="0"/>
                <a:cs typeface="Open Sans" panose="020B0606030504020204" pitchFamily="34" charset="0"/>
              </a:rPr>
              <a:t>Tejaswini</a:t>
            </a:r>
            <a:r>
              <a:rPr lang="en-US" sz="2400" dirty="0">
                <a:latin typeface="Titillium Web" panose="00000500000000000000" pitchFamily="2" charset="0"/>
                <a:ea typeface="Open Sans" panose="020B0606030504020204" pitchFamily="34" charset="0"/>
                <a:cs typeface="Open Sans" panose="020B0606030504020204" pitchFamily="34" charset="0"/>
              </a:rPr>
              <a:t> </a:t>
            </a:r>
            <a:r>
              <a:rPr lang="en-US" sz="2400" dirty="0" err="1">
                <a:latin typeface="Titillium Web" panose="00000500000000000000" pitchFamily="2" charset="0"/>
                <a:ea typeface="Open Sans" panose="020B0606030504020204" pitchFamily="34" charset="0"/>
                <a:cs typeface="Open Sans" panose="020B0606030504020204" pitchFamily="34" charset="0"/>
              </a:rPr>
              <a:t>Mallavarapu</a:t>
            </a:r>
            <a:r>
              <a:rPr lang="en-US" sz="2400" dirty="0">
                <a:latin typeface="Titillium Web" panose="00000500000000000000" pitchFamily="2" charset="0"/>
                <a:ea typeface="Open Sans" panose="020B0606030504020204" pitchFamily="34" charset="0"/>
                <a:cs typeface="Open Sans" panose="020B0606030504020204" pitchFamily="34" charset="0"/>
              </a:rPr>
              <a:t>, Ying </a:t>
            </a:r>
            <a:r>
              <a:rPr lang="en-US" sz="2400" dirty="0" err="1">
                <a:latin typeface="Titillium Web" panose="00000500000000000000" pitchFamily="2" charset="0"/>
                <a:ea typeface="Open Sans" panose="020B0606030504020204" pitchFamily="34" charset="0"/>
                <a:cs typeface="Open Sans" panose="020B0606030504020204" pitchFamily="34" charset="0"/>
              </a:rPr>
              <a:t>Xie</a:t>
            </a:r>
            <a:r>
              <a:rPr lang="en-US" sz="2400" dirty="0">
                <a:latin typeface="Titillium Web" panose="00000500000000000000" pitchFamily="2" charset="0"/>
                <a:ea typeface="Open Sans" panose="020B0606030504020204" pitchFamily="34" charset="0"/>
                <a:cs typeface="Open Sans" panose="020B0606030504020204" pitchFamily="34" charset="0"/>
              </a:rPr>
              <a:t>, and Simon Hughes. 2022. "</a:t>
            </a:r>
            <a:r>
              <a:rPr lang="en-US" sz="2400" dirty="0" err="1">
                <a:latin typeface="Titillium Web" panose="00000500000000000000" pitchFamily="2" charset="0"/>
                <a:ea typeface="Open Sans" panose="020B0606030504020204" pitchFamily="34" charset="0"/>
                <a:cs typeface="Open Sans" panose="020B0606030504020204" pitchFamily="34" charset="0"/>
              </a:rPr>
              <a:t>CatBERT</a:t>
            </a:r>
            <a:r>
              <a:rPr lang="en-US" sz="2400" dirty="0">
                <a:latin typeface="Titillium Web" panose="00000500000000000000" pitchFamily="2" charset="0"/>
                <a:ea typeface="Open Sans" panose="020B0606030504020204" pitchFamily="34" charset="0"/>
                <a:cs typeface="Open Sans" panose="020B0606030504020204" pitchFamily="34" charset="0"/>
              </a:rPr>
              <a:t>: An Incrementally Trained Language Representation Model for E-Commerce Applications." Proceedings of the International Workshop on Interactive and Scalable Information Retrieval methods for eCommerce (ISIR-</a:t>
            </a:r>
            <a:r>
              <a:rPr lang="en-US" sz="2400" dirty="0" err="1">
                <a:latin typeface="Titillium Web" panose="00000500000000000000" pitchFamily="2" charset="0"/>
                <a:ea typeface="Open Sans" panose="020B0606030504020204" pitchFamily="34" charset="0"/>
                <a:cs typeface="Open Sans" panose="020B0606030504020204" pitchFamily="34" charset="0"/>
              </a:rPr>
              <a:t>eCom</a:t>
            </a:r>
            <a:r>
              <a:rPr lang="en-US" sz="2400" dirty="0">
                <a:latin typeface="Titillium Web" panose="00000500000000000000" pitchFamily="2" charset="0"/>
                <a:ea typeface="Open Sans" panose="020B0606030504020204" pitchFamily="34" charset="0"/>
                <a:cs typeface="Open Sans" panose="020B0606030504020204" pitchFamily="34" charset="0"/>
              </a:rPr>
              <a: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id="{D43B9101-3A3F-4D4F-B82B-A8C18CC0EAC5}"/>
              </a:ext>
            </a:extLst>
          </p:cNvPr>
          <p:cNvGraphicFramePr>
            <a:graphicFrameLocks/>
          </p:cNvGraphicFramePr>
          <p:nvPr>
            <p:extLst>
              <p:ext uri="{D42A27DB-BD31-4B8C-83A1-F6EECF244321}">
                <p14:modId xmlns:p14="http://schemas.microsoft.com/office/powerpoint/2010/main" val="352741185"/>
              </p:ext>
            </p:extLst>
          </p:nvPr>
        </p:nvGraphicFramePr>
        <p:xfrm>
          <a:off x="22311361" y="12925047"/>
          <a:ext cx="10789918" cy="560446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EEBFFAE6-04B3-4985-A3E4-0872ECDE3771}"/>
              </a:ext>
            </a:extLst>
          </p:cNvPr>
          <p:cNvGraphicFramePr/>
          <p:nvPr>
            <p:extLst>
              <p:ext uri="{D42A27DB-BD31-4B8C-83A1-F6EECF244321}">
                <p14:modId xmlns:p14="http://schemas.microsoft.com/office/powerpoint/2010/main" val="3152420045"/>
              </p:ext>
            </p:extLst>
          </p:nvPr>
        </p:nvGraphicFramePr>
        <p:xfrm>
          <a:off x="22311360" y="18673072"/>
          <a:ext cx="10789917" cy="6127181"/>
        </p:xfrm>
        <a:graphic>
          <a:graphicData uri="http://schemas.openxmlformats.org/drawingml/2006/chart">
            <c:chart xmlns:c="http://schemas.openxmlformats.org/drawingml/2006/chart" xmlns:r="http://schemas.openxmlformats.org/officeDocument/2006/relationships" r:id="rId7"/>
          </a:graphicData>
        </a:graphic>
      </p:graphicFrame>
      <p:pic>
        <p:nvPicPr>
          <p:cNvPr id="6" name="Graphic 5">
            <a:extLst>
              <a:ext uri="{FF2B5EF4-FFF2-40B4-BE49-F238E27FC236}">
                <a16:creationId xmlns:a16="http://schemas.microsoft.com/office/drawing/2014/main" id="{BFA1EEE7-3650-4D5D-8B3E-3F21BB2B4C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88973" y="26673730"/>
            <a:ext cx="1588152" cy="1471130"/>
          </a:xfrm>
          <a:prstGeom prst="rect">
            <a:avLst/>
          </a:prstGeom>
        </p:spPr>
      </p:pic>
      <p:pic>
        <p:nvPicPr>
          <p:cNvPr id="8" name="Picture 7" descr="Icon&#10;&#10;Description automatically generated">
            <a:extLst>
              <a:ext uri="{FF2B5EF4-FFF2-40B4-BE49-F238E27FC236}">
                <a16:creationId xmlns:a16="http://schemas.microsoft.com/office/drawing/2014/main" id="{D302815F-4812-4E94-9C2F-A19422DFB384}"/>
              </a:ext>
            </a:extLst>
          </p:cNvPr>
          <p:cNvPicPr>
            <a:picLocks noChangeAspect="1"/>
          </p:cNvPicPr>
          <p:nvPr/>
        </p:nvPicPr>
        <p:blipFill>
          <a:blip r:embed="rId10"/>
          <a:stretch>
            <a:fillRect/>
          </a:stretch>
        </p:blipFill>
        <p:spPr>
          <a:xfrm>
            <a:off x="5582920" y="26736043"/>
            <a:ext cx="3981450" cy="1945951"/>
          </a:xfrm>
          <a:prstGeom prst="rect">
            <a:avLst/>
          </a:prstGeom>
        </p:spPr>
      </p:pic>
      <p:graphicFrame>
        <p:nvGraphicFramePr>
          <p:cNvPr id="9" name="Table 8">
            <a:extLst>
              <a:ext uri="{FF2B5EF4-FFF2-40B4-BE49-F238E27FC236}">
                <a16:creationId xmlns:a16="http://schemas.microsoft.com/office/drawing/2014/main" id="{EC4C7FF2-80D3-4BDF-84FD-6C30D46E414B}"/>
              </a:ext>
            </a:extLst>
          </p:cNvPr>
          <p:cNvGraphicFramePr>
            <a:graphicFrameLocks noGrp="1"/>
          </p:cNvGraphicFramePr>
          <p:nvPr>
            <p:extLst>
              <p:ext uri="{D42A27DB-BD31-4B8C-83A1-F6EECF244321}">
                <p14:modId xmlns:p14="http://schemas.microsoft.com/office/powerpoint/2010/main" val="2703947763"/>
              </p:ext>
            </p:extLst>
          </p:nvPr>
        </p:nvGraphicFramePr>
        <p:xfrm>
          <a:off x="22311361" y="25642131"/>
          <a:ext cx="9323070" cy="4457700"/>
        </p:xfrm>
        <a:graphic>
          <a:graphicData uri="http://schemas.openxmlformats.org/drawingml/2006/table">
            <a:tbl>
              <a:tblPr>
                <a:tableStyleId>{5C22544A-7EE6-4342-B048-85BDC9FD1C3A}</a:tableStyleId>
              </a:tblPr>
              <a:tblGrid>
                <a:gridCol w="1864614">
                  <a:extLst>
                    <a:ext uri="{9D8B030D-6E8A-4147-A177-3AD203B41FA5}">
                      <a16:colId xmlns:a16="http://schemas.microsoft.com/office/drawing/2014/main" val="3726431048"/>
                    </a:ext>
                  </a:extLst>
                </a:gridCol>
                <a:gridCol w="1864614">
                  <a:extLst>
                    <a:ext uri="{9D8B030D-6E8A-4147-A177-3AD203B41FA5}">
                      <a16:colId xmlns:a16="http://schemas.microsoft.com/office/drawing/2014/main" val="3586047524"/>
                    </a:ext>
                  </a:extLst>
                </a:gridCol>
                <a:gridCol w="1864614">
                  <a:extLst>
                    <a:ext uri="{9D8B030D-6E8A-4147-A177-3AD203B41FA5}">
                      <a16:colId xmlns:a16="http://schemas.microsoft.com/office/drawing/2014/main" val="3329891462"/>
                    </a:ext>
                  </a:extLst>
                </a:gridCol>
                <a:gridCol w="1864614">
                  <a:extLst>
                    <a:ext uri="{9D8B030D-6E8A-4147-A177-3AD203B41FA5}">
                      <a16:colId xmlns:a16="http://schemas.microsoft.com/office/drawing/2014/main" val="3983423330"/>
                    </a:ext>
                  </a:extLst>
                </a:gridCol>
                <a:gridCol w="1864614">
                  <a:extLst>
                    <a:ext uri="{9D8B030D-6E8A-4147-A177-3AD203B41FA5}">
                      <a16:colId xmlns:a16="http://schemas.microsoft.com/office/drawing/2014/main" val="4020348358"/>
                    </a:ext>
                  </a:extLst>
                </a:gridCol>
              </a:tblGrid>
              <a:tr h="429300">
                <a:tc gridSpan="5">
                  <a:txBody>
                    <a:bodyPr/>
                    <a:lstStyle/>
                    <a:p>
                      <a:pPr algn="ctr" fontAlgn="b"/>
                      <a:r>
                        <a:rPr lang="en-US" sz="3200" b="1" u="none" strike="noStrike" dirty="0">
                          <a:effectLst/>
                        </a:rPr>
                        <a:t>Task: Intent Classification</a:t>
                      </a:r>
                      <a:endParaRPr lang="en-US" sz="3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3117759"/>
                  </a:ext>
                </a:extLst>
              </a:tr>
              <a:tr h="429300">
                <a:tc>
                  <a:txBody>
                    <a:bodyPr/>
                    <a:lstStyle/>
                    <a:p>
                      <a:pPr algn="ctr" fontAlgn="b"/>
                      <a:r>
                        <a:rPr lang="en-US" sz="3200" u="none" strike="noStrike" dirty="0">
                          <a:effectLst/>
                        </a:rPr>
                        <a:t>Model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Precision</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Recall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F1-Score</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Accuracy</a:t>
                      </a:r>
                      <a:endParaRPr lang="en-US" sz="3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189234"/>
                  </a:ext>
                </a:extLst>
              </a:tr>
              <a:tr h="429300">
                <a:tc>
                  <a:txBody>
                    <a:bodyPr/>
                    <a:lstStyle/>
                    <a:p>
                      <a:pPr algn="ctr" fontAlgn="b"/>
                      <a:r>
                        <a:rPr lang="en-US" sz="3200" u="none" strike="noStrike" dirty="0">
                          <a:effectLst/>
                        </a:rPr>
                        <a:t>BERT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0.953135</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0.952023</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0.898755</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0.952023</a:t>
                      </a:r>
                      <a:endParaRPr lang="en-US"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2741982"/>
                  </a:ext>
                </a:extLst>
              </a:tr>
              <a:tr h="429300">
                <a:tc>
                  <a:txBody>
                    <a:bodyPr/>
                    <a:lstStyle/>
                    <a:p>
                      <a:pPr algn="ctr" fontAlgn="b"/>
                      <a:r>
                        <a:rPr lang="en-US" sz="3200" u="none" strike="noStrike">
                          <a:effectLst/>
                        </a:rPr>
                        <a:t>DIET</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0.941358</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0.937397</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0.936648</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0.937397</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9199717"/>
                  </a:ext>
                </a:extLst>
              </a:tr>
              <a:tr h="429300">
                <a:tc>
                  <a:txBody>
                    <a:bodyPr/>
                    <a:lstStyle/>
                    <a:p>
                      <a:pPr algn="ctr" fontAlgn="b"/>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324510"/>
                  </a:ext>
                </a:extLst>
              </a:tr>
              <a:tr h="429300">
                <a:tc gridSpan="5">
                  <a:txBody>
                    <a:bodyPr/>
                    <a:lstStyle/>
                    <a:p>
                      <a:pPr algn="ctr" fontAlgn="b"/>
                      <a:r>
                        <a:rPr lang="en-US" sz="3200" b="1" u="none" strike="noStrike" dirty="0">
                          <a:effectLst/>
                        </a:rPr>
                        <a:t>Task: NER</a:t>
                      </a:r>
                      <a:endParaRPr lang="en-US" sz="3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05364"/>
                  </a:ext>
                </a:extLst>
              </a:tr>
              <a:tr h="429300">
                <a:tc>
                  <a:txBody>
                    <a:bodyPr/>
                    <a:lstStyle/>
                    <a:p>
                      <a:pPr algn="ctr" fontAlgn="b"/>
                      <a:r>
                        <a:rPr lang="en-US" sz="3200" u="none" strike="noStrike" dirty="0">
                          <a:effectLst/>
                        </a:rPr>
                        <a:t>Model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Precision</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Recall</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F1-Score</a:t>
                      </a:r>
                      <a:endParaRPr lang="en-US"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Accuracy</a:t>
                      </a:r>
                      <a:endParaRPr lang="en-US" sz="3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1081850"/>
                  </a:ext>
                </a:extLst>
              </a:tr>
              <a:tr h="429300">
                <a:tc>
                  <a:txBody>
                    <a:bodyPr/>
                    <a:lstStyle/>
                    <a:p>
                      <a:pPr algn="ctr" fontAlgn="b"/>
                      <a:r>
                        <a:rPr lang="en-US" sz="3200" u="none" strike="noStrike" dirty="0">
                          <a:effectLst/>
                        </a:rPr>
                        <a:t>BERT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0.947154</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0.955963</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0.951536</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0.975778</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534283"/>
                  </a:ext>
                </a:extLst>
              </a:tr>
              <a:tr h="429300">
                <a:tc>
                  <a:txBody>
                    <a:bodyPr/>
                    <a:lstStyle/>
                    <a:p>
                      <a:pPr algn="ctr" fontAlgn="b"/>
                      <a:r>
                        <a:rPr lang="en-US" sz="3200" u="none" strike="noStrike" dirty="0">
                          <a:effectLst/>
                        </a:rPr>
                        <a:t>DIET</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a:effectLst/>
                        </a:rPr>
                        <a:t>0.741434</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0.819272</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0.777427</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3200" u="none" strike="noStrike" dirty="0">
                          <a:effectLst/>
                        </a:rPr>
                        <a:t>0.900818</a:t>
                      </a:r>
                      <a:endParaRPr lang="en-US"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8511896"/>
                  </a:ext>
                </a:extLst>
              </a:tr>
            </a:tbl>
          </a:graphicData>
        </a:graphic>
      </p:graphicFrame>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294</TotalTime>
  <Words>1679</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Jesse Robles</cp:lastModifiedBy>
  <cp:revision>12</cp:revision>
  <dcterms:created xsi:type="dcterms:W3CDTF">2014-11-25T15:49:40Z</dcterms:created>
  <dcterms:modified xsi:type="dcterms:W3CDTF">2022-04-25T23:58:49Z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