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5" r:id="rId6"/>
    <p:sldId id="266" r:id="rId7"/>
    <p:sldId id="269" r:id="rId8"/>
    <p:sldId id="277" r:id="rId9"/>
    <p:sldId id="278" r:id="rId10"/>
    <p:sldId id="268" r:id="rId11"/>
    <p:sldId id="271" r:id="rId12"/>
    <p:sldId id="270" r:id="rId13"/>
    <p:sldId id="272" r:id="rId14"/>
    <p:sldId id="274" r:id="rId15"/>
    <p:sldId id="273" r:id="rId16"/>
    <p:sldId id="275" r:id="rId17"/>
    <p:sldId id="276" r:id="rId18"/>
    <p:sldId id="279" r:id="rId19"/>
    <p:sldId id="280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539F"/>
    <a:srgbClr val="E6A069"/>
    <a:srgbClr val="BD64A3"/>
    <a:srgbClr val="BDDEEB"/>
    <a:srgbClr val="51B8BC"/>
    <a:srgbClr val="64C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8BFE78-39DA-D140-AF53-EB0B69604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C66D89-DAC3-4248-8E77-D3ECB5D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AFF6D1-2DCF-B94D-858C-AFABDFB4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99381F-E8DF-D144-A329-161E2A4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D7EB1AB-B27E-6045-82FE-62BFF224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582A18-7277-6A41-8974-5271F0A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05F1AD8-7C30-EB42-8645-F6BCEFD2F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E73ACA5-53FD-0544-B36A-A517A0FC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916F2B3-5EDA-B14E-A929-1F13DE51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E71BA7D-7950-254B-94E8-2162D39D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3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C16075-229B-C04E-856E-9E14EE883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FEF1E6E-7CB4-DE4D-BE1D-98E114EE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8017D6-7056-744A-9353-9175C9C4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A09938-CE9F-0146-B2D5-0AE68794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6442DF-D259-A945-8944-1785E756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08C519-12FB-EB40-A6C3-A1E6F457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252423-3A5D-8B4A-A0DF-4C5044C7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2DCF4C-6F64-0248-86F3-81261CE0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6D31C5-C874-0A4D-9BC5-10152A88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3BB717-45FA-F140-94E8-9B04C9D2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6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E65D24-FA22-4040-B63D-89D7974D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D8C907-0645-D04A-9104-2378DE06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B8B247-AA69-E84F-8FFA-21D88828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85192C-368F-6E41-9974-438052B3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66231CA-1C60-BF4A-87F2-76378B93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99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22B590-5CD9-4346-8900-63A44F17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BD74B7E-8023-7C47-8199-2C1AD722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C60A662-7270-BE43-A2AC-CDD17BEC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0B0DC1C-EA7C-F44D-ABF2-E35F338D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C7C4F79-50AE-A846-B545-74F0C25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9A6B0-4081-0846-9F72-DACC039E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7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28AFC1-E138-0944-A6F7-8D885C18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EC948A2-D5E9-E641-922C-1F8929C6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5B892E4-DD98-CC44-BC6B-0A2AFBC4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66F4DC6-A541-5846-B75A-4548078DE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E6BED64-FB46-0446-B96F-E6D2E560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845FE17-15D0-DB4C-9A72-146EC76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F7825AF-51CD-8A4B-B405-937E508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387B1D0-FBCE-F340-84DF-1BCCA1D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1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E5D4AF-EFF8-7F43-B310-5BCA27E7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3D0077C-931F-A942-BC3C-6F7221ED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40A00A1-7D59-2443-B361-E9F7B65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3E5F38D-5962-5B47-AB0B-457C9DF8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9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5EF46BB-51CA-C44E-AFF5-008F84E2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FB6E721-E3BE-8449-A949-519C29D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3ECD615-5A47-7548-B41F-4807CA74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5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22652C-A125-3543-8A5A-83E794FF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61A451-D4C6-704D-BD56-B44E991C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BDF6C87-41C0-C044-A624-26EB1515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DC82F29-2341-6346-8C32-39F6C618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EC7CD6D-0CC2-804B-A33E-7DBC8B9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EA50C0F-26A7-2F49-9C94-368532C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19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6BC80D-973D-5644-B53C-2893298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5EB26C0-C236-5440-A4E0-D6E350BB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D0E63A-2040-4B4C-9014-6E6E1A53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A791F48-FBD7-0047-B6E9-E7CB2E62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7DFC3E9-8221-AB4D-8F06-CA8D87A5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92CFE75-69FD-A14A-B0BC-E9219D0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6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4015F6A-3EF9-C445-AA14-4A90275E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2B18B62-6C57-B743-A733-942AE3B9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491193-49E5-E043-B7D4-06D14224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082B-37A0-C04C-A416-7CB0E9EF29F7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E25430D-BBAC-774E-8D8C-5089C14F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A9FD30-6474-E749-985F-9D296B99F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F6E7-9D04-FE43-8ECF-1EF7F729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0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37BA76-6CB6-2C4A-A5CB-64B90EB0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78" y="2727088"/>
            <a:ext cx="6144397" cy="7983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b="1" dirty="0" err="1">
                <a:solidFill>
                  <a:schemeClr val="bg1"/>
                </a:solidFill>
              </a:rPr>
              <a:t>DCloudnotes</a:t>
            </a:r>
            <a:endParaRPr lang="en-US" altLang="zh-CN" sz="54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80E1E32-DD39-E740-B81B-CD6CCE54D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" y="3883167"/>
            <a:ext cx="6144397" cy="69323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A decentralized cloud note </a:t>
            </a:r>
            <a:endParaRPr kumimoji="1"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8F1C89E-3287-2042-8DEA-807DDFB1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6148" y="1765738"/>
            <a:ext cx="2197371" cy="8924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3EC1509-C04F-3744-8355-3ACFC2832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8" y="5711822"/>
            <a:ext cx="4071921" cy="3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&#10;&#10;描述已自动生成">
            <a:extLst>
              <a:ext uri="{FF2B5EF4-FFF2-40B4-BE49-F238E27FC236}">
                <a16:creationId xmlns="" xmlns:a16="http://schemas.microsoft.com/office/drawing/2014/main" id="{AED3499E-8FC8-4F4B-AA9A-563DCF11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5" y="309555"/>
            <a:ext cx="1890061" cy="767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81B584B-0755-134C-9B57-B926D5F4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50" y="405106"/>
            <a:ext cx="4071921" cy="387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08EE0C-815E-C94D-B8A5-68238C3060CE}"/>
              </a:ext>
            </a:extLst>
          </p:cNvPr>
          <p:cNvSpPr txBox="1"/>
          <p:nvPr/>
        </p:nvSpPr>
        <p:spPr>
          <a:xfrm>
            <a:off x="504105" y="3703290"/>
            <a:ext cx="2002471" cy="186204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ln>
                  <a:solidFill>
                    <a:schemeClr val="bg1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kumimoji="1" lang="zh-CN" altLang="en-US" sz="11500" b="1" dirty="0">
              <a:ln>
                <a:solidFill>
                  <a:schemeClr val="bg1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A17C18B-9DE8-9B4C-8B81-5FD01F0935D2}"/>
              </a:ext>
            </a:extLst>
          </p:cNvPr>
          <p:cNvSpPr txBox="1"/>
          <p:nvPr/>
        </p:nvSpPr>
        <p:spPr>
          <a:xfrm>
            <a:off x="2506576" y="4341926"/>
            <a:ext cx="1826141" cy="584775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项目展示</a:t>
            </a:r>
          </a:p>
        </p:txBody>
      </p:sp>
      <p:pic>
        <p:nvPicPr>
          <p:cNvPr id="10" name="图片 9" descr="图片包含 游戏机, 球&#10;&#10;描述已自动生成">
            <a:extLst>
              <a:ext uri="{FF2B5EF4-FFF2-40B4-BE49-F238E27FC236}">
                <a16:creationId xmlns="" xmlns:a16="http://schemas.microsoft.com/office/drawing/2014/main" id="{1E2BBD57-1D7E-F940-B356-A79BEAF9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76" y="2516074"/>
            <a:ext cx="747462" cy="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展示链接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https://github.com/jesserong007/DCloudnotes</a:t>
            </a:r>
            <a:endParaRPr kumimoji="1" lang="en-US" altLang="zh-CN" sz="2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项目链接：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://hidden-sunset-4510.on.fleek.co/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代码部署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fleek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ipfs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 ）</a:t>
            </a:r>
          </a:p>
        </p:txBody>
      </p:sp>
    </p:spTree>
    <p:extLst>
      <p:ext uri="{BB962C8B-B14F-4D97-AF65-F5344CB8AC3E}">
        <p14:creationId xmlns:p14="http://schemas.microsoft.com/office/powerpoint/2010/main" val="315914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登录页面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2005195"/>
            <a:ext cx="7469285" cy="3907772"/>
          </a:xfrm>
        </p:spPr>
      </p:pic>
      <p:sp>
        <p:nvSpPr>
          <p:cNvPr id="5" name="矩形 4"/>
          <p:cNvSpPr/>
          <p:nvPr/>
        </p:nvSpPr>
        <p:spPr>
          <a:xfrm>
            <a:off x="691661" y="1178560"/>
            <a:ext cx="1069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登录页面，用户连接</a:t>
            </a:r>
            <a:r>
              <a:rPr lang="en-US" altLang="zh-CN" dirty="0" err="1">
                <a:solidFill>
                  <a:schemeClr val="bg1"/>
                </a:solidFill>
              </a:rPr>
              <a:t>MetaMask</a:t>
            </a:r>
            <a:r>
              <a:rPr lang="zh-CN" altLang="en-US" dirty="0">
                <a:solidFill>
                  <a:schemeClr val="bg1"/>
                </a:solidFill>
              </a:rPr>
              <a:t>钱包即可登录进入首页。在首页中，用户可以看到自己的笔记列表，笔记列表是从数据库中获取的，笔记的详情是读取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>
                <a:solidFill>
                  <a:schemeClr val="bg1"/>
                </a:solidFill>
              </a:rPr>
              <a:t>地址返回的</a:t>
            </a:r>
            <a:r>
              <a:rPr lang="en-US" altLang="zh-CN" dirty="0" err="1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格式数据来获取的。</a:t>
            </a:r>
          </a:p>
        </p:txBody>
      </p:sp>
    </p:spTree>
    <p:extLst>
      <p:ext uri="{BB962C8B-B14F-4D97-AF65-F5344CB8AC3E}">
        <p14:creationId xmlns:p14="http://schemas.microsoft.com/office/powerpoint/2010/main" val="247483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661" y="1178560"/>
            <a:ext cx="1069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在首页，可查看自己的笔记列表，和查看笔记的内容详情，也可对笔记内容进行修改更新，也可以删除笔记。更新笔记时，是将新的笔记内容以</a:t>
            </a:r>
            <a:r>
              <a:rPr lang="en-US" altLang="zh-CN" dirty="0" err="1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数据格式上传到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>
                <a:solidFill>
                  <a:schemeClr val="bg1"/>
                </a:solidFill>
              </a:rPr>
              <a:t>，生成新的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 smtClean="0">
                <a:solidFill>
                  <a:schemeClr val="bg1"/>
                </a:solidFill>
              </a:rPr>
              <a:t>地址。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877295"/>
            <a:ext cx="7862150" cy="3998904"/>
          </a:xfrm>
        </p:spPr>
      </p:pic>
    </p:spTree>
    <p:extLst>
      <p:ext uri="{BB962C8B-B14F-4D97-AF65-F5344CB8AC3E}">
        <p14:creationId xmlns:p14="http://schemas.microsoft.com/office/powerpoint/2010/main" val="304183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添加页面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661" y="1178560"/>
            <a:ext cx="1069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在添加页面，用户可以添加笔记，笔记内容是一个富文本文档，除了可以编写文字，也可以上传图片到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>
                <a:solidFill>
                  <a:schemeClr val="bg1"/>
                </a:solidFill>
              </a:rPr>
              <a:t>，然后把笔记的内容构造成一个</a:t>
            </a:r>
            <a:r>
              <a:rPr lang="en-US" altLang="zh-CN" dirty="0" err="1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格式的文件，上传到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4" y="1824891"/>
            <a:ext cx="8116198" cy="4064094"/>
          </a:xfrm>
        </p:spPr>
      </p:pic>
    </p:spTree>
    <p:extLst>
      <p:ext uri="{BB962C8B-B14F-4D97-AF65-F5344CB8AC3E}">
        <p14:creationId xmlns:p14="http://schemas.microsoft.com/office/powerpoint/2010/main" val="115111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更新页面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661" y="1178560"/>
            <a:ext cx="1069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在保存修改后的笔记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</a:rPr>
              <a:t>，我们是把新的</a:t>
            </a:r>
            <a:r>
              <a:rPr lang="en-US" altLang="zh-CN" dirty="0" err="1" smtClean="0">
                <a:solidFill>
                  <a:schemeClr val="bg1"/>
                </a:solidFill>
              </a:rPr>
              <a:t>ipfs</a:t>
            </a:r>
            <a:r>
              <a:rPr lang="zh-CN" altLang="en-US" dirty="0" smtClean="0">
                <a:solidFill>
                  <a:schemeClr val="bg1"/>
                </a:solidFill>
              </a:rPr>
              <a:t>地址更新到数据库和以太坊网络（测试网络），所以需要花费少量的</a:t>
            </a:r>
            <a:r>
              <a:rPr lang="en-US" altLang="zh-CN" dirty="0" smtClean="0">
                <a:solidFill>
                  <a:schemeClr val="bg1"/>
                </a:solidFill>
              </a:rPr>
              <a:t>eth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915043"/>
            <a:ext cx="7826835" cy="3954062"/>
          </a:xfrm>
        </p:spPr>
      </p:pic>
    </p:spTree>
    <p:extLst>
      <p:ext uri="{BB962C8B-B14F-4D97-AF65-F5344CB8AC3E}">
        <p14:creationId xmlns:p14="http://schemas.microsoft.com/office/powerpoint/2010/main" val="219050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回收站页面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661" y="1178560"/>
            <a:ext cx="1069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回收站页面，用户可查看已删除的笔记和笔记的详情，也可恢复笔记到自己的笔记列表，也可把笔记彻底删除。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824891"/>
            <a:ext cx="7974779" cy="4022939"/>
          </a:xfrm>
        </p:spPr>
      </p:pic>
    </p:spTree>
    <p:extLst>
      <p:ext uri="{BB962C8B-B14F-4D97-AF65-F5344CB8AC3E}">
        <p14:creationId xmlns:p14="http://schemas.microsoft.com/office/powerpoint/2010/main" val="184716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个人页面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661" y="1178560"/>
            <a:ext cx="1069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在个人页面，用户可修改自己的用户名，用户也可用自己的</a:t>
            </a:r>
            <a:r>
              <a:rPr lang="en-US" altLang="zh-CN" dirty="0">
                <a:solidFill>
                  <a:schemeClr val="bg1"/>
                </a:solidFill>
              </a:rPr>
              <a:t>NFT</a:t>
            </a:r>
            <a:r>
              <a:rPr lang="zh-CN" altLang="en-US" dirty="0">
                <a:solidFill>
                  <a:schemeClr val="bg1"/>
                </a:solidFill>
              </a:rPr>
              <a:t>作为自己的头像。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696102"/>
            <a:ext cx="8081006" cy="4085699"/>
          </a:xfrm>
        </p:spPr>
      </p:pic>
    </p:spTree>
    <p:extLst>
      <p:ext uri="{BB962C8B-B14F-4D97-AF65-F5344CB8AC3E}">
        <p14:creationId xmlns:p14="http://schemas.microsoft.com/office/powerpoint/2010/main" val="345987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&#10;&#10;描述已自动生成">
            <a:extLst>
              <a:ext uri="{FF2B5EF4-FFF2-40B4-BE49-F238E27FC236}">
                <a16:creationId xmlns="" xmlns:a16="http://schemas.microsoft.com/office/drawing/2014/main" id="{AED3499E-8FC8-4F4B-AA9A-563DCF11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5" y="309555"/>
            <a:ext cx="1890061" cy="767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81B584B-0755-134C-9B57-B926D5F4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50" y="405106"/>
            <a:ext cx="4071921" cy="387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08EE0C-815E-C94D-B8A5-68238C3060CE}"/>
              </a:ext>
            </a:extLst>
          </p:cNvPr>
          <p:cNvSpPr txBox="1"/>
          <p:nvPr/>
        </p:nvSpPr>
        <p:spPr>
          <a:xfrm>
            <a:off x="504105" y="3703290"/>
            <a:ext cx="2002471" cy="186204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ln>
                  <a:solidFill>
                    <a:schemeClr val="bg1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kumimoji="1" lang="zh-CN" altLang="en-US" sz="11500" b="1" dirty="0">
              <a:ln>
                <a:solidFill>
                  <a:schemeClr val="bg1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A17C18B-9DE8-9B4C-8B81-5FD01F0935D2}"/>
              </a:ext>
            </a:extLst>
          </p:cNvPr>
          <p:cNvSpPr txBox="1"/>
          <p:nvPr/>
        </p:nvSpPr>
        <p:spPr>
          <a:xfrm>
            <a:off x="2506576" y="4341926"/>
            <a:ext cx="1826141" cy="584775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优化</a:t>
            </a:r>
          </a:p>
        </p:txBody>
      </p:sp>
      <p:pic>
        <p:nvPicPr>
          <p:cNvPr id="10" name="图片 9" descr="图片包含 游戏机, 球&#10;&#10;描述已自动生成">
            <a:extLst>
              <a:ext uri="{FF2B5EF4-FFF2-40B4-BE49-F238E27FC236}">
                <a16:creationId xmlns="" xmlns:a16="http://schemas.microsoft.com/office/drawing/2014/main" id="{1E2BBD57-1D7E-F940-B356-A79BEAF9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76" y="2516074"/>
            <a:ext cx="747462" cy="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优化想法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349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添加自动保存功能，防止用户忘记保存自己的笔记内容。更新的笔记内容能自动实时保存到数据库，点击保存按钮才上传到</a:t>
            </a:r>
            <a:r>
              <a:rPr lang="en-US" altLang="zh-CN" dirty="0" err="1">
                <a:solidFill>
                  <a:schemeClr val="bg1"/>
                </a:solidFill>
              </a:rPr>
              <a:t>ipfs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修改花费</a:t>
            </a:r>
            <a:r>
              <a:rPr lang="en-US" altLang="zh-CN" dirty="0">
                <a:solidFill>
                  <a:schemeClr val="bg1"/>
                </a:solidFill>
              </a:rPr>
              <a:t>eth</a:t>
            </a:r>
            <a:r>
              <a:rPr lang="zh-CN" altLang="en-US" dirty="0">
                <a:solidFill>
                  <a:schemeClr val="bg1"/>
                </a:solidFill>
              </a:rPr>
              <a:t>的规则，可根据上传内容的大小来计算需要花费多少</a:t>
            </a:r>
            <a:r>
              <a:rPr lang="en-US" altLang="zh-CN" dirty="0">
                <a:solidFill>
                  <a:schemeClr val="bg1"/>
                </a:solidFill>
              </a:rPr>
              <a:t>eth</a:t>
            </a:r>
            <a:r>
              <a:rPr lang="zh-CN" altLang="en-US" dirty="0">
                <a:solidFill>
                  <a:schemeClr val="bg1"/>
                </a:solidFill>
              </a:rPr>
              <a:t>，目前是定死了费用。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优化</a:t>
            </a:r>
            <a:r>
              <a:rPr lang="en-US" altLang="zh-CN" dirty="0">
                <a:solidFill>
                  <a:schemeClr val="bg1"/>
                </a:solidFill>
              </a:rPr>
              <a:t>solidity</a:t>
            </a:r>
            <a:r>
              <a:rPr lang="zh-CN" altLang="en-US" dirty="0">
                <a:solidFill>
                  <a:schemeClr val="bg1"/>
                </a:solidFill>
              </a:rPr>
              <a:t>代码，让前端更多的跟合约交互，目前主要是跟</a:t>
            </a:r>
            <a:r>
              <a:rPr lang="en-US" altLang="zh-CN" dirty="0" err="1">
                <a:solidFill>
                  <a:schemeClr val="bg1"/>
                </a:solidFill>
              </a:rPr>
              <a:t>moralis</a:t>
            </a:r>
            <a:r>
              <a:rPr lang="zh-CN" altLang="en-US" dirty="0">
                <a:solidFill>
                  <a:schemeClr val="bg1"/>
                </a:solidFill>
              </a:rPr>
              <a:t>的数据库交互。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4B43D938-E92C-4C4D-912E-E89CE61D6ABB}"/>
              </a:ext>
            </a:extLst>
          </p:cNvPr>
          <p:cNvSpPr txBox="1"/>
          <p:nvPr/>
        </p:nvSpPr>
        <p:spPr>
          <a:xfrm>
            <a:off x="1096045" y="1453733"/>
            <a:ext cx="433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800" b="1" spc="-150" dirty="0">
                <a:solidFill>
                  <a:schemeClr val="bg1">
                    <a:alpha val="33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13800" b="1" spc="-150" dirty="0">
              <a:solidFill>
                <a:schemeClr val="bg1">
                  <a:alpha val="33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9FB073E0-841D-5943-9D43-A607191DF3D0}"/>
              </a:ext>
            </a:extLst>
          </p:cNvPr>
          <p:cNvGrpSpPr/>
          <p:nvPr/>
        </p:nvGrpSpPr>
        <p:grpSpPr>
          <a:xfrm>
            <a:off x="1190639" y="2469057"/>
            <a:ext cx="2206424" cy="469616"/>
            <a:chOff x="3807715" y="2437525"/>
            <a:chExt cx="2206424" cy="469616"/>
          </a:xfrm>
        </p:grpSpPr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33DF66A1-9AE4-2D4E-B9E2-9D9A11084F16}"/>
                </a:ext>
              </a:extLst>
            </p:cNvPr>
            <p:cNvSpPr txBox="1"/>
            <p:nvPr/>
          </p:nvSpPr>
          <p:spPr>
            <a:xfrm>
              <a:off x="3807715" y="2437525"/>
              <a:ext cx="546945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A7EE41E2-D261-DF4D-B390-960A68CE696F}"/>
                </a:ext>
              </a:extLst>
            </p:cNvPr>
            <p:cNvSpPr txBox="1"/>
            <p:nvPr/>
          </p:nvSpPr>
          <p:spPr>
            <a:xfrm>
              <a:off x="4598367" y="2445476"/>
              <a:ext cx="1415772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项目介绍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</p:grpSp>
      <p:pic>
        <p:nvPicPr>
          <p:cNvPr id="4" name="图片 3" descr="图片包含 标志, 游戏机, 停止&#10;&#10;描述已自动生成">
            <a:extLst>
              <a:ext uri="{FF2B5EF4-FFF2-40B4-BE49-F238E27FC236}">
                <a16:creationId xmlns="" xmlns:a16="http://schemas.microsoft.com/office/drawing/2014/main" id="{DE8034B8-CA75-C241-B9F7-068A69C6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797" y="6111260"/>
            <a:ext cx="636104" cy="606689"/>
          </a:xfrm>
          <a:prstGeom prst="rect">
            <a:avLst/>
          </a:prstGeom>
        </p:spPr>
      </p:pic>
      <p:pic>
        <p:nvPicPr>
          <p:cNvPr id="6" name="图片 5" descr="图片包含 游戏机, 球&#10;&#10;描述已自动生成">
            <a:extLst>
              <a:ext uri="{FF2B5EF4-FFF2-40B4-BE49-F238E27FC236}">
                <a16:creationId xmlns="" xmlns:a16="http://schemas.microsoft.com/office/drawing/2014/main" id="{B501A2A9-B238-7144-985A-AF616485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423" y="686070"/>
            <a:ext cx="747462" cy="767663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D0F87E60-7E08-1A4D-AC41-F4EFD1419CEB}"/>
              </a:ext>
            </a:extLst>
          </p:cNvPr>
          <p:cNvGrpSpPr/>
          <p:nvPr/>
        </p:nvGrpSpPr>
        <p:grpSpPr>
          <a:xfrm>
            <a:off x="1190639" y="3299374"/>
            <a:ext cx="2206424" cy="469616"/>
            <a:chOff x="3807715" y="2437525"/>
            <a:chExt cx="2206424" cy="469616"/>
          </a:xfrm>
        </p:grpSpPr>
        <p:sp>
          <p:nvSpPr>
            <p:cNvPr id="70" name="文本框 69">
              <a:extLst>
                <a:ext uri="{FF2B5EF4-FFF2-40B4-BE49-F238E27FC236}">
                  <a16:creationId xmlns="" xmlns:a16="http://schemas.microsoft.com/office/drawing/2014/main" id="{34D93424-2651-C343-A535-AB52EAF698BC}"/>
                </a:ext>
              </a:extLst>
            </p:cNvPr>
            <p:cNvSpPr txBox="1"/>
            <p:nvPr/>
          </p:nvSpPr>
          <p:spPr>
            <a:xfrm>
              <a:off x="3807715" y="2437525"/>
              <a:ext cx="546945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B9C4FF31-04FA-0B42-A56F-615DA58F39E4}"/>
                </a:ext>
              </a:extLst>
            </p:cNvPr>
            <p:cNvSpPr txBox="1"/>
            <p:nvPr/>
          </p:nvSpPr>
          <p:spPr>
            <a:xfrm>
              <a:off x="4598367" y="2445476"/>
              <a:ext cx="1415772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项目初衷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F5FEDFFD-9A89-BF4D-9E15-04E5E9367603}"/>
              </a:ext>
            </a:extLst>
          </p:cNvPr>
          <p:cNvGrpSpPr/>
          <p:nvPr/>
        </p:nvGrpSpPr>
        <p:grpSpPr>
          <a:xfrm>
            <a:off x="1190639" y="4129691"/>
            <a:ext cx="2206424" cy="469616"/>
            <a:chOff x="3807715" y="2437525"/>
            <a:chExt cx="2206424" cy="469616"/>
          </a:xfrm>
        </p:grpSpPr>
        <p:sp>
          <p:nvSpPr>
            <p:cNvPr id="73" name="文本框 72">
              <a:extLst>
                <a:ext uri="{FF2B5EF4-FFF2-40B4-BE49-F238E27FC236}">
                  <a16:creationId xmlns="" xmlns:a16="http://schemas.microsoft.com/office/drawing/2014/main" id="{9CAD4C44-871A-0C4D-AC64-5C0034FAD42C}"/>
                </a:ext>
              </a:extLst>
            </p:cNvPr>
            <p:cNvSpPr txBox="1"/>
            <p:nvPr/>
          </p:nvSpPr>
          <p:spPr>
            <a:xfrm>
              <a:off x="3807715" y="2437525"/>
              <a:ext cx="546945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5B1DB0AC-723D-5C4C-90A7-5F57358A28D8}"/>
                </a:ext>
              </a:extLst>
            </p:cNvPr>
            <p:cNvSpPr txBox="1"/>
            <p:nvPr/>
          </p:nvSpPr>
          <p:spPr>
            <a:xfrm>
              <a:off x="4598367" y="2445476"/>
              <a:ext cx="1415772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项目展示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B917C4BF-2400-2249-8854-BBC89D854475}"/>
              </a:ext>
            </a:extLst>
          </p:cNvPr>
          <p:cNvGrpSpPr/>
          <p:nvPr/>
        </p:nvGrpSpPr>
        <p:grpSpPr>
          <a:xfrm>
            <a:off x="1190639" y="4960009"/>
            <a:ext cx="2206424" cy="469616"/>
            <a:chOff x="3807715" y="2437525"/>
            <a:chExt cx="2206424" cy="469616"/>
          </a:xfrm>
        </p:grpSpPr>
        <p:sp>
          <p:nvSpPr>
            <p:cNvPr id="76" name="文本框 75">
              <a:extLst>
                <a:ext uri="{FF2B5EF4-FFF2-40B4-BE49-F238E27FC236}">
                  <a16:creationId xmlns="" xmlns:a16="http://schemas.microsoft.com/office/drawing/2014/main" id="{9AB575A9-1E9F-E049-9C2B-60D57F62D30F}"/>
                </a:ext>
              </a:extLst>
            </p:cNvPr>
            <p:cNvSpPr txBox="1"/>
            <p:nvPr/>
          </p:nvSpPr>
          <p:spPr>
            <a:xfrm>
              <a:off x="3807715" y="2437525"/>
              <a:ext cx="546945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="" xmlns:a16="http://schemas.microsoft.com/office/drawing/2014/main" id="{C17C38E0-23A8-DC4D-934D-8B597789D6A2}"/>
                </a:ext>
              </a:extLst>
            </p:cNvPr>
            <p:cNvSpPr txBox="1"/>
            <p:nvPr/>
          </p:nvSpPr>
          <p:spPr>
            <a:xfrm>
              <a:off x="4598367" y="2445476"/>
              <a:ext cx="1415772" cy="461665"/>
            </a:xfrm>
            <a:prstGeom prst="rect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项目优化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</p:grpSp>
      <p:pic>
        <p:nvPicPr>
          <p:cNvPr id="9" name="图片 8" descr="徽标&#10;&#10;描述已自动生成">
            <a:extLst>
              <a:ext uri="{FF2B5EF4-FFF2-40B4-BE49-F238E27FC236}">
                <a16:creationId xmlns="" xmlns:a16="http://schemas.microsoft.com/office/drawing/2014/main" id="{A6B1217C-D4E7-204D-9F4C-F72102D06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185" y="6174323"/>
            <a:ext cx="1890061" cy="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1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DEE33E-A9C8-AE4E-9B58-7AA95413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6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感谢观赏 </a:t>
            </a:r>
            <a:r>
              <a:rPr kumimoji="1" lang="en-US" altLang="zh-CN" sz="66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kumimoji="1" lang="zh-CN" altLang="en-US" sz="66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欢迎提问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="" xmlns:a16="http://schemas.microsoft.com/office/drawing/2014/main" id="{9AC6CBA0-45E8-9240-831A-B166EE06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2194706"/>
            <a:ext cx="1890061" cy="767664"/>
          </a:xfrm>
          <a:prstGeom prst="rect">
            <a:avLst/>
          </a:prstGeom>
        </p:spPr>
      </p:pic>
      <p:pic>
        <p:nvPicPr>
          <p:cNvPr id="6" name="图片 5" descr="图片包含 游戏机, 球&#10;&#10;描述已自动生成">
            <a:extLst>
              <a:ext uri="{FF2B5EF4-FFF2-40B4-BE49-F238E27FC236}">
                <a16:creationId xmlns="" xmlns:a16="http://schemas.microsoft.com/office/drawing/2014/main" id="{CB0F79C5-D1BE-8D4B-B4B8-B0BDDE16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3" y="6077324"/>
            <a:ext cx="472966" cy="4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&#10;&#10;描述已自动生成">
            <a:extLst>
              <a:ext uri="{FF2B5EF4-FFF2-40B4-BE49-F238E27FC236}">
                <a16:creationId xmlns="" xmlns:a16="http://schemas.microsoft.com/office/drawing/2014/main" id="{AED3499E-8FC8-4F4B-AA9A-563DCF11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5" y="309555"/>
            <a:ext cx="1890061" cy="767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81B584B-0755-134C-9B57-B926D5F4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50" y="405106"/>
            <a:ext cx="4071921" cy="387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08EE0C-815E-C94D-B8A5-68238C3060CE}"/>
              </a:ext>
            </a:extLst>
          </p:cNvPr>
          <p:cNvSpPr txBox="1"/>
          <p:nvPr/>
        </p:nvSpPr>
        <p:spPr>
          <a:xfrm>
            <a:off x="504105" y="3703290"/>
            <a:ext cx="2002471" cy="186204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1500" b="1" dirty="0">
                <a:ln>
                  <a:solidFill>
                    <a:schemeClr val="bg1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kumimoji="1" lang="zh-CN" altLang="en-US" sz="11500" b="1" dirty="0">
              <a:ln>
                <a:solidFill>
                  <a:schemeClr val="bg1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A17C18B-9DE8-9B4C-8B81-5FD01F0935D2}"/>
              </a:ext>
            </a:extLst>
          </p:cNvPr>
          <p:cNvSpPr txBox="1"/>
          <p:nvPr/>
        </p:nvSpPr>
        <p:spPr>
          <a:xfrm>
            <a:off x="2506576" y="4341926"/>
            <a:ext cx="1826141" cy="584775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10" name="图片 9" descr="图片包含 游戏机, 球&#10;&#10;描述已自动生成">
            <a:extLst>
              <a:ext uri="{FF2B5EF4-FFF2-40B4-BE49-F238E27FC236}">
                <a16:creationId xmlns="" xmlns:a16="http://schemas.microsoft.com/office/drawing/2014/main" id="{1E2BBD57-1D7E-F940-B356-A79BEAF9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76" y="2516074"/>
            <a:ext cx="747462" cy="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0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项目介绍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DCloudnotes</a:t>
            </a:r>
            <a:r>
              <a:rPr lang="zh-CN" altLang="en-US" sz="3200" dirty="0">
                <a:solidFill>
                  <a:schemeClr val="bg1"/>
                </a:solidFill>
              </a:rPr>
              <a:t>是一个去中心化云笔记应用。用户可以把自己的笔记内容上传到</a:t>
            </a:r>
            <a:r>
              <a:rPr lang="en-US" altLang="zh-CN" sz="3200" dirty="0" err="1">
                <a:solidFill>
                  <a:schemeClr val="bg1"/>
                </a:solidFill>
              </a:rPr>
              <a:t>ipfs</a:t>
            </a:r>
            <a:r>
              <a:rPr lang="zh-CN" altLang="en-US" sz="3200" dirty="0">
                <a:solidFill>
                  <a:schemeClr val="bg1"/>
                </a:solidFill>
              </a:rPr>
              <a:t>，用户只需要花费少量的</a:t>
            </a:r>
            <a:r>
              <a:rPr lang="en-US" altLang="zh-CN" sz="3200" dirty="0">
                <a:solidFill>
                  <a:schemeClr val="bg1"/>
                </a:solidFill>
              </a:rPr>
              <a:t>eth</a:t>
            </a:r>
            <a:r>
              <a:rPr lang="zh-CN" altLang="en-US" sz="3200" dirty="0">
                <a:solidFill>
                  <a:schemeClr val="bg1"/>
                </a:solidFill>
              </a:rPr>
              <a:t>就可以把对应笔记内容的</a:t>
            </a:r>
            <a:r>
              <a:rPr lang="en-US" altLang="zh-CN" sz="3200" dirty="0" err="1">
                <a:solidFill>
                  <a:schemeClr val="bg1"/>
                </a:solidFill>
              </a:rPr>
              <a:t>ipfs</a:t>
            </a:r>
            <a:r>
              <a:rPr lang="zh-CN" altLang="en-US" sz="3200" dirty="0">
                <a:solidFill>
                  <a:schemeClr val="bg1"/>
                </a:solidFill>
              </a:rPr>
              <a:t>地址保存到以太坊区块链中（</a:t>
            </a:r>
            <a:r>
              <a:rPr lang="en-US" altLang="zh-CN" sz="3200" dirty="0" err="1">
                <a:solidFill>
                  <a:schemeClr val="bg1"/>
                </a:solidFill>
              </a:rPr>
              <a:t>kovan</a:t>
            </a:r>
            <a:r>
              <a:rPr lang="zh-CN" altLang="en-US" sz="3200" dirty="0">
                <a:solidFill>
                  <a:schemeClr val="bg1"/>
                </a:solidFill>
              </a:rPr>
              <a:t>测试网络），同时也保存到</a:t>
            </a:r>
            <a:r>
              <a:rPr lang="en-US" altLang="zh-CN" sz="3200" dirty="0" err="1">
                <a:solidFill>
                  <a:schemeClr val="bg1"/>
                </a:solidFill>
              </a:rPr>
              <a:t>moralis</a:t>
            </a:r>
            <a:r>
              <a:rPr lang="zh-CN" altLang="en-US" sz="3200" dirty="0">
                <a:solidFill>
                  <a:schemeClr val="bg1"/>
                </a:solidFill>
              </a:rPr>
              <a:t>的数据库中，便于用户更快速地查看到笔记的列表，然后根据</a:t>
            </a:r>
            <a:r>
              <a:rPr lang="en-US" altLang="zh-CN" sz="3200" dirty="0" err="1">
                <a:solidFill>
                  <a:schemeClr val="bg1"/>
                </a:solidFill>
              </a:rPr>
              <a:t>ipfs</a:t>
            </a:r>
            <a:r>
              <a:rPr lang="zh-CN" altLang="en-US" sz="3200" dirty="0">
                <a:solidFill>
                  <a:schemeClr val="bg1"/>
                </a:solidFill>
              </a:rPr>
              <a:t>地址获取自己上传的笔记内容的详情。笔记内容是一个富文本，用户除了编写文字，也可以上传图片到</a:t>
            </a:r>
            <a:r>
              <a:rPr lang="en-US" altLang="zh-CN" sz="3200" dirty="0" err="1">
                <a:solidFill>
                  <a:schemeClr val="bg1"/>
                </a:solidFill>
              </a:rPr>
              <a:t>ipfs</a:t>
            </a:r>
            <a:r>
              <a:rPr lang="zh-CN" altLang="en-US" sz="3200" dirty="0">
                <a:solidFill>
                  <a:schemeClr val="bg1"/>
                </a:solidFill>
              </a:rPr>
              <a:t>，然后把笔记的内容构造成一个</a:t>
            </a:r>
            <a:r>
              <a:rPr lang="en-US" altLang="zh-CN" sz="3200" dirty="0" err="1">
                <a:solidFill>
                  <a:schemeClr val="bg1"/>
                </a:solidFill>
              </a:rPr>
              <a:t>json</a:t>
            </a:r>
            <a:r>
              <a:rPr lang="zh-CN" altLang="en-US" sz="3200" dirty="0">
                <a:solidFill>
                  <a:schemeClr val="bg1"/>
                </a:solidFill>
              </a:rPr>
              <a:t>格式的文件，上传到</a:t>
            </a:r>
            <a:r>
              <a:rPr lang="en-US" altLang="zh-CN" sz="3200" dirty="0" err="1">
                <a:solidFill>
                  <a:schemeClr val="bg1"/>
                </a:solidFill>
              </a:rPr>
              <a:t>ipfs</a:t>
            </a:r>
            <a:r>
              <a:rPr lang="zh-CN" altLang="en-US" sz="3200" dirty="0">
                <a:solidFill>
                  <a:schemeClr val="bg1"/>
                </a:solidFill>
              </a:rPr>
              <a:t>分布式存储网络。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6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技术堆栈和工具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Solidity -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编写智能合约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reactJs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编写前端页面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React routers -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reactJs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路由组件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react-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moralis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运用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moralis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快速开发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web3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 Hardhat -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智能合约开发框架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 Quill -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富文本编辑器</a:t>
            </a:r>
          </a:p>
        </p:txBody>
      </p:sp>
    </p:spTree>
    <p:extLst>
      <p:ext uri="{BB962C8B-B14F-4D97-AF65-F5344CB8AC3E}">
        <p14:creationId xmlns:p14="http://schemas.microsoft.com/office/powerpoint/2010/main" val="201313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需要安装的环境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NodeJS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Hardhat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ReactJs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MetaMask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在浏览器</a:t>
            </a:r>
          </a:p>
        </p:txBody>
      </p:sp>
    </p:spTree>
    <p:extLst>
      <p:ext uri="{BB962C8B-B14F-4D97-AF65-F5344CB8AC3E}">
        <p14:creationId xmlns:p14="http://schemas.microsoft.com/office/powerpoint/2010/main" val="117165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Clone/Download the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安装依赖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cd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 &amp;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测试合约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npx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hardhat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编译合约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npx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hardhat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部署合约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npx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hardhat run ./scripts/deploy.js --network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kovan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部署到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kovan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测试网络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运行应用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 &amp;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run start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&#10;&#10;描述已自动生成">
            <a:extLst>
              <a:ext uri="{FF2B5EF4-FFF2-40B4-BE49-F238E27FC236}">
                <a16:creationId xmlns="" xmlns:a16="http://schemas.microsoft.com/office/drawing/2014/main" id="{AED3499E-8FC8-4F4B-AA9A-563DCF11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5" y="309555"/>
            <a:ext cx="1890061" cy="767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81B584B-0755-134C-9B57-B926D5F4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50" y="405106"/>
            <a:ext cx="4071921" cy="387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08EE0C-815E-C94D-B8A5-68238C3060CE}"/>
              </a:ext>
            </a:extLst>
          </p:cNvPr>
          <p:cNvSpPr txBox="1"/>
          <p:nvPr/>
        </p:nvSpPr>
        <p:spPr>
          <a:xfrm>
            <a:off x="504105" y="3703290"/>
            <a:ext cx="2002471" cy="186204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ln>
                  <a:solidFill>
                    <a:schemeClr val="bg1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kumimoji="1" lang="zh-CN" altLang="en-US" sz="11500" b="1" dirty="0">
              <a:ln>
                <a:solidFill>
                  <a:schemeClr val="bg1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A17C18B-9DE8-9B4C-8B81-5FD01F0935D2}"/>
              </a:ext>
            </a:extLst>
          </p:cNvPr>
          <p:cNvSpPr txBox="1"/>
          <p:nvPr/>
        </p:nvSpPr>
        <p:spPr>
          <a:xfrm>
            <a:off x="2506576" y="4341926"/>
            <a:ext cx="1826141" cy="584775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项目初衷</a:t>
            </a:r>
            <a:endParaRPr lang="zh-CN" altLang="en-US" sz="32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10" name="图片 9" descr="图片包含 游戏机, 球&#10;&#10;描述已自动生成">
            <a:extLst>
              <a:ext uri="{FF2B5EF4-FFF2-40B4-BE49-F238E27FC236}">
                <a16:creationId xmlns="" xmlns:a16="http://schemas.microsoft.com/office/drawing/2014/main" id="{1E2BBD57-1D7E-F940-B356-A79BEAF9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76" y="2516074"/>
            <a:ext cx="747462" cy="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7EC1E-9350-224E-82F9-5A1734E6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1" y="693370"/>
            <a:ext cx="10796953" cy="549275"/>
          </a:xfrm>
        </p:spPr>
        <p:txBody>
          <a:bodyPr>
            <a:normAutofit/>
          </a:bodyPr>
          <a:lstStyle/>
          <a:p>
            <a:r>
              <a:rPr kumimoji="1" lang="zh-CN" altLang="en-US" sz="2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初衷</a:t>
            </a:r>
            <a:r>
              <a:rPr kumimoji="1" lang="zh-CN" altLang="en-US" sz="2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（为什么我们做这个项目）</a:t>
            </a:r>
            <a:endParaRPr kumimoji="1" lang="zh-CN" altLang="en-US" sz="2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D4CFD-9FBC-8C41-8DEB-3FF25947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1" y="1371600"/>
            <a:ext cx="10796953" cy="423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在我们平时学习或工作当中，我们都会经常需要做笔记，笔记对于我们来说是非常重要的信息，它会提高我们学习或工作的效率，所以我们觉得有必要把笔记上传到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ipfs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filecoin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。传统的云笔记应用是把用户的笔记内容保存到中心化的数据库，而数据库是由某个公司管理，用户不能自己掌握自己的数据，存在数据丢失的可能，中心化的数据库也存在存储空间局限性的问题。而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DCloudnotes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是一个去中心化云笔记应用，用户可将自己的笔记内容保存到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ipfs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去中心化分布式存储中，然后把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ipfs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地址记录到以太坊区块链网络中，让用户数据更安全，不可篡改，也可以永久存储；而且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ipfs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filecoin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也具有庞大的存储空间。解决了传统的云笔记应用存在的问题。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23732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848</Words>
  <Application>Microsoft Office PowerPoint</Application>
  <PresentationFormat>自定义</PresentationFormat>
  <Paragraphs>69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DCloudnotes</vt:lpstr>
      <vt:lpstr>PowerPoint 演示文稿</vt:lpstr>
      <vt:lpstr>PowerPoint 演示文稿</vt:lpstr>
      <vt:lpstr>项目介绍</vt:lpstr>
      <vt:lpstr>技术堆栈和工具</vt:lpstr>
      <vt:lpstr>需要安装的环境</vt:lpstr>
      <vt:lpstr>使用说明</vt:lpstr>
      <vt:lpstr>PowerPoint 演示文稿</vt:lpstr>
      <vt:lpstr>初衷（为什么我们做这个项目）</vt:lpstr>
      <vt:lpstr>PowerPoint 演示文稿</vt:lpstr>
      <vt:lpstr>展示链接</vt:lpstr>
      <vt:lpstr>登录页面</vt:lpstr>
      <vt:lpstr>首页</vt:lpstr>
      <vt:lpstr>添加页面</vt:lpstr>
      <vt:lpstr>更新页面</vt:lpstr>
      <vt:lpstr>回收站页面</vt:lpstr>
      <vt:lpstr>个人页面</vt:lpstr>
      <vt:lpstr>PowerPoint 演示文稿</vt:lpstr>
      <vt:lpstr>优化想法</vt:lpstr>
      <vt:lpstr>感谢观赏 &amp; 欢迎提问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A3340</dc:creator>
  <cp:lastModifiedBy>Administrator</cp:lastModifiedBy>
  <cp:revision>121</cp:revision>
  <dcterms:created xsi:type="dcterms:W3CDTF">2021-10-20T01:32:48Z</dcterms:created>
  <dcterms:modified xsi:type="dcterms:W3CDTF">2022-07-28T07:46:15Z</dcterms:modified>
</cp:coreProperties>
</file>