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81" r:id="rId4"/>
    <p:sldId id="284" r:id="rId5"/>
    <p:sldId id="275" r:id="rId6"/>
    <p:sldId id="286" r:id="rId7"/>
    <p:sldId id="282" r:id="rId8"/>
    <p:sldId id="276" r:id="rId9"/>
    <p:sldId id="277" r:id="rId10"/>
    <p:sldId id="258" r:id="rId11"/>
    <p:sldId id="287" r:id="rId12"/>
    <p:sldId id="290" r:id="rId13"/>
    <p:sldId id="288" r:id="rId14"/>
    <p:sldId id="291" r:id="rId15"/>
    <p:sldId id="283"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2932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0050" autoAdjust="0"/>
  </p:normalViewPr>
  <p:slideViewPr>
    <p:cSldViewPr snapToGrid="0" showGuides="1">
      <p:cViewPr varScale="1">
        <p:scale>
          <a:sx n="39" d="100"/>
          <a:sy n="39" d="100"/>
        </p:scale>
        <p:origin x="2148" y="42"/>
      </p:cViewPr>
      <p:guideLst>
        <p:guide orient="horz" pos="2160"/>
        <p:guide pos="3840"/>
      </p:guideLst>
    </p:cSldViewPr>
  </p:slideViewPr>
  <p:outlineViewPr>
    <p:cViewPr>
      <p:scale>
        <a:sx n="33" d="100"/>
        <a:sy n="33" d="100"/>
      </p:scale>
      <p:origin x="0" y="-1752"/>
    </p:cViewPr>
  </p:outlineViewPr>
  <p:notesTextViewPr>
    <p:cViewPr>
      <p:scale>
        <a:sx n="150" d="100"/>
        <a:sy n="150" d="100"/>
      </p:scale>
      <p:origin x="0" y="-75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EA0EF-11C8-4A7C-8280-704ED099346E}" type="datetimeFigureOut">
              <a:rPr lang="en-PH" smtClean="0"/>
              <a:t>18/06/2022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B162E-70AA-48DA-BA95-EBF11E06C060}" type="slidenum">
              <a:rPr lang="en-PH" smtClean="0"/>
              <a:t>‹#›</a:t>
            </a:fld>
            <a:endParaRPr lang="en-PH"/>
          </a:p>
        </p:txBody>
      </p:sp>
    </p:spTree>
    <p:extLst>
      <p:ext uri="{BB962C8B-B14F-4D97-AF65-F5344CB8AC3E}">
        <p14:creationId xmlns:p14="http://schemas.microsoft.com/office/powerpoint/2010/main" val="134041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Facilitator’s Note: </a:t>
            </a:r>
            <a:r>
              <a:rPr lang="en-US" dirty="0"/>
              <a:t>Use this facilitator’s guide actively during the session. </a:t>
            </a:r>
            <a:endParaRPr lang="en-US" b="1" dirty="0"/>
          </a:p>
          <a:p>
            <a:endParaRPr lang="en-US" b="1" dirty="0"/>
          </a:p>
          <a:p>
            <a:r>
              <a:rPr lang="en-US" b="1" dirty="0"/>
              <a:t>Training Gap: </a:t>
            </a:r>
            <a:r>
              <a:rPr lang="en-US" baseline="0" dirty="0"/>
              <a:t>Agents only understanding what GDPR is about but not being able to apply its guidelines in their work.</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aseline="0" dirty="0"/>
            </a:br>
            <a:r>
              <a:rPr lang="en-US" b="1" baseline="0" dirty="0"/>
              <a:t>Training Agenda: </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Good day team, today we will be learning about data security. In this digital age, security is indispensable. We advocate for making sure that our customers’ personal information is handled responsibly. That is why we are taking this time to learn the guidelines and the practical applications of GDPR.</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69B162E-70AA-48DA-BA95-EBF11E06C060}" type="slidenum">
              <a:rPr lang="en-PH" smtClean="0"/>
              <a:t>1</a:t>
            </a:fld>
            <a:endParaRPr lang="en-PH"/>
          </a:p>
        </p:txBody>
      </p:sp>
    </p:spTree>
    <p:extLst>
      <p:ext uri="{BB962C8B-B14F-4D97-AF65-F5344CB8AC3E}">
        <p14:creationId xmlns:p14="http://schemas.microsoft.com/office/powerpoint/2010/main" val="3525102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Kirsten </a:t>
            </a:r>
            <a:r>
              <a:rPr lang="en-US" b="0" dirty="0" err="1"/>
              <a:t>Manthorne</a:t>
            </a:r>
            <a:r>
              <a:rPr lang="en-US" b="0" dirty="0"/>
              <a:t> says, </a:t>
            </a:r>
            <a:r>
              <a:rPr lang="en-US" b="1" dirty="0"/>
              <a:t>“</a:t>
            </a:r>
            <a:r>
              <a:rPr lang="en-US" sz="1200" kern="1200" dirty="0">
                <a:solidFill>
                  <a:schemeClr val="tx1"/>
                </a:solidFill>
                <a:latin typeface="+mj-lt"/>
                <a:ea typeface="+mj-ea"/>
                <a:cs typeface="+mj-cs"/>
              </a:rPr>
              <a:t>You are an essential ingredient in our ongoing effort to reduce Security Risk”.</a:t>
            </a:r>
          </a:p>
          <a:p>
            <a:endParaRPr lang="en-US" sz="1200" kern="1200" dirty="0">
              <a:solidFill>
                <a:schemeClr val="tx1"/>
              </a:solidFill>
              <a:latin typeface="+mj-lt"/>
              <a:ea typeface="+mj-ea"/>
              <a:cs typeface="+mj-cs"/>
            </a:endParaRPr>
          </a:p>
          <a:p>
            <a:r>
              <a:rPr lang="en-US" sz="1200" kern="1200" dirty="0">
                <a:solidFill>
                  <a:schemeClr val="tx1"/>
                </a:solidFill>
                <a:latin typeface="+mj-lt"/>
                <a:ea typeface="+mj-ea"/>
                <a:cs typeface="+mj-cs"/>
              </a:rPr>
              <a:t>We all have the obligation to handle customer data responsibly.</a:t>
            </a:r>
          </a:p>
          <a:p>
            <a:br>
              <a:rPr lang="en-US" sz="1200" b="0" kern="1200" dirty="0">
                <a:solidFill>
                  <a:schemeClr val="tx1"/>
                </a:solidFill>
                <a:latin typeface="+mj-lt"/>
                <a:ea typeface="+mj-ea"/>
                <a:cs typeface="+mj-cs"/>
              </a:rPr>
            </a:br>
            <a:r>
              <a:rPr lang="en-US" sz="1200" b="0" kern="1200" dirty="0">
                <a:solidFill>
                  <a:schemeClr val="tx1"/>
                </a:solidFill>
                <a:latin typeface="+mj-lt"/>
                <a:ea typeface="+mj-ea"/>
                <a:cs typeface="+mj-cs"/>
              </a:rPr>
              <a:t>Let us do our part by applying GDPR in our work.</a:t>
            </a:r>
            <a:endParaRPr lang="en-PH" b="0" dirty="0"/>
          </a:p>
        </p:txBody>
      </p:sp>
      <p:sp>
        <p:nvSpPr>
          <p:cNvPr id="4" name="Slide Number Placeholder 3"/>
          <p:cNvSpPr>
            <a:spLocks noGrp="1"/>
          </p:cNvSpPr>
          <p:nvPr>
            <p:ph type="sldNum" sz="quarter" idx="5"/>
          </p:nvPr>
        </p:nvSpPr>
        <p:spPr/>
        <p:txBody>
          <a:bodyPr/>
          <a:lstStyle/>
          <a:p>
            <a:fld id="{969B162E-70AA-48DA-BA95-EBF11E06C060}" type="slidenum">
              <a:rPr lang="en-PH" smtClean="0"/>
              <a:t>10</a:t>
            </a:fld>
            <a:endParaRPr lang="en-PH"/>
          </a:p>
        </p:txBody>
      </p:sp>
    </p:spTree>
    <p:extLst>
      <p:ext uri="{BB962C8B-B14F-4D97-AF65-F5344CB8AC3E}">
        <p14:creationId xmlns:p14="http://schemas.microsoft.com/office/powerpoint/2010/main" val="375125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handling customer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PH" sz="12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Never disclose any personal data that hasn’t first been confirmed by customers. </a:t>
            </a:r>
          </a:p>
          <a:p>
            <a:pPr marL="615950" lvl="1" indent="-342900" algn="just">
              <a:lnSpc>
                <a:spcPct val="100000"/>
              </a:lnSpc>
              <a:buFontTx/>
              <a:buChar char="-"/>
            </a:pPr>
            <a:r>
              <a:rPr lang="en-PH"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Always be mindful of the difference between </a:t>
            </a:r>
            <a:r>
              <a:rPr lang="en-PH" sz="1200" i="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verifying</a:t>
            </a:r>
            <a:r>
              <a:rPr lang="en-PH"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and </a:t>
            </a:r>
            <a:r>
              <a:rPr lang="en-PH" sz="1200" i="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disclosing</a:t>
            </a:r>
            <a:r>
              <a:rPr lang="en-PH"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PH"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615950" lvl="1" indent="-342900" algn="just">
              <a:lnSpc>
                <a:spcPct val="100000"/>
              </a:lnSpc>
              <a:buFontTx/>
              <a:buChar char="-"/>
            </a:pPr>
            <a:r>
              <a:rPr lang="en-PH" sz="1200" dirty="0">
                <a:solidFill>
                  <a:srgbClr val="000000"/>
                </a:solidFill>
                <a:effectLst/>
                <a:latin typeface="Century Gothic" panose="020B0502020202020204" pitchFamily="34" charset="0"/>
                <a:ea typeface="Times New Roman" panose="02020603050405020304" pitchFamily="18" charset="0"/>
              </a:rPr>
              <a:t>When we disclose, it means that we’re proactively giving the information to the customer/ member of the public.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PH" sz="12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11</a:t>
            </a:fld>
            <a:endParaRPr lang="en-PH"/>
          </a:p>
        </p:txBody>
      </p:sp>
    </p:spTree>
    <p:extLst>
      <p:ext uri="{BB962C8B-B14F-4D97-AF65-F5344CB8AC3E}">
        <p14:creationId xmlns:p14="http://schemas.microsoft.com/office/powerpoint/2010/main" val="1498400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15950" lvl="1" indent="-342900" algn="just">
              <a:lnSpc>
                <a:spcPct val="100000"/>
              </a:lnSpc>
              <a:buFontTx/>
              <a:buChar char="-"/>
            </a:pPr>
            <a:r>
              <a:rPr lang="en-PH" sz="23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When we verify, we ask them to give us the information first and we validate if it’s correct or not. </a:t>
            </a:r>
          </a:p>
          <a:p>
            <a:pPr marL="273050" lvl="1" indent="0" algn="just">
              <a:lnSpc>
                <a:spcPct val="100000"/>
              </a:lnSpc>
              <a:buNone/>
            </a:pPr>
            <a:endParaRPr lang="en-PH" sz="2300" dirty="0">
              <a:latin typeface="Century Gothic" panose="020B0502020202020204" pitchFamily="34" charset="0"/>
              <a:ea typeface="Times New Roman" panose="02020603050405020304" pitchFamily="18" charset="0"/>
              <a:cs typeface="Times New Roman" panose="02020603050405020304" pitchFamily="18" charset="0"/>
            </a:endParaRPr>
          </a:p>
          <a:p>
            <a:pPr marL="730250" lvl="3" indent="6350" algn="just">
              <a:lnSpc>
                <a:spcPct val="100000"/>
              </a:lnSpc>
              <a:buNone/>
            </a:pPr>
            <a:r>
              <a:rPr lang="en-PH" sz="2300" i="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Example</a:t>
            </a:r>
            <a:r>
              <a:rPr lang="en-PH" sz="2300" i="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let’s say you need to confirm a customer’s delivery address. Explicitly ask “Can I have your delivery address, please?” </a:t>
            </a:r>
          </a:p>
          <a:p>
            <a:pPr marL="730250" lvl="3" indent="6350" algn="just">
              <a:lnSpc>
                <a:spcPct val="100000"/>
              </a:lnSpc>
              <a:buNone/>
            </a:pPr>
            <a:endParaRPr lang="en-PH" sz="2300" i="1" dirty="0">
              <a:effectLst/>
              <a:latin typeface="Century Gothic" panose="020B0502020202020204" pitchFamily="34" charset="0"/>
              <a:ea typeface="Calibri" panose="020F0502020204030204" pitchFamily="34" charset="0"/>
              <a:cs typeface="Times New Roman" panose="02020603050405020304" pitchFamily="18" charset="0"/>
            </a:endParaRPr>
          </a:p>
          <a:p>
            <a:pPr marL="615950" lvl="1" indent="-342900" algn="just">
              <a:lnSpc>
                <a:spcPct val="100000"/>
              </a:lnSpc>
              <a:buFontTx/>
              <a:buChar char="-"/>
            </a:pPr>
            <a:r>
              <a:rPr lang="en-PH" sz="2300"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Telephone numbers and delivery addresses should never be disclosed on a call, chat, or email unless they have been provided by the customer first. </a:t>
            </a:r>
          </a:p>
          <a:p>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12</a:t>
            </a:fld>
            <a:endParaRPr lang="en-PH"/>
          </a:p>
        </p:txBody>
      </p:sp>
    </p:spTree>
    <p:extLst>
      <p:ext uri="{BB962C8B-B14F-4D97-AF65-F5344CB8AC3E}">
        <p14:creationId xmlns:p14="http://schemas.microsoft.com/office/powerpoint/2010/main" val="2193800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lnSpc>
                <a:spcPct val="100000"/>
              </a:lnSpc>
              <a:buFont typeface="Arial" panose="020B0604020202020204" pitchFamily="34" charset="0"/>
              <a:buChar char="•"/>
            </a:pPr>
            <a:r>
              <a:rPr lang="en-PH" sz="12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Always confirm the name on the account and ask who you are speaking with first</a:t>
            </a:r>
            <a:r>
              <a:rPr lang="en-PH" sz="1200" u="none"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PH"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 good suggested spiel would be, “Can I have your name, please?”. This is to make sure that we are speaking with the account holder without making them feel that we are questioning their honesty. </a:t>
            </a:r>
            <a:endParaRPr lang="en-PH" sz="12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171450" indent="-171450" algn="just">
              <a:lnSpc>
                <a:spcPct val="100000"/>
              </a:lnSpc>
              <a:buFont typeface="Arial" panose="020B0604020202020204" pitchFamily="34" charset="0"/>
              <a:buChar char="•"/>
            </a:pPr>
            <a:r>
              <a:rPr lang="en-PH" sz="12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The full email address associated with an account should never be </a:t>
            </a:r>
            <a:r>
              <a:rPr lang="en-PH" sz="1200" i="1"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disclosed</a:t>
            </a:r>
            <a:r>
              <a:rPr lang="en-PH" sz="1200"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 - If the customers ask for their full email address, we can only refer them to their email provider. If a hint is requested by the customer, only mention the email provider to assist them (e.g., “Gmail” or “Hotmail”).</a:t>
            </a:r>
          </a:p>
          <a:p>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13</a:t>
            </a:fld>
            <a:endParaRPr lang="en-PH"/>
          </a:p>
        </p:txBody>
      </p:sp>
    </p:spTree>
    <p:extLst>
      <p:ext uri="{BB962C8B-B14F-4D97-AF65-F5344CB8AC3E}">
        <p14:creationId xmlns:p14="http://schemas.microsoft.com/office/powerpoint/2010/main" val="3337969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lnSpc>
                <a:spcPct val="100000"/>
              </a:lnSpc>
              <a:buFont typeface="Arial" panose="020B0604020202020204" pitchFamily="34" charset="0"/>
              <a:buChar char="•"/>
            </a:pPr>
            <a:r>
              <a:rPr lang="en-PH" sz="12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Never disclose card details such as the last 4 digits and expiry date</a:t>
            </a:r>
            <a:r>
              <a:rPr lang="en-PH"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The rule of thumb will always be to have the customer confirm the information. Our job is to validate if the information given is correct.</a:t>
            </a:r>
            <a:endParaRPr lang="en-PH"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171450" indent="-171450" algn="just">
              <a:lnSpc>
                <a:spcPct val="100000"/>
              </a:lnSpc>
              <a:buFont typeface="Arial" panose="020B0604020202020204" pitchFamily="34" charset="0"/>
              <a:buChar char="•"/>
            </a:pPr>
            <a:r>
              <a:rPr lang="en-PH" sz="1200"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Always double check you’re sending personal data (where necessary) to the correct customer.</a:t>
            </a:r>
            <a:endParaRPr lang="en-PH" sz="12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14</a:t>
            </a:fld>
            <a:endParaRPr lang="en-PH"/>
          </a:p>
        </p:txBody>
      </p:sp>
    </p:spTree>
    <p:extLst>
      <p:ext uri="{BB962C8B-B14F-4D97-AF65-F5344CB8AC3E}">
        <p14:creationId xmlns:p14="http://schemas.microsoft.com/office/powerpoint/2010/main" val="1816132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Conclusion</a:t>
            </a:r>
          </a:p>
          <a:p>
            <a:r>
              <a:rPr lang="en-US" dirty="0"/>
              <a:t>In conclusion, </a:t>
            </a:r>
            <a:r>
              <a:rPr lang="en-US" sz="1200" dirty="0">
                <a:latin typeface="Century Gothic" panose="020B0502020202020204" pitchFamily="34" charset="0"/>
              </a:rPr>
              <a:t>it is important to always follow the GDPR guidelines to maintain good relationship with customers and clients, prevent fines, avoid disciplinary actions or termination.</a:t>
            </a:r>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15</a:t>
            </a:fld>
            <a:endParaRPr lang="en-PH"/>
          </a:p>
        </p:txBody>
      </p:sp>
    </p:spTree>
    <p:extLst>
      <p:ext uri="{BB962C8B-B14F-4D97-AF65-F5344CB8AC3E}">
        <p14:creationId xmlns:p14="http://schemas.microsoft.com/office/powerpoint/2010/main" val="1897486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 </a:t>
            </a:r>
            <a:r>
              <a:rPr lang="en-US" b="0" dirty="0"/>
              <a:t>Agents are able to apply the practical applications of GDPR in their work. </a:t>
            </a:r>
          </a:p>
          <a:p>
            <a:endParaRPr lang="en-US" b="0" dirty="0"/>
          </a:p>
          <a:p>
            <a:r>
              <a:rPr lang="en-US" b="1" dirty="0"/>
              <a:t>Instructions:</a:t>
            </a:r>
          </a:p>
          <a:p>
            <a:pPr marL="285750" lvl="0" indent="-285750" algn="just">
              <a:lnSpc>
                <a:spcPct val="107000"/>
              </a:lnSpc>
              <a:spcAft>
                <a:spcPts val="800"/>
              </a:spcAft>
              <a:buFont typeface="Arial" panose="020B0604020202020204" pitchFamily="34" charset="0"/>
              <a:buChar char="•"/>
            </a:pPr>
            <a:r>
              <a:rPr lang="en-PH" sz="1800" dirty="0">
                <a:effectLst/>
                <a:latin typeface="Calibri Light" panose="020F0302020204030204" pitchFamily="34" charset="0"/>
                <a:ea typeface="Calibri" panose="020F0502020204030204" pitchFamily="34" charset="0"/>
                <a:cs typeface="Times New Roman" panose="02020603050405020304" pitchFamily="18" charset="0"/>
              </a:rPr>
              <a:t>Ask the participants how they would apply GDPR in the workplace.</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a:lnSpc>
                <a:spcPct val="107000"/>
              </a:lnSpc>
              <a:spcAft>
                <a:spcPts val="800"/>
              </a:spcAft>
              <a:buFont typeface="Arial" panose="020B0604020202020204" pitchFamily="34" charset="0"/>
              <a:buChar char="•"/>
            </a:pPr>
            <a:r>
              <a:rPr lang="en-PH" sz="1800" dirty="0">
                <a:effectLst/>
                <a:latin typeface="Calibri" panose="020F0502020204030204" pitchFamily="34" charset="0"/>
                <a:ea typeface="Calibri" panose="020F0502020204030204" pitchFamily="34" charset="0"/>
                <a:cs typeface="Times New Roman" panose="02020603050405020304" pitchFamily="18" charset="0"/>
              </a:rPr>
              <a:t>Conclude the training.</a:t>
            </a:r>
            <a:br>
              <a:rPr lang="en-US" b="0" dirty="0"/>
            </a:br>
            <a:endParaRPr lang="en-US" b="1" dirty="0"/>
          </a:p>
          <a:p>
            <a:r>
              <a:rPr lang="en-US" b="0" dirty="0"/>
              <a:t>Let us use the rest of our time to share our learning to the class. How can you apply what you learned today to better handle customers’ data?</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Facilitator’s Note: </a:t>
            </a:r>
            <a:r>
              <a:rPr lang="en-US" dirty="0"/>
              <a:t>For the sake of time, you can pick one or two volunteers to share their learning to the class.</a:t>
            </a:r>
            <a:endParaRPr lang="en-US" b="1" dirty="0"/>
          </a:p>
          <a:p>
            <a:endParaRPr lang="en-US" b="0" dirty="0"/>
          </a:p>
          <a:p>
            <a:pPr algn="just">
              <a:lnSpc>
                <a:spcPct val="107000"/>
              </a:lnSpc>
              <a:spcAft>
                <a:spcPts val="800"/>
              </a:spcAft>
            </a:pPr>
            <a:r>
              <a:rPr lang="en-US" sz="1800" dirty="0">
                <a:effectLst/>
                <a:latin typeface="Calibri Light" panose="020F0302020204030204" pitchFamily="34" charset="0"/>
                <a:ea typeface="Calibri" panose="020F0502020204030204" pitchFamily="34" charset="0"/>
                <a:cs typeface="Times New Roman" panose="02020603050405020304" pitchFamily="18" charset="0"/>
              </a:rPr>
              <a:t>Great job! </a:t>
            </a:r>
            <a:r>
              <a:rPr lang="en-US" sz="1800">
                <a:effectLst/>
                <a:latin typeface="Calibri Light" panose="020F0302020204030204" pitchFamily="34" charset="0"/>
                <a:ea typeface="Calibri" panose="020F0502020204030204" pitchFamily="34" charset="0"/>
                <a:cs typeface="Times New Roman" panose="02020603050405020304" pitchFamily="18" charset="0"/>
              </a:rPr>
              <a:t>Always make it a goal to apply GDPR in your daily tasks.</a:t>
            </a:r>
            <a:endParaRPr lang="en-PH"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DA89AD3-2BC9-40E2-9861-120552AF7AE3}" type="slidenum">
              <a:rPr lang="en-US" smtClean="0"/>
              <a:t>16</a:t>
            </a:fld>
            <a:endParaRPr lang="en-US"/>
          </a:p>
        </p:txBody>
      </p:sp>
    </p:spTree>
    <p:extLst>
      <p:ext uri="{BB962C8B-B14F-4D97-AF65-F5344CB8AC3E}">
        <p14:creationId xmlns:p14="http://schemas.microsoft.com/office/powerpoint/2010/main" val="3667160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Training duration: </a:t>
            </a:r>
            <a:r>
              <a:rPr lang="en-US" b="0" dirty="0"/>
              <a:t>30 minutes training</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a:p>
            <a:r>
              <a:rPr lang="en-US" b="1" dirty="0"/>
              <a:t>Training Agenda:</a:t>
            </a:r>
            <a:endParaRPr lang="en-US" b="0" dirty="0"/>
          </a:p>
          <a:p>
            <a:pPr marL="171450" indent="-171450">
              <a:buFont typeface="Arial" panose="020B0604020202020204" pitchFamily="34" charset="0"/>
              <a:buChar char="•"/>
            </a:pPr>
            <a:r>
              <a:rPr lang="en-US" b="0" dirty="0"/>
              <a:t>Activity- 5 minutes </a:t>
            </a:r>
          </a:p>
          <a:p>
            <a:pPr marL="171450" indent="-171450">
              <a:buFont typeface="Arial" panose="020B0604020202020204" pitchFamily="34" charset="0"/>
              <a:buChar char="•"/>
            </a:pPr>
            <a:r>
              <a:rPr lang="en-US" b="0" dirty="0"/>
              <a:t>Lesson- 15 minutes</a:t>
            </a:r>
          </a:p>
          <a:p>
            <a:pPr marL="171450" indent="-171450">
              <a:buFont typeface="Arial" panose="020B0604020202020204" pitchFamily="34" charset="0"/>
              <a:buChar char="•"/>
            </a:pPr>
            <a:r>
              <a:rPr lang="en-US" b="0" dirty="0"/>
              <a:t>Knowledge Check- 5 minutes</a:t>
            </a:r>
          </a:p>
          <a:p>
            <a:pPr marL="171450" indent="-171450">
              <a:buFont typeface="Arial" panose="020B0604020202020204" pitchFamily="34" charset="0"/>
              <a:buChar char="•"/>
            </a:pPr>
            <a:r>
              <a:rPr lang="en-US" b="0" dirty="0"/>
              <a:t>Sharing time- 5 minutes </a:t>
            </a:r>
          </a:p>
          <a:p>
            <a:pPr marL="0" indent="0">
              <a:buFont typeface="Arial" panose="020B0604020202020204" pitchFamily="34" charset="0"/>
              <a:buNone/>
            </a:pPr>
            <a:endParaRPr lang="en-US" b="0" dirty="0"/>
          </a:p>
          <a:p>
            <a:pPr marL="0" indent="0">
              <a:buFont typeface="Arial" panose="020B0604020202020204" pitchFamily="34" charset="0"/>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Use the remaining 5 minutes to introduce the lesson, discuss training agenda and objectives.</a:t>
            </a:r>
            <a:endParaRPr lang="en-US" b="0" dirty="0"/>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b="0" dirty="0"/>
          </a:p>
          <a:p>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2</a:t>
            </a:fld>
            <a:endParaRPr lang="en-PH"/>
          </a:p>
        </p:txBody>
      </p:sp>
    </p:spTree>
    <p:extLst>
      <p:ext uri="{BB962C8B-B14F-4D97-AF65-F5344CB8AC3E}">
        <p14:creationId xmlns:p14="http://schemas.microsoft.com/office/powerpoint/2010/main" val="4126276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300" dirty="0">
                <a:latin typeface="Century Gothic" panose="020B0502020202020204" pitchFamily="34" charset="0"/>
              </a:rPr>
              <a:t>At the end of this training, you will be able define what GDPR is. You will be able to </a:t>
            </a:r>
            <a:r>
              <a:rPr lang="en-GB" sz="2300" dirty="0">
                <a:latin typeface="Century Gothic" panose="020B0502020202020204" pitchFamily="34" charset="0"/>
              </a:rPr>
              <a:t>list the common ways data can be mishandled</a:t>
            </a:r>
            <a:r>
              <a:rPr lang="en-US" sz="2300" dirty="0">
                <a:latin typeface="Century Gothic" panose="020B0502020202020204" pitchFamily="34" charset="0"/>
              </a:rPr>
              <a:t>. You will be able to </a:t>
            </a:r>
            <a:r>
              <a:rPr lang="en-GB" sz="2300" dirty="0">
                <a:latin typeface="Century Gothic" panose="020B0502020202020204" pitchFamily="34" charset="0"/>
              </a:rPr>
              <a:t>identify the fundamental rights GDPR provides</a:t>
            </a:r>
            <a:r>
              <a:rPr lang="en-US" sz="2300" dirty="0">
                <a:latin typeface="Century Gothic" panose="020B0502020202020204" pitchFamily="34" charset="0"/>
              </a:rPr>
              <a:t>. And you will </a:t>
            </a:r>
            <a:r>
              <a:rPr lang="en-PH" sz="2300" dirty="0">
                <a:latin typeface="Century Gothic" panose="020B0502020202020204" pitchFamily="34" charset="0"/>
              </a:rPr>
              <a:t>learn the practical applications of GDPR.</a:t>
            </a:r>
          </a:p>
          <a:p>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3</a:t>
            </a:fld>
            <a:endParaRPr lang="en-PH"/>
          </a:p>
        </p:txBody>
      </p:sp>
    </p:spTree>
    <p:extLst>
      <p:ext uri="{BB962C8B-B14F-4D97-AF65-F5344CB8AC3E}">
        <p14:creationId xmlns:p14="http://schemas.microsoft.com/office/powerpoint/2010/main" val="3614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Activity: </a:t>
            </a:r>
            <a:r>
              <a:rPr lang="en-US" b="1" dirty="0" err="1"/>
              <a:t>Embarassing</a:t>
            </a:r>
            <a:r>
              <a:rPr lang="en-US" b="1" dirty="0"/>
              <a:t> moment</a:t>
            </a:r>
            <a:br>
              <a:rPr lang="en-US" b="1" dirty="0"/>
            </a:br>
            <a:endParaRPr lang="en-US" b="1" dirty="0"/>
          </a:p>
          <a:p>
            <a:r>
              <a:rPr lang="en-PH" b="1" dirty="0"/>
              <a:t>Instructions:</a:t>
            </a:r>
          </a:p>
          <a:p>
            <a:pPr marL="171450" indent="-171450">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rPr>
              <a:t>Instruct the whole class to think of something embarrassing that happened to them.</a:t>
            </a:r>
          </a:p>
          <a:p>
            <a:pPr marL="171450" indent="-171450">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rPr>
              <a:t>Ask a volunteer who can share his/her embarrassing moment with the class</a:t>
            </a:r>
          </a:p>
          <a:p>
            <a:pPr marL="171450" indent="-171450">
              <a:buFont typeface="Arial" panose="020B0604020202020204" pitchFamily="34" charset="0"/>
              <a:buChar char="•"/>
            </a:pPr>
            <a:r>
              <a:rPr lang="en-US" sz="1800" dirty="0">
                <a:effectLst/>
                <a:latin typeface="Calibri Light" panose="020F0302020204030204" pitchFamily="34" charset="0"/>
                <a:ea typeface="Calibri" panose="020F0502020204030204" pitchFamily="34" charset="0"/>
              </a:rPr>
              <a:t>Assure the class that whatever has been shared will stay only in the classroom.</a:t>
            </a:r>
          </a:p>
          <a:p>
            <a:pPr marL="0" indent="0">
              <a:buFont typeface="Arial" panose="020B0604020202020204" pitchFamily="34" charset="0"/>
              <a:buNone/>
            </a:pPr>
            <a:endParaRPr lang="en-PH" dirty="0"/>
          </a:p>
          <a:p>
            <a:pPr algn="just">
              <a:lnSpc>
                <a:spcPct val="107000"/>
              </a:lnSpc>
              <a:spcAft>
                <a:spcPts val="800"/>
              </a:spcAft>
            </a:pPr>
            <a:r>
              <a:rPr lang="en-PH" sz="1800" dirty="0">
                <a:effectLst/>
                <a:latin typeface="Calibri Light" panose="020F0302020204030204" pitchFamily="34" charset="0"/>
                <a:ea typeface="Calibri" panose="020F0502020204030204" pitchFamily="34" charset="0"/>
                <a:cs typeface="Times New Roman" panose="02020603050405020304" pitchFamily="18" charset="0"/>
              </a:rPr>
              <a:t>What would be your reaction if someone from our class shares your story with others?</a:t>
            </a:r>
            <a:r>
              <a:rPr lang="en-PH" sz="1800" dirty="0">
                <a:effectLst/>
                <a:latin typeface="Calibri" panose="020F0502020204030204" pitchFamily="34" charset="0"/>
                <a:ea typeface="Calibri" panose="020F0502020204030204" pitchFamily="34" charset="0"/>
                <a:cs typeface="Times New Roman" panose="02020603050405020304" pitchFamily="18" charset="0"/>
              </a:rPr>
              <a:t> </a:t>
            </a:r>
            <a:r>
              <a:rPr lang="en-PH" sz="1800" dirty="0">
                <a:effectLst/>
                <a:latin typeface="Calibri Light" panose="020F0302020204030204" pitchFamily="34" charset="0"/>
                <a:ea typeface="Calibri" panose="020F0502020204030204" pitchFamily="34" charset="0"/>
                <a:cs typeface="Times New Roman" panose="02020603050405020304" pitchFamily="18" charset="0"/>
              </a:rPr>
              <a:t>You would probably get annoyed, get mad, or you will not trust that person anymore. That is exactly what happens if the data that our customers entrusted us with is mishandled. </a:t>
            </a:r>
          </a:p>
          <a:p>
            <a:pPr algn="just">
              <a:lnSpc>
                <a:spcPct val="107000"/>
              </a:lnSpc>
              <a:spcAft>
                <a:spcPts val="800"/>
              </a:spcAft>
            </a:pP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PH" sz="1800" dirty="0">
                <a:effectLst/>
                <a:latin typeface="Calibri Light" panose="020F0302020204030204" pitchFamily="34" charset="0"/>
                <a:ea typeface="Calibri" panose="020F0502020204030204" pitchFamily="34" charset="0"/>
                <a:cs typeface="Times New Roman" panose="02020603050405020304" pitchFamily="18" charset="0"/>
              </a:rPr>
              <a:t>Let us advance our knowledge by discussing how data can be mishandled.</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4</a:t>
            </a:fld>
            <a:endParaRPr lang="en-PH"/>
          </a:p>
        </p:txBody>
      </p:sp>
    </p:spTree>
    <p:extLst>
      <p:ext uri="{BB962C8B-B14F-4D97-AF65-F5344CB8AC3E}">
        <p14:creationId xmlns:p14="http://schemas.microsoft.com/office/powerpoint/2010/main" val="333778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how data can be mishandled. </a:t>
            </a:r>
          </a:p>
          <a:p>
            <a:endParaRPr lang="en-US" dirty="0"/>
          </a:p>
          <a:p>
            <a:r>
              <a:rPr lang="en-US" dirty="0"/>
              <a:t>Data can be mishandled through digital device. </a:t>
            </a:r>
          </a:p>
          <a:p>
            <a:pPr marL="171450" lvl="0" indent="-171450" algn="just">
              <a:buFont typeface="Arial" panose="020B0604020202020204" pitchFamily="34" charset="0"/>
              <a:buChar char="•"/>
            </a:pPr>
            <a:r>
              <a:rPr lang="en-US" sz="1200" u="sng" dirty="0">
                <a:latin typeface="Century Gothic" panose="020B0502020202020204" pitchFamily="34" charset="0"/>
              </a:rPr>
              <a:t>Shoulder surfing</a:t>
            </a:r>
            <a:r>
              <a:rPr lang="en-US" sz="1200" dirty="0">
                <a:latin typeface="Century Gothic" panose="020B0502020202020204" pitchFamily="34" charset="0"/>
              </a:rPr>
              <a:t> - Spying on a person’s device to steal personal data.</a:t>
            </a:r>
          </a:p>
          <a:p>
            <a:pPr marL="171450" lvl="0" indent="-171450" algn="just">
              <a:buFont typeface="Arial" panose="020B0604020202020204" pitchFamily="34" charset="0"/>
              <a:buChar char="•"/>
            </a:pPr>
            <a:r>
              <a:rPr lang="en-US" sz="1200" u="sng" dirty="0">
                <a:latin typeface="Century Gothic" panose="020B0502020202020204" pitchFamily="34" charset="0"/>
              </a:rPr>
              <a:t>Baiting </a:t>
            </a:r>
            <a:r>
              <a:rPr lang="en-US" sz="1200" u="none" dirty="0">
                <a:latin typeface="Century Gothic" panose="020B0502020202020204" pitchFamily="34" charset="0"/>
              </a:rPr>
              <a:t>- </a:t>
            </a:r>
            <a:r>
              <a:rPr lang="en-US" sz="1200" dirty="0">
                <a:latin typeface="Century Gothic" panose="020B0502020202020204" pitchFamily="34" charset="0"/>
              </a:rPr>
              <a:t>Luring users into trap that steal their data.</a:t>
            </a:r>
          </a:p>
          <a:p>
            <a:pPr marL="171450" lvl="0" indent="-171450" algn="just">
              <a:buFont typeface="Arial" panose="020B0604020202020204" pitchFamily="34" charset="0"/>
              <a:buChar char="•"/>
            </a:pPr>
            <a:r>
              <a:rPr lang="en-US" sz="1200" u="sng" dirty="0">
                <a:latin typeface="Century Gothic" panose="020B0502020202020204" pitchFamily="34" charset="0"/>
              </a:rPr>
              <a:t>Phishing</a:t>
            </a:r>
            <a:r>
              <a:rPr lang="en-US" sz="1200" dirty="0">
                <a:latin typeface="Century Gothic" panose="020B0502020202020204" pitchFamily="34" charset="0"/>
              </a:rPr>
              <a:t> - Stealing user’s data using email, links, texts, etc.</a:t>
            </a:r>
          </a:p>
          <a:p>
            <a:pPr marL="171450" lvl="0" indent="-171450" algn="just">
              <a:buFont typeface="Arial" panose="020B0604020202020204" pitchFamily="34" charset="0"/>
              <a:buChar char="•"/>
            </a:pPr>
            <a:r>
              <a:rPr lang="en-US" sz="1200" u="sng" dirty="0">
                <a:latin typeface="Century Gothic" panose="020B0502020202020204" pitchFamily="34" charset="0"/>
              </a:rPr>
              <a:t>Pretexting</a:t>
            </a:r>
            <a:r>
              <a:rPr lang="en-US" sz="1200" dirty="0">
                <a:latin typeface="Century Gothic" panose="020B0502020202020204" pitchFamily="34" charset="0"/>
              </a:rPr>
              <a:t> - Stealing user’s data through text messaging.</a:t>
            </a:r>
          </a:p>
          <a:p>
            <a:endParaRPr lang="en-US" dirty="0"/>
          </a:p>
          <a:p>
            <a:r>
              <a:rPr lang="en-US" dirty="0"/>
              <a:t>Data can be mishandled trough employees.</a:t>
            </a:r>
          </a:p>
          <a:p>
            <a:pPr marL="228600" indent="-228600">
              <a:buFont typeface="Arial" panose="020B0604020202020204" pitchFamily="34" charset="0"/>
              <a:buChar char="•"/>
            </a:pPr>
            <a:r>
              <a:rPr lang="en-US" sz="1200" u="sng" dirty="0">
                <a:latin typeface="Century Gothic" panose="020B0502020202020204" pitchFamily="34" charset="0"/>
              </a:rPr>
              <a:t>Insider leak</a:t>
            </a:r>
            <a:r>
              <a:rPr lang="en-US" sz="1200" dirty="0">
                <a:latin typeface="Century Gothic" panose="020B0502020202020204" pitchFamily="34" charset="0"/>
              </a:rPr>
              <a:t> - Divulging company’s  confidential info to public.</a:t>
            </a:r>
          </a:p>
          <a:p>
            <a:pPr marL="228600" indent="-228600" algn="just">
              <a:buFont typeface="Arial" panose="020B0604020202020204" pitchFamily="34" charset="0"/>
              <a:buChar char="•"/>
            </a:pPr>
            <a:r>
              <a:rPr lang="en-US" sz="1200" u="sng" dirty="0">
                <a:latin typeface="Century Gothic" panose="020B0502020202020204" pitchFamily="34" charset="0"/>
              </a:rPr>
              <a:t>Loss or theft</a:t>
            </a:r>
            <a:r>
              <a:rPr lang="en-US" sz="1200" dirty="0">
                <a:latin typeface="Century Gothic" panose="020B0502020202020204" pitchFamily="34" charset="0"/>
              </a:rPr>
              <a:t> - Loss or theft of company issued devices.</a:t>
            </a:r>
          </a:p>
          <a:p>
            <a:pPr marL="228600" indent="-228600" algn="just">
              <a:buFont typeface="Arial" panose="020B0604020202020204" pitchFamily="34" charset="0"/>
              <a:buChar char="•"/>
            </a:pPr>
            <a:r>
              <a:rPr lang="en-US" sz="1200" u="sng" dirty="0">
                <a:latin typeface="Century Gothic" panose="020B0502020202020204" pitchFamily="34" charset="0"/>
              </a:rPr>
              <a:t>Unintended disclosure</a:t>
            </a:r>
            <a:r>
              <a:rPr lang="en-US" sz="1200" dirty="0">
                <a:latin typeface="Century Gothic" panose="020B0502020202020204" pitchFamily="34" charset="0"/>
              </a:rPr>
              <a:t> - Mistakenly or unintentionally reveal company’s confidential info to public.</a:t>
            </a:r>
          </a:p>
          <a:p>
            <a:endParaRPr lang="en-US" dirty="0"/>
          </a:p>
          <a:p>
            <a:pPr algn="just">
              <a:lnSpc>
                <a:spcPct val="107000"/>
              </a:lnSpc>
              <a:spcAft>
                <a:spcPts val="800"/>
              </a:spcAft>
            </a:pPr>
            <a:r>
              <a:rPr lang="en-US" sz="1800" dirty="0">
                <a:effectLst/>
                <a:latin typeface="Calibri Light" panose="020F0302020204030204" pitchFamily="34" charset="0"/>
                <a:ea typeface="Calibri" panose="020F0502020204030204" pitchFamily="34" charset="0"/>
                <a:cs typeface="Times New Roman" panose="02020603050405020304" pitchFamily="18" charset="0"/>
              </a:rPr>
              <a:t>To avoid mishandling customer data, let us learn what GDPR is, its fundamental rights to individuals, and its practical ways in the workplace.</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69B162E-70AA-48DA-BA95-EBF11E06C060}" type="slidenum">
              <a:rPr lang="en-PH" smtClean="0"/>
              <a:t>5</a:t>
            </a:fld>
            <a:endParaRPr lang="en-PH"/>
          </a:p>
        </p:txBody>
      </p:sp>
    </p:spTree>
    <p:extLst>
      <p:ext uri="{BB962C8B-B14F-4D97-AF65-F5344CB8AC3E}">
        <p14:creationId xmlns:p14="http://schemas.microsoft.com/office/powerpoint/2010/main" val="358896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6</a:t>
            </a:fld>
            <a:endParaRPr lang="en-PH"/>
          </a:p>
        </p:txBody>
      </p:sp>
    </p:spTree>
    <p:extLst>
      <p:ext uri="{BB962C8B-B14F-4D97-AF65-F5344CB8AC3E}">
        <p14:creationId xmlns:p14="http://schemas.microsoft.com/office/powerpoint/2010/main" val="292495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Lesson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What is GDPR? </a:t>
            </a:r>
            <a:r>
              <a:rPr lang="en-US" sz="1200" dirty="0">
                <a:latin typeface="Century Gothic" panose="020B0502020202020204" pitchFamily="34" charset="0"/>
              </a:rPr>
              <a:t>GDPR or General Data Protection Regulation </a:t>
            </a:r>
            <a:r>
              <a:rPr lang="en-PH" sz="1200" dirty="0">
                <a:effectLst/>
                <a:latin typeface="Century Gothic" panose="020B0502020202020204" pitchFamily="34" charset="0"/>
                <a:ea typeface="Times New Roman" panose="02020603050405020304" pitchFamily="18" charset="0"/>
              </a:rPr>
              <a:t>is a European Union (EU) law on data protection and privacy. It covers all individual citizens of the EU and the European Economic Area (EEA). It also addresses the export of personal data outside the EU and EEA areas.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dirty="0">
              <a:effectLst/>
              <a:latin typeface="Century Gothic" panose="020B050202020202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sz="12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By complying with the GDPR, you can avoid work-related consequences for yourself and legal issues for the company. At the same time, complying with the GDPR allows you to deliver the world’s best possible service to customers.</a:t>
            </a:r>
            <a:endParaRPr lang="en-PH" sz="1200" dirty="0">
              <a:effectLst/>
              <a:latin typeface="Century Gothic" panose="020B0502020202020204" pitchFamily="34" charset="0"/>
              <a:ea typeface="Times New Roman" panose="02020603050405020304" pitchFamily="18" charset="0"/>
            </a:endParaRPr>
          </a:p>
          <a:p>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7</a:t>
            </a:fld>
            <a:endParaRPr lang="en-PH"/>
          </a:p>
        </p:txBody>
      </p:sp>
    </p:spTree>
    <p:extLst>
      <p:ext uri="{BB962C8B-B14F-4D97-AF65-F5344CB8AC3E}">
        <p14:creationId xmlns:p14="http://schemas.microsoft.com/office/powerpoint/2010/main" val="1790924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fundamental rights for individuals that GDPR provides.</a:t>
            </a:r>
          </a:p>
          <a:p>
            <a:pPr marL="171450" indent="-171450" algn="just">
              <a:buFont typeface="Arial" panose="020B0604020202020204" pitchFamily="34" charset="0"/>
              <a:buChar char="•"/>
            </a:pPr>
            <a:r>
              <a:rPr lang="en-PH" sz="1200" u="sng" dirty="0">
                <a:effectLst/>
                <a:latin typeface="Century Gothic" panose="020B0502020202020204" pitchFamily="34" charset="0"/>
                <a:ea typeface="Times New Roman" panose="02020603050405020304" pitchFamily="18" charset="0"/>
              </a:rPr>
              <a:t>Right to restrict or limit processing</a:t>
            </a:r>
            <a:r>
              <a:rPr lang="en-PH" sz="1200" u="none" dirty="0">
                <a:effectLst/>
                <a:latin typeface="Century Gothic" panose="020B0502020202020204" pitchFamily="34" charset="0"/>
                <a:ea typeface="Times New Roman" panose="02020603050405020304" pitchFamily="18" charset="0"/>
              </a:rPr>
              <a:t>- </a:t>
            </a:r>
            <a:r>
              <a:rPr lang="en-PH" sz="1200" dirty="0">
                <a:effectLst/>
                <a:latin typeface="Century Gothic" panose="020B0502020202020204" pitchFamily="34" charset="0"/>
                <a:ea typeface="Times New Roman" panose="02020603050405020304" pitchFamily="18" charset="0"/>
              </a:rPr>
              <a:t>Individuals have the right to be provided with their data in a usable format or to transfer it to another </a:t>
            </a:r>
            <a:r>
              <a:rPr lang="en-PH" sz="1200" dirty="0" err="1">
                <a:effectLst/>
                <a:latin typeface="Century Gothic" panose="020B0502020202020204" pitchFamily="34" charset="0"/>
                <a:ea typeface="Times New Roman" panose="02020603050405020304" pitchFamily="18" charset="0"/>
              </a:rPr>
              <a:t>organisation</a:t>
            </a:r>
            <a:r>
              <a:rPr lang="en-PH" sz="1200" dirty="0">
                <a:effectLst/>
                <a:latin typeface="Century Gothic" panose="020B0502020202020204" pitchFamily="34" charset="0"/>
                <a:ea typeface="Times New Roman" panose="02020603050405020304" pitchFamily="18" charset="0"/>
              </a:rPr>
              <a:t>.</a:t>
            </a:r>
          </a:p>
          <a:p>
            <a:pPr marL="171450" indent="-171450" algn="just">
              <a:buFont typeface="Arial" panose="020B0604020202020204" pitchFamily="34" charset="0"/>
              <a:buChar char="•"/>
            </a:pPr>
            <a:r>
              <a:rPr lang="en-PH" sz="1200" u="sng" dirty="0">
                <a:effectLst/>
                <a:latin typeface="Century Gothic" panose="020B0502020202020204" pitchFamily="34" charset="0"/>
                <a:ea typeface="Times New Roman" panose="02020603050405020304" pitchFamily="18" charset="0"/>
              </a:rPr>
              <a:t>Right to data portability</a:t>
            </a:r>
            <a:r>
              <a:rPr lang="en-PH" sz="1200" dirty="0">
                <a:effectLst/>
                <a:latin typeface="Century Gothic" panose="020B0502020202020204" pitchFamily="34" charset="0"/>
                <a:ea typeface="Times New Roman" panose="02020603050405020304" pitchFamily="18" charset="0"/>
              </a:rPr>
              <a:t>- Individuals have the right to be provided with their data in a usable format or to transfer it to another </a:t>
            </a:r>
            <a:r>
              <a:rPr lang="en-PH" sz="1200" dirty="0" err="1">
                <a:effectLst/>
                <a:latin typeface="Century Gothic" panose="020B0502020202020204" pitchFamily="34" charset="0"/>
                <a:ea typeface="Times New Roman" panose="02020603050405020304" pitchFamily="18" charset="0"/>
              </a:rPr>
              <a:t>organisation</a:t>
            </a:r>
            <a:r>
              <a:rPr lang="en-PH" sz="1200" dirty="0">
                <a:effectLst/>
                <a:latin typeface="Century Gothic" panose="020B0502020202020204" pitchFamily="34" charset="0"/>
                <a:ea typeface="Times New Roman" panose="02020603050405020304" pitchFamily="18" charset="0"/>
              </a:rPr>
              <a:t>.</a:t>
            </a:r>
            <a:endParaRPr lang="en-PH" sz="1200" dirty="0">
              <a:latin typeface="Century Gothic" panose="020B0502020202020204" pitchFamily="34" charset="0"/>
              <a:ea typeface="Times New Roman" panose="02020603050405020304" pitchFamily="18" charset="0"/>
            </a:endParaRPr>
          </a:p>
          <a:p>
            <a:pPr marL="171450" indent="-171450" algn="just">
              <a:buFont typeface="Arial" panose="020B0604020202020204" pitchFamily="34" charset="0"/>
              <a:buChar char="•"/>
            </a:pPr>
            <a:r>
              <a:rPr lang="en-PH" sz="1200" u="sng" dirty="0">
                <a:effectLst/>
                <a:latin typeface="Century Gothic" panose="020B0502020202020204" pitchFamily="34" charset="0"/>
                <a:ea typeface="Times New Roman" panose="02020603050405020304" pitchFamily="18" charset="0"/>
              </a:rPr>
              <a:t>Right to object to processing</a:t>
            </a:r>
            <a:r>
              <a:rPr lang="en-PH" sz="1200" dirty="0">
                <a:effectLst/>
                <a:latin typeface="Century Gothic" panose="020B0502020202020204" pitchFamily="34" charset="0"/>
                <a:ea typeface="Times New Roman" panose="02020603050405020304" pitchFamily="18" charset="0"/>
              </a:rPr>
              <a:t>- Individuals have the right to request us to stop  processing their personal data.</a:t>
            </a:r>
          </a:p>
          <a:p>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8</a:t>
            </a:fld>
            <a:endParaRPr lang="en-PH"/>
          </a:p>
        </p:txBody>
      </p:sp>
    </p:spTree>
    <p:extLst>
      <p:ext uri="{BB962C8B-B14F-4D97-AF65-F5344CB8AC3E}">
        <p14:creationId xmlns:p14="http://schemas.microsoft.com/office/powerpoint/2010/main" val="135105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PH" sz="1200" u="sng" dirty="0">
                <a:effectLst/>
                <a:latin typeface="Century Gothic" panose="020B0502020202020204" pitchFamily="34" charset="0"/>
                <a:ea typeface="Times New Roman" panose="02020603050405020304" pitchFamily="18" charset="0"/>
              </a:rPr>
              <a:t>Right of access</a:t>
            </a:r>
            <a:r>
              <a:rPr lang="en-PH" sz="1200" dirty="0">
                <a:effectLst/>
                <a:latin typeface="Century Gothic" panose="020B0502020202020204" pitchFamily="34" charset="0"/>
                <a:ea typeface="Times New Roman" panose="02020603050405020304" pitchFamily="18" charset="0"/>
              </a:rPr>
              <a:t>- Individuals have the right to obtain a copy of the data we hold for them.</a:t>
            </a:r>
          </a:p>
          <a:p>
            <a:pPr marL="171450" indent="-171450" algn="just">
              <a:buFont typeface="Arial" panose="020B0604020202020204" pitchFamily="34" charset="0"/>
              <a:buChar char="•"/>
            </a:pPr>
            <a:r>
              <a:rPr lang="en-PH" sz="1200" u="sng" dirty="0">
                <a:effectLst/>
                <a:latin typeface="Century Gothic" panose="020B0502020202020204" pitchFamily="34" charset="0"/>
                <a:ea typeface="Times New Roman" panose="02020603050405020304" pitchFamily="18" charset="0"/>
              </a:rPr>
              <a:t>Right to rectification</a:t>
            </a:r>
            <a:r>
              <a:rPr lang="en-PH" sz="1200" dirty="0">
                <a:effectLst/>
                <a:latin typeface="Century Gothic" panose="020B0502020202020204" pitchFamily="34" charset="0"/>
                <a:ea typeface="Times New Roman" panose="02020603050405020304" pitchFamily="18" charset="0"/>
              </a:rPr>
              <a:t>- Individuals have the right to request corrections for inaccurate personal data.</a:t>
            </a:r>
          </a:p>
          <a:p>
            <a:pPr marL="171450" indent="-171450" algn="just">
              <a:buFont typeface="Arial" panose="020B0604020202020204" pitchFamily="34" charset="0"/>
              <a:buChar char="•"/>
            </a:pPr>
            <a:r>
              <a:rPr lang="en-PH" sz="1200" u="sng" dirty="0">
                <a:effectLst/>
                <a:latin typeface="Century Gothic" panose="020B0502020202020204" pitchFamily="34" charset="0"/>
                <a:ea typeface="Times New Roman" panose="02020603050405020304" pitchFamily="18" charset="0"/>
              </a:rPr>
              <a:t>Right to erasure or right to be forgotten</a:t>
            </a:r>
            <a:r>
              <a:rPr lang="en-PH" sz="1200" dirty="0">
                <a:effectLst/>
                <a:latin typeface="Century Gothic" panose="020B0502020202020204" pitchFamily="34" charset="0"/>
                <a:ea typeface="Times New Roman" panose="02020603050405020304" pitchFamily="18" charset="0"/>
                <a:cs typeface="Times New Roman" panose="02020603050405020304" pitchFamily="18" charset="0"/>
              </a:rPr>
              <a:t>- Individuals have the right to request deletion of their data from our database.</a:t>
            </a:r>
            <a:endParaRPr lang="en-PH"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PH" dirty="0"/>
          </a:p>
        </p:txBody>
      </p:sp>
      <p:sp>
        <p:nvSpPr>
          <p:cNvPr id="4" name="Slide Number Placeholder 3"/>
          <p:cNvSpPr>
            <a:spLocks noGrp="1"/>
          </p:cNvSpPr>
          <p:nvPr>
            <p:ph type="sldNum" sz="quarter" idx="5"/>
          </p:nvPr>
        </p:nvSpPr>
        <p:spPr/>
        <p:txBody>
          <a:bodyPr/>
          <a:lstStyle/>
          <a:p>
            <a:fld id="{969B162E-70AA-48DA-BA95-EBF11E06C060}" type="slidenum">
              <a:rPr lang="en-PH" smtClean="0"/>
              <a:t>9</a:t>
            </a:fld>
            <a:endParaRPr lang="en-PH"/>
          </a:p>
        </p:txBody>
      </p:sp>
    </p:spTree>
    <p:extLst>
      <p:ext uri="{BB962C8B-B14F-4D97-AF65-F5344CB8AC3E}">
        <p14:creationId xmlns:p14="http://schemas.microsoft.com/office/powerpoint/2010/main" val="421451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F5A7-55F9-48A0-80F9-AA49578C3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3A43FD41-1B7E-49E0-AAA6-19D258563E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4E9550CC-A2AB-4ADC-BEDD-65661B7D6B5C}"/>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5" name="Footer Placeholder 4">
            <a:extLst>
              <a:ext uri="{FF2B5EF4-FFF2-40B4-BE49-F238E27FC236}">
                <a16:creationId xmlns:a16="http://schemas.microsoft.com/office/drawing/2014/main" id="{36381AD9-38D6-40F0-BE45-34D344B0E74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BC2FF9E-508C-4EB3-85FC-CA8D6CA3C982}"/>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10077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3AA8-20BD-4ED3-B3A8-1CEF5F6F5FF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65EFB0C-872A-47BA-898D-D25E1CF370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62A8409-5BEB-4849-89FF-7BD0A5D35028}"/>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5" name="Footer Placeholder 4">
            <a:extLst>
              <a:ext uri="{FF2B5EF4-FFF2-40B4-BE49-F238E27FC236}">
                <a16:creationId xmlns:a16="http://schemas.microsoft.com/office/drawing/2014/main" id="{D78472B5-F28C-45F1-9785-73079C748FF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43638AC-8612-409E-8724-2415EF9CD732}"/>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166358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9E27B-0644-45C3-BE9B-181E896E0E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FFBD278-09E3-41D6-B383-F7B7DFD3CD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72CE5A3-B8E9-4190-8270-EA1D01482C28}"/>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5" name="Footer Placeholder 4">
            <a:extLst>
              <a:ext uri="{FF2B5EF4-FFF2-40B4-BE49-F238E27FC236}">
                <a16:creationId xmlns:a16="http://schemas.microsoft.com/office/drawing/2014/main" id="{6C0D91D8-12C1-487E-ADA7-56BC9A0D14C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68F51C3-E6B1-491A-A944-C347984457BA}"/>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45304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8BB1-D56C-4082-B5DF-1B0E7DA9D61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7598AC9-67FD-4F0E-9CB4-6F1FA377B7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1178A3B-45CB-44AC-986C-5C8B5159E0CE}"/>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5" name="Footer Placeholder 4">
            <a:extLst>
              <a:ext uri="{FF2B5EF4-FFF2-40B4-BE49-F238E27FC236}">
                <a16:creationId xmlns:a16="http://schemas.microsoft.com/office/drawing/2014/main" id="{F4518E5C-5BCE-4532-89EE-4757BF95F3C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70E24D5-97A5-4B68-84A0-97CDE1BA77CD}"/>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245106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D889-BEA8-40C4-B9D2-23E2FB89EE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125A36F6-EEFE-4426-822D-105AFD2BC3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B4F55D-A2AF-4840-B6C0-1EC28E9492E7}"/>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5" name="Footer Placeholder 4">
            <a:extLst>
              <a:ext uri="{FF2B5EF4-FFF2-40B4-BE49-F238E27FC236}">
                <a16:creationId xmlns:a16="http://schemas.microsoft.com/office/drawing/2014/main" id="{32B91959-CD91-4AD0-8644-7D6EA5095E6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91450CA-D7F7-426D-BA9B-54D599FD2A0F}"/>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197493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0B4D-AB47-47B8-911E-3ACB7C1EED0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473EAE4-1755-4460-A21E-707D65DB0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0A3CE864-4EBD-40F2-98F4-7CAFE16AE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BAE0429A-F106-4FF1-89E4-B3F12FE41205}"/>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6" name="Footer Placeholder 5">
            <a:extLst>
              <a:ext uri="{FF2B5EF4-FFF2-40B4-BE49-F238E27FC236}">
                <a16:creationId xmlns:a16="http://schemas.microsoft.com/office/drawing/2014/main" id="{68FDC727-DA94-4201-9E2A-FB6BD73311D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E51EC64-5C5E-4664-8C55-79563E184271}"/>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380408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0C4F-A66D-4F15-A0D4-8BC252E4BAD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D4B89ED-4E28-401A-9C42-8436BA52A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5DF4F0-53EF-408A-8B48-469E64DF6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5D1B35D-EC9C-4727-AAA1-7438FD769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D5D9F5-23CC-455F-948F-389BB38CB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526B5F7-A38F-45B1-8D52-A0E954667A36}"/>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8" name="Footer Placeholder 7">
            <a:extLst>
              <a:ext uri="{FF2B5EF4-FFF2-40B4-BE49-F238E27FC236}">
                <a16:creationId xmlns:a16="http://schemas.microsoft.com/office/drawing/2014/main" id="{27FC4E9D-2AF9-492A-AD33-33423BD7378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6F5F805-5760-4A48-B11D-5B635252CB3B}"/>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256146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B1CA-F2C5-4651-9DA3-D58B2B52435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78CA8CFA-7FC0-4C0D-95C3-01C837B99703}"/>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4" name="Footer Placeholder 3">
            <a:extLst>
              <a:ext uri="{FF2B5EF4-FFF2-40B4-BE49-F238E27FC236}">
                <a16:creationId xmlns:a16="http://schemas.microsoft.com/office/drawing/2014/main" id="{9F3AB14E-A989-4C99-917B-2B1B747A9FA4}"/>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D39412E0-74BB-4288-A54D-7F9249D639EB}"/>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232111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0BA21-AB77-415E-9A9B-FC64CBBE7A55}"/>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3" name="Footer Placeholder 2">
            <a:extLst>
              <a:ext uri="{FF2B5EF4-FFF2-40B4-BE49-F238E27FC236}">
                <a16:creationId xmlns:a16="http://schemas.microsoft.com/office/drawing/2014/main" id="{71710FF1-8004-428E-853C-7DA0191AE67C}"/>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05C558C-329B-45D5-A184-143A9A8B5AF6}"/>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14109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215E-A58D-4133-A0A4-003DAB467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E1A606A1-BF97-4700-A771-40AA19817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810A9792-5947-47DA-AC6E-978C40AB1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C41C6-9C3C-4D38-A4A1-F9BFCBD68C99}"/>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6" name="Footer Placeholder 5">
            <a:extLst>
              <a:ext uri="{FF2B5EF4-FFF2-40B4-BE49-F238E27FC236}">
                <a16:creationId xmlns:a16="http://schemas.microsoft.com/office/drawing/2014/main" id="{E50C3109-2CB1-41A7-86E5-1F143A62C32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63B7C2-8D54-4088-8D72-A519E9B3F32B}"/>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281266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E5CE-1542-49B6-AAB2-24FF10824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25137625-D49B-4F2E-981F-50454C68D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4E08932-8B58-4B78-A471-5D33D156E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A89EA-6B62-4FA4-B01E-48776940E868}"/>
              </a:ext>
            </a:extLst>
          </p:cNvPr>
          <p:cNvSpPr>
            <a:spLocks noGrp="1"/>
          </p:cNvSpPr>
          <p:nvPr>
            <p:ph type="dt" sz="half" idx="10"/>
          </p:nvPr>
        </p:nvSpPr>
        <p:spPr/>
        <p:txBody>
          <a:bodyPr/>
          <a:lstStyle/>
          <a:p>
            <a:fld id="{0DE5CFD7-D8BF-48A8-8AA6-1FBC0D80D3A2}" type="datetimeFigureOut">
              <a:rPr lang="en-PH" smtClean="0"/>
              <a:t>18/06/2022</a:t>
            </a:fld>
            <a:endParaRPr lang="en-PH"/>
          </a:p>
        </p:txBody>
      </p:sp>
      <p:sp>
        <p:nvSpPr>
          <p:cNvPr id="6" name="Footer Placeholder 5">
            <a:extLst>
              <a:ext uri="{FF2B5EF4-FFF2-40B4-BE49-F238E27FC236}">
                <a16:creationId xmlns:a16="http://schemas.microsoft.com/office/drawing/2014/main" id="{783FF8A9-BE10-459B-87EE-E72E48B89E4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F97418B-4EE9-4812-BFC5-62681B53EEB4}"/>
              </a:ext>
            </a:extLst>
          </p:cNvPr>
          <p:cNvSpPr>
            <a:spLocks noGrp="1"/>
          </p:cNvSpPr>
          <p:nvPr>
            <p:ph type="sldNum" sz="quarter" idx="12"/>
          </p:nvPr>
        </p:nvSpPr>
        <p:spPr/>
        <p:txBody>
          <a:bodyPr/>
          <a:lstStyle/>
          <a:p>
            <a:fld id="{24326640-C625-48DF-B5D3-B8AA6538D225}" type="slidenum">
              <a:rPr lang="en-PH" smtClean="0"/>
              <a:t>‹#›</a:t>
            </a:fld>
            <a:endParaRPr lang="en-PH"/>
          </a:p>
        </p:txBody>
      </p:sp>
    </p:spTree>
    <p:extLst>
      <p:ext uri="{BB962C8B-B14F-4D97-AF65-F5344CB8AC3E}">
        <p14:creationId xmlns:p14="http://schemas.microsoft.com/office/powerpoint/2010/main" val="1062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8F250-E5F6-4E50-8345-2F913957E9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3645379-3C08-44FF-B80A-F2E5F428A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A8501A2-2A05-44A5-BC58-97F159944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5CFD7-D8BF-48A8-8AA6-1FBC0D80D3A2}" type="datetimeFigureOut">
              <a:rPr lang="en-PH" smtClean="0"/>
              <a:t>18/06/2022</a:t>
            </a:fld>
            <a:endParaRPr lang="en-PH"/>
          </a:p>
        </p:txBody>
      </p:sp>
      <p:sp>
        <p:nvSpPr>
          <p:cNvPr id="5" name="Footer Placeholder 4">
            <a:extLst>
              <a:ext uri="{FF2B5EF4-FFF2-40B4-BE49-F238E27FC236}">
                <a16:creationId xmlns:a16="http://schemas.microsoft.com/office/drawing/2014/main" id="{468FC134-4CD9-44F8-BE72-2D9C8DD16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202C58C8-3A2A-43ED-BA9F-4A2698964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26640-C625-48DF-B5D3-B8AA6538D225}" type="slidenum">
              <a:rPr lang="en-PH" smtClean="0"/>
              <a:t>‹#›</a:t>
            </a:fld>
            <a:endParaRPr lang="en-PH"/>
          </a:p>
        </p:txBody>
      </p:sp>
    </p:spTree>
    <p:extLst>
      <p:ext uri="{BB962C8B-B14F-4D97-AF65-F5344CB8AC3E}">
        <p14:creationId xmlns:p14="http://schemas.microsoft.com/office/powerpoint/2010/main" val="1776568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85C3736B-5E75-4DD3-AE4C-AEBD4C13C4BD}"/>
              </a:ext>
            </a:extLst>
          </p:cNvPr>
          <p:cNvSpPr>
            <a:spLocks noGrp="1"/>
          </p:cNvSpPr>
          <p:nvPr>
            <p:ph type="ctrTitle"/>
          </p:nvPr>
        </p:nvSpPr>
        <p:spPr>
          <a:xfrm>
            <a:off x="1524000" y="5441980"/>
            <a:ext cx="9144000" cy="624959"/>
          </a:xfrm>
        </p:spPr>
        <p:txBody>
          <a:bodyPr>
            <a:normAutofit/>
          </a:bodyPr>
          <a:lstStyle/>
          <a:p>
            <a:pPr algn="ctr"/>
            <a:r>
              <a:rPr lang="en-US" sz="3000" b="1" dirty="0">
                <a:ln w="0"/>
                <a:latin typeface="Century Gothic" panose="020B0502020202020204" pitchFamily="34" charset="0"/>
              </a:rPr>
              <a:t>General Data Protection Regulation</a:t>
            </a:r>
          </a:p>
        </p:txBody>
      </p:sp>
      <p:pic>
        <p:nvPicPr>
          <p:cNvPr id="7" name="Picture 6" descr="Icon&#10;&#10;Description automatically generated">
            <a:extLst>
              <a:ext uri="{FF2B5EF4-FFF2-40B4-BE49-F238E27FC236}">
                <a16:creationId xmlns:a16="http://schemas.microsoft.com/office/drawing/2014/main" id="{37B08F7D-A17D-4E27-833D-E138033A565D}"/>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2499702" y="1122317"/>
            <a:ext cx="991014" cy="991014"/>
          </a:xfrm>
          <a:prstGeom prst="rect">
            <a:avLst/>
          </a:prstGeom>
        </p:spPr>
      </p:pic>
      <p:pic>
        <p:nvPicPr>
          <p:cNvPr id="9" name="Picture 8" descr="Icon&#10;&#10;Description automatically generated">
            <a:extLst>
              <a:ext uri="{FF2B5EF4-FFF2-40B4-BE49-F238E27FC236}">
                <a16:creationId xmlns:a16="http://schemas.microsoft.com/office/drawing/2014/main" id="{6236E97C-202B-4C93-AA37-429376134A5B}"/>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1833958" y="3235648"/>
            <a:ext cx="1591249" cy="1592837"/>
          </a:xfrm>
          <a:prstGeom prst="rect">
            <a:avLst/>
          </a:prstGeom>
        </p:spPr>
      </p:pic>
      <p:pic>
        <p:nvPicPr>
          <p:cNvPr id="15" name="Picture 14" descr="Icon&#10;&#10;Description automatically generated">
            <a:extLst>
              <a:ext uri="{FF2B5EF4-FFF2-40B4-BE49-F238E27FC236}">
                <a16:creationId xmlns:a16="http://schemas.microsoft.com/office/drawing/2014/main" id="{F7037886-B2B7-4681-9DF6-B3D70F9F6459}"/>
              </a:ext>
            </a:extLst>
          </p:cNvPr>
          <p:cNvPicPr>
            <a:picLocks noChangeAspect="1"/>
          </p:cNvPicPr>
          <p:nvPr/>
        </p:nvPicPr>
        <p:blipFill>
          <a:blip r:embed="rId5">
            <a:alphaModFix amt="75000"/>
            <a:extLst>
              <a:ext uri="{28A0092B-C50C-407E-A947-70E740481C1C}">
                <a14:useLocalDpi xmlns:a14="http://schemas.microsoft.com/office/drawing/2010/main" val="0"/>
              </a:ext>
            </a:extLst>
          </a:blip>
          <a:stretch>
            <a:fillRect/>
          </a:stretch>
        </p:blipFill>
        <p:spPr>
          <a:xfrm>
            <a:off x="9580707" y="2436434"/>
            <a:ext cx="975455" cy="975455"/>
          </a:xfrm>
          <a:prstGeom prst="rect">
            <a:avLst/>
          </a:prstGeom>
        </p:spPr>
      </p:pic>
      <p:pic>
        <p:nvPicPr>
          <p:cNvPr id="25" name="Picture 24" descr="Icon&#10;&#10;Description automatically generated">
            <a:extLst>
              <a:ext uri="{FF2B5EF4-FFF2-40B4-BE49-F238E27FC236}">
                <a16:creationId xmlns:a16="http://schemas.microsoft.com/office/drawing/2014/main" id="{9F1BCEFA-F7D4-4A03-B180-A9A55448CC40}"/>
              </a:ext>
            </a:extLst>
          </p:cNvPr>
          <p:cNvPicPr>
            <a:picLocks noChangeAspect="1"/>
          </p:cNvPicPr>
          <p:nvPr/>
        </p:nvPicPr>
        <p:blipFill>
          <a:blip r:embed="rId6">
            <a:alphaModFix amt="75000"/>
            <a:extLst>
              <a:ext uri="{28A0092B-C50C-407E-A947-70E740481C1C}">
                <a14:useLocalDpi xmlns:a14="http://schemas.microsoft.com/office/drawing/2010/main" val="0"/>
              </a:ext>
            </a:extLst>
          </a:blip>
          <a:stretch>
            <a:fillRect/>
          </a:stretch>
        </p:blipFill>
        <p:spPr>
          <a:xfrm>
            <a:off x="8364231" y="3624870"/>
            <a:ext cx="1665873" cy="1768538"/>
          </a:xfrm>
          <a:prstGeom prst="rect">
            <a:avLst/>
          </a:prstGeom>
        </p:spPr>
      </p:pic>
      <p:pic>
        <p:nvPicPr>
          <p:cNvPr id="28" name="Picture 27" descr="Icon&#10;&#10;Description automatically generated">
            <a:extLst>
              <a:ext uri="{FF2B5EF4-FFF2-40B4-BE49-F238E27FC236}">
                <a16:creationId xmlns:a16="http://schemas.microsoft.com/office/drawing/2014/main" id="{DD66EEEA-C652-41EA-B60B-518823DD2522}"/>
              </a:ext>
            </a:extLst>
          </p:cNvPr>
          <p:cNvPicPr>
            <a:picLocks noChangeAspect="1"/>
          </p:cNvPicPr>
          <p:nvPr/>
        </p:nvPicPr>
        <p:blipFill>
          <a:blip r:embed="rId7">
            <a:alphaModFix amt="80000"/>
            <a:extLst>
              <a:ext uri="{28A0092B-C50C-407E-A947-70E740481C1C}">
                <a14:useLocalDpi xmlns:a14="http://schemas.microsoft.com/office/drawing/2010/main" val="0"/>
              </a:ext>
            </a:extLst>
          </a:blip>
          <a:stretch>
            <a:fillRect/>
          </a:stretch>
        </p:blipFill>
        <p:spPr>
          <a:xfrm>
            <a:off x="8364231" y="726281"/>
            <a:ext cx="1328067" cy="1328067"/>
          </a:xfrm>
          <a:prstGeom prst="rect">
            <a:avLst/>
          </a:prstGeom>
        </p:spPr>
      </p:pic>
      <p:pic>
        <p:nvPicPr>
          <p:cNvPr id="30" name="Picture 29" descr="Icon&#10;&#10;Description automatically generated">
            <a:extLst>
              <a:ext uri="{FF2B5EF4-FFF2-40B4-BE49-F238E27FC236}">
                <a16:creationId xmlns:a16="http://schemas.microsoft.com/office/drawing/2014/main" id="{D347424B-6001-49BD-8694-053E5B05AB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3894" y="448588"/>
            <a:ext cx="4964212" cy="4944820"/>
          </a:xfrm>
          <a:prstGeom prst="rect">
            <a:avLst/>
          </a:prstGeom>
        </p:spPr>
      </p:pic>
    </p:spTree>
    <p:extLst>
      <p:ext uri="{BB962C8B-B14F-4D97-AF65-F5344CB8AC3E}">
        <p14:creationId xmlns:p14="http://schemas.microsoft.com/office/powerpoint/2010/main" val="345078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100"/>
                            </p:stCondLst>
                            <p:childTnLst>
                              <p:par>
                                <p:cTn id="8" presetID="1" presetClass="entr" presetSubtype="0" fill="hold" nodeType="afterEffect">
                                  <p:stCondLst>
                                    <p:cond delay="4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40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p:stCondLst>
                              <p:cond delay="1900"/>
                            </p:stCondLst>
                            <p:childTnLst>
                              <p:par>
                                <p:cTn id="20" presetID="1" presetClass="entr" presetSubtype="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A99D64A-7587-406C-AB8B-50D93EF964E9}"/>
              </a:ext>
            </a:extLst>
          </p:cNvPr>
          <p:cNvPicPr>
            <a:picLocks noChangeAspect="1"/>
          </p:cNvPicPr>
          <p:nvPr/>
        </p:nvPicPr>
        <p:blipFill>
          <a:blip r:embed="rId3">
            <a:alphaModFix amt="65000"/>
            <a:extLst>
              <a:ext uri="{BEBA8EAE-BF5A-486C-A8C5-ECC9F3942E4B}">
                <a14:imgProps xmlns:a14="http://schemas.microsoft.com/office/drawing/2010/main">
                  <a14:imgLayer r:embed="rId4">
                    <a14:imgEffect>
                      <a14:colorTemperature colorTemp="9155"/>
                    </a14:imgEffect>
                  </a14:imgLayer>
                </a14:imgProps>
              </a:ext>
              <a:ext uri="{28A0092B-C50C-407E-A947-70E740481C1C}">
                <a14:useLocalDpi xmlns:a14="http://schemas.microsoft.com/office/drawing/2010/main" val="0"/>
              </a:ext>
            </a:extLst>
          </a:blip>
          <a:stretch>
            <a:fillRect/>
          </a:stretch>
        </p:blipFill>
        <p:spPr>
          <a:xfrm>
            <a:off x="3080042" y="837330"/>
            <a:ext cx="6031915" cy="3513591"/>
          </a:xfrm>
          <a:prstGeom prst="rect">
            <a:avLst/>
          </a:prstGeom>
        </p:spPr>
      </p:pic>
      <p:sp>
        <p:nvSpPr>
          <p:cNvPr id="2" name="Title 1">
            <a:extLst>
              <a:ext uri="{FF2B5EF4-FFF2-40B4-BE49-F238E27FC236}">
                <a16:creationId xmlns:a16="http://schemas.microsoft.com/office/drawing/2014/main" id="{A30533C1-79E4-40B2-BD3A-E2984F77E7D1}"/>
              </a:ext>
            </a:extLst>
          </p:cNvPr>
          <p:cNvSpPr>
            <a:spLocks noGrp="1"/>
          </p:cNvSpPr>
          <p:nvPr>
            <p:ph type="title"/>
          </p:nvPr>
        </p:nvSpPr>
        <p:spPr>
          <a:xfrm>
            <a:off x="641180" y="4190512"/>
            <a:ext cx="10909640" cy="1687814"/>
          </a:xfrm>
        </p:spPr>
        <p:txBody>
          <a:bodyPr vert="horz" lIns="91440" tIns="45720" rIns="91440" bIns="45720" rtlCol="0" anchor="b">
            <a:normAutofit/>
          </a:bodyPr>
          <a:lstStyle/>
          <a:p>
            <a:pPr marL="0" indent="0" algn="ctr"/>
            <a:r>
              <a:rPr lang="en-US" sz="3600" kern="1200" dirty="0">
                <a:solidFill>
                  <a:schemeClr val="tx1"/>
                </a:solidFill>
                <a:latin typeface="+mj-lt"/>
                <a:ea typeface="+mj-ea"/>
                <a:cs typeface="+mj-cs"/>
              </a:rPr>
              <a:t>You are an essential ingredient in our</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ongoing effort to reduce Security Risk. </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 Kirsten </a:t>
            </a:r>
            <a:r>
              <a:rPr lang="en-US" sz="3600" kern="1200" dirty="0" err="1">
                <a:solidFill>
                  <a:schemeClr val="tx1"/>
                </a:solidFill>
                <a:latin typeface="+mj-lt"/>
                <a:ea typeface="+mj-ea"/>
                <a:cs typeface="+mj-cs"/>
              </a:rPr>
              <a:t>Manthorne</a:t>
            </a:r>
            <a:endParaRPr lang="en-US" sz="36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1ED9B912-04B9-4C11-8232-36C3BAC2BF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5853" y="5935630"/>
            <a:ext cx="3960294" cy="110008"/>
          </a:xfrm>
          <a:prstGeom prst="rect">
            <a:avLst/>
          </a:prstGeom>
        </p:spPr>
      </p:pic>
    </p:spTree>
    <p:extLst>
      <p:ext uri="{BB962C8B-B14F-4D97-AF65-F5344CB8AC3E}">
        <p14:creationId xmlns:p14="http://schemas.microsoft.com/office/powerpoint/2010/main" val="27805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335-71C8-465E-9D42-6186B808190C}"/>
              </a:ext>
            </a:extLst>
          </p:cNvPr>
          <p:cNvSpPr>
            <a:spLocks noGrp="1"/>
          </p:cNvSpPr>
          <p:nvPr>
            <p:ph type="title"/>
          </p:nvPr>
        </p:nvSpPr>
        <p:spPr/>
        <p:txBody>
          <a:bodyPr/>
          <a:lstStyle/>
          <a:p>
            <a:r>
              <a:rPr lang="en-US" b="1" dirty="0">
                <a:latin typeface="Century Gothic" panose="020B0502020202020204" pitchFamily="34" charset="0"/>
              </a:rPr>
              <a:t>GDPR Practical Application</a:t>
            </a:r>
            <a:endParaRPr lang="en-PH"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350263C2-51BC-424F-AF32-0FD9522FC7C4}"/>
              </a:ext>
            </a:extLst>
          </p:cNvPr>
          <p:cNvSpPr>
            <a:spLocks noGrp="1"/>
          </p:cNvSpPr>
          <p:nvPr>
            <p:ph idx="1"/>
          </p:nvPr>
        </p:nvSpPr>
        <p:spPr/>
        <p:txBody>
          <a:bodyPr>
            <a:noAutofit/>
          </a:bodyPr>
          <a:lstStyle/>
          <a:p>
            <a:pPr algn="just">
              <a:lnSpc>
                <a:spcPct val="100000"/>
              </a:lnSpc>
            </a:pPr>
            <a:r>
              <a:rPr lang="en-PH" sz="23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Never disclose any personal data that hasn’t first been confirmed by customers.</a:t>
            </a:r>
          </a:p>
          <a:p>
            <a:pPr marL="615950" lvl="1" indent="-342900" algn="just">
              <a:lnSpc>
                <a:spcPct val="100000"/>
              </a:lnSpc>
              <a:buFontTx/>
              <a:buChar char="-"/>
            </a:pPr>
            <a:r>
              <a:rPr lang="en-PH" sz="23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Always be mindful of the difference between </a:t>
            </a:r>
            <a:r>
              <a:rPr lang="en-PH" sz="2300" i="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verifying</a:t>
            </a:r>
            <a:r>
              <a:rPr lang="en-PH" sz="23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and </a:t>
            </a:r>
            <a:r>
              <a:rPr lang="en-PH" sz="2300" i="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disclosing</a:t>
            </a:r>
            <a:r>
              <a:rPr lang="en-PH" sz="23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PH" sz="2300" dirty="0">
              <a:effectLst/>
              <a:latin typeface="Century Gothic" panose="020B0502020202020204" pitchFamily="34" charset="0"/>
              <a:ea typeface="Calibri" panose="020F0502020204030204" pitchFamily="34" charset="0"/>
              <a:cs typeface="Times New Roman" panose="02020603050405020304" pitchFamily="18" charset="0"/>
            </a:endParaRPr>
          </a:p>
          <a:p>
            <a:pPr marL="615950" lvl="1" indent="-342900" algn="just">
              <a:lnSpc>
                <a:spcPct val="100000"/>
              </a:lnSpc>
              <a:buFontTx/>
              <a:buChar char="-"/>
            </a:pPr>
            <a:r>
              <a:rPr lang="en-PH" sz="2300" dirty="0">
                <a:solidFill>
                  <a:srgbClr val="000000"/>
                </a:solidFill>
                <a:effectLst/>
                <a:latin typeface="Century Gothic" panose="020B0502020202020204" pitchFamily="34" charset="0"/>
                <a:ea typeface="Times New Roman" panose="02020603050405020304" pitchFamily="18" charset="0"/>
              </a:rPr>
              <a:t>When we disclose, it means that we’re proactively giving the information to the customer/ member of the public.</a:t>
            </a:r>
          </a:p>
        </p:txBody>
      </p:sp>
      <p:pic>
        <p:nvPicPr>
          <p:cNvPr id="10" name="Picture 9" descr="A picture containing diagram&#10;&#10;Description automatically generated">
            <a:extLst>
              <a:ext uri="{FF2B5EF4-FFF2-40B4-BE49-F238E27FC236}">
                <a16:creationId xmlns:a16="http://schemas.microsoft.com/office/drawing/2014/main" id="{301C2F26-4BC5-4753-9CDA-1F0F6B1B81E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7015912" y="2022764"/>
            <a:ext cx="4337888" cy="4154199"/>
          </a:xfrm>
          <a:prstGeom prst="rect">
            <a:avLst/>
          </a:prstGeom>
        </p:spPr>
      </p:pic>
      <p:pic>
        <p:nvPicPr>
          <p:cNvPr id="4" name="Picture 3">
            <a:extLst>
              <a:ext uri="{FF2B5EF4-FFF2-40B4-BE49-F238E27FC236}">
                <a16:creationId xmlns:a16="http://schemas.microsoft.com/office/drawing/2014/main" id="{B8B7362A-5EBA-43F8-9FD0-DD5986700F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spTree>
    <p:extLst>
      <p:ext uri="{BB962C8B-B14F-4D97-AF65-F5344CB8AC3E}">
        <p14:creationId xmlns:p14="http://schemas.microsoft.com/office/powerpoint/2010/main" val="144211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335-71C8-465E-9D42-6186B808190C}"/>
              </a:ext>
            </a:extLst>
          </p:cNvPr>
          <p:cNvSpPr>
            <a:spLocks noGrp="1"/>
          </p:cNvSpPr>
          <p:nvPr>
            <p:ph type="title"/>
          </p:nvPr>
        </p:nvSpPr>
        <p:spPr/>
        <p:txBody>
          <a:bodyPr/>
          <a:lstStyle/>
          <a:p>
            <a:r>
              <a:rPr lang="en-US" b="1" dirty="0">
                <a:latin typeface="Century Gothic" panose="020B0502020202020204" pitchFamily="34" charset="0"/>
              </a:rPr>
              <a:t>GDPR Practical Application</a:t>
            </a:r>
            <a:endParaRPr lang="en-PH"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350263C2-51BC-424F-AF32-0FD9522FC7C4}"/>
              </a:ext>
            </a:extLst>
          </p:cNvPr>
          <p:cNvSpPr>
            <a:spLocks noGrp="1"/>
          </p:cNvSpPr>
          <p:nvPr>
            <p:ph idx="1"/>
          </p:nvPr>
        </p:nvSpPr>
        <p:spPr/>
        <p:txBody>
          <a:bodyPr>
            <a:noAutofit/>
          </a:bodyPr>
          <a:lstStyle/>
          <a:p>
            <a:pPr marL="615950" lvl="1" indent="-342900" algn="just">
              <a:lnSpc>
                <a:spcPct val="100000"/>
              </a:lnSpc>
              <a:buFontTx/>
              <a:buChar char="-"/>
            </a:pPr>
            <a:r>
              <a:rPr lang="en-PH" sz="23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When we verify, we ask them to give us the information first and we validate if it’s correct or not. </a:t>
            </a:r>
          </a:p>
          <a:p>
            <a:pPr marL="273050" lvl="1" indent="0" algn="just">
              <a:lnSpc>
                <a:spcPct val="100000"/>
              </a:lnSpc>
              <a:buNone/>
            </a:pPr>
            <a:endParaRPr lang="en-PH" sz="2300" dirty="0">
              <a:latin typeface="Century Gothic" panose="020B0502020202020204" pitchFamily="34" charset="0"/>
              <a:ea typeface="Times New Roman" panose="02020603050405020304" pitchFamily="18" charset="0"/>
              <a:cs typeface="Times New Roman" panose="02020603050405020304" pitchFamily="18" charset="0"/>
            </a:endParaRPr>
          </a:p>
          <a:p>
            <a:pPr marL="730250" lvl="3" indent="6350" algn="just">
              <a:lnSpc>
                <a:spcPct val="100000"/>
              </a:lnSpc>
              <a:buNone/>
            </a:pPr>
            <a:r>
              <a:rPr lang="en-PH" sz="2300" i="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Example</a:t>
            </a:r>
            <a:r>
              <a:rPr lang="en-PH" sz="2300" i="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let’s say you need to confirm a customer’s delivery address. Explicitly ask “Can I have your delivery address, please?” </a:t>
            </a:r>
          </a:p>
          <a:p>
            <a:pPr marL="730250" lvl="3" indent="6350" algn="just">
              <a:lnSpc>
                <a:spcPct val="100000"/>
              </a:lnSpc>
              <a:buNone/>
            </a:pPr>
            <a:endParaRPr lang="en-PH" sz="2300" i="1" dirty="0">
              <a:effectLst/>
              <a:latin typeface="Century Gothic" panose="020B0502020202020204" pitchFamily="34" charset="0"/>
              <a:ea typeface="Calibri" panose="020F0502020204030204" pitchFamily="34" charset="0"/>
              <a:cs typeface="Times New Roman" panose="02020603050405020304" pitchFamily="18" charset="0"/>
            </a:endParaRPr>
          </a:p>
          <a:p>
            <a:pPr marL="615950" lvl="1" indent="-342900" algn="just">
              <a:lnSpc>
                <a:spcPct val="100000"/>
              </a:lnSpc>
              <a:buFontTx/>
              <a:buChar char="-"/>
            </a:pPr>
            <a:r>
              <a:rPr lang="en-PH" sz="2300"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Telephone numbers and delivery addresses should never be disclosed on a call, chat, or email unless they have been provided by the customer first. </a:t>
            </a:r>
          </a:p>
          <a:p>
            <a:pPr marL="615950" lvl="1" indent="-342900" algn="just">
              <a:lnSpc>
                <a:spcPct val="100000"/>
              </a:lnSpc>
              <a:buFontTx/>
              <a:buChar char="-"/>
            </a:pPr>
            <a:endParaRPr lang="en-PH" sz="2300" dirty="0">
              <a:solidFill>
                <a:srgbClr val="2E3333"/>
              </a:solidFill>
              <a:latin typeface="Century Gothic" panose="020B050202020202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B7362A-5EBA-43F8-9FD0-DD5986700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FEB27C7A-5F59-4081-B19A-C77C4D671356}"/>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7015912" y="2022764"/>
            <a:ext cx="4337888" cy="4154199"/>
          </a:xfrm>
          <a:prstGeom prst="rect">
            <a:avLst/>
          </a:prstGeom>
        </p:spPr>
      </p:pic>
    </p:spTree>
    <p:extLst>
      <p:ext uri="{BB962C8B-B14F-4D97-AF65-F5344CB8AC3E}">
        <p14:creationId xmlns:p14="http://schemas.microsoft.com/office/powerpoint/2010/main" val="315951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335-71C8-465E-9D42-6186B808190C}"/>
              </a:ext>
            </a:extLst>
          </p:cNvPr>
          <p:cNvSpPr>
            <a:spLocks noGrp="1"/>
          </p:cNvSpPr>
          <p:nvPr>
            <p:ph type="title"/>
          </p:nvPr>
        </p:nvSpPr>
        <p:spPr/>
        <p:txBody>
          <a:bodyPr/>
          <a:lstStyle/>
          <a:p>
            <a:r>
              <a:rPr lang="en-US" b="1" dirty="0">
                <a:latin typeface="Century Gothic" panose="020B0502020202020204" pitchFamily="34" charset="0"/>
              </a:rPr>
              <a:t>GDPR Practical Application</a:t>
            </a:r>
            <a:endParaRPr lang="en-PH"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350263C2-51BC-424F-AF32-0FD9522FC7C4}"/>
              </a:ext>
            </a:extLst>
          </p:cNvPr>
          <p:cNvSpPr>
            <a:spLocks noGrp="1"/>
          </p:cNvSpPr>
          <p:nvPr>
            <p:ph idx="1"/>
          </p:nvPr>
        </p:nvSpPr>
        <p:spPr/>
        <p:txBody>
          <a:bodyPr>
            <a:noAutofit/>
          </a:bodyPr>
          <a:lstStyle/>
          <a:p>
            <a:pPr algn="just">
              <a:lnSpc>
                <a:spcPct val="100000"/>
              </a:lnSpc>
            </a:pPr>
            <a:r>
              <a:rPr lang="en-PH" sz="23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Always confirm the name on the account and ask who you are speaking with first. </a:t>
            </a:r>
          </a:p>
          <a:p>
            <a:pPr marL="273050" indent="0" algn="just">
              <a:lnSpc>
                <a:spcPct val="100000"/>
              </a:lnSpc>
              <a:buNone/>
            </a:pPr>
            <a:r>
              <a:rPr lang="en-PH" sz="23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 good suggested spiel would be, “Can I have your name, please?”. This is to make sure that we are speaking with the account holder without making them feel that we are questioning their honesty. </a:t>
            </a:r>
            <a:endParaRPr lang="en-PH" sz="23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00000"/>
              </a:lnSpc>
            </a:pPr>
            <a:r>
              <a:rPr lang="en-PH" sz="23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The full email address associated with an account should never be </a:t>
            </a:r>
            <a:r>
              <a:rPr lang="en-PH" sz="2300" i="1"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disclosed</a:t>
            </a:r>
            <a:r>
              <a:rPr lang="en-PH" sz="2300" i="1" u="sng" dirty="0">
                <a:solidFill>
                  <a:srgbClr val="2E3333"/>
                </a:solidFill>
                <a:latin typeface="Century Gothic" panose="020B0502020202020204" pitchFamily="34" charset="0"/>
                <a:ea typeface="Times New Roman" panose="02020603050405020304" pitchFamily="18" charset="0"/>
                <a:cs typeface="Times New Roman" panose="02020603050405020304" pitchFamily="18" charset="0"/>
              </a:rPr>
              <a:t>.</a:t>
            </a:r>
            <a:endParaRPr lang="en-PH" sz="23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273050" indent="0" algn="just">
              <a:lnSpc>
                <a:spcPct val="100000"/>
              </a:lnSpc>
              <a:buNone/>
            </a:pPr>
            <a:r>
              <a:rPr lang="en-PH" sz="2300"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If the customers ask for their full email address, we can only refer them to their email provider. If a hint is requested by the customer, only mention the email provider to assist them (e.g., “Gmail” or “Hotmail”).</a:t>
            </a:r>
          </a:p>
        </p:txBody>
      </p:sp>
      <p:pic>
        <p:nvPicPr>
          <p:cNvPr id="4" name="Picture 3">
            <a:extLst>
              <a:ext uri="{FF2B5EF4-FFF2-40B4-BE49-F238E27FC236}">
                <a16:creationId xmlns:a16="http://schemas.microsoft.com/office/drawing/2014/main" id="{B8B7362A-5EBA-43F8-9FD0-DD5986700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C82AB136-D4E1-48D1-862A-B647F84D33D4}"/>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7015912" y="2022764"/>
            <a:ext cx="4337888" cy="4154199"/>
          </a:xfrm>
          <a:prstGeom prst="rect">
            <a:avLst/>
          </a:prstGeom>
        </p:spPr>
      </p:pic>
    </p:spTree>
    <p:extLst>
      <p:ext uri="{BB962C8B-B14F-4D97-AF65-F5344CB8AC3E}">
        <p14:creationId xmlns:p14="http://schemas.microsoft.com/office/powerpoint/2010/main" val="309381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335-71C8-465E-9D42-6186B808190C}"/>
              </a:ext>
            </a:extLst>
          </p:cNvPr>
          <p:cNvSpPr>
            <a:spLocks noGrp="1"/>
          </p:cNvSpPr>
          <p:nvPr>
            <p:ph type="title"/>
          </p:nvPr>
        </p:nvSpPr>
        <p:spPr/>
        <p:txBody>
          <a:bodyPr/>
          <a:lstStyle/>
          <a:p>
            <a:r>
              <a:rPr lang="en-US" b="1" dirty="0">
                <a:latin typeface="Century Gothic" panose="020B0502020202020204" pitchFamily="34" charset="0"/>
              </a:rPr>
              <a:t>GDPR Practical Application</a:t>
            </a:r>
            <a:endParaRPr lang="en-PH"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350263C2-51BC-424F-AF32-0FD9522FC7C4}"/>
              </a:ext>
            </a:extLst>
          </p:cNvPr>
          <p:cNvSpPr>
            <a:spLocks noGrp="1"/>
          </p:cNvSpPr>
          <p:nvPr>
            <p:ph idx="1"/>
          </p:nvPr>
        </p:nvSpPr>
        <p:spPr/>
        <p:txBody>
          <a:bodyPr>
            <a:noAutofit/>
          </a:bodyPr>
          <a:lstStyle/>
          <a:p>
            <a:pPr algn="just">
              <a:lnSpc>
                <a:spcPct val="100000"/>
              </a:lnSpc>
            </a:pPr>
            <a:r>
              <a:rPr lang="en-PH" sz="24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rPr>
              <a:t>Never disclose card details such as the last 4 digits and expiry date.</a:t>
            </a:r>
            <a:endParaRPr lang="en-PH" sz="2400" u="sng"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endParaRPr>
          </a:p>
          <a:p>
            <a:pPr marL="273050" indent="0" algn="just">
              <a:lnSpc>
                <a:spcPct val="100000"/>
              </a:lnSpc>
              <a:buNone/>
            </a:pPr>
            <a:r>
              <a:rPr lang="en-PH" sz="2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rule of thumb will always be to have the customer confirm the information. Our job is to validate if the information given is correct.</a:t>
            </a:r>
            <a:endParaRPr lang="en-PH" sz="24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00000"/>
              </a:lnSpc>
            </a:pPr>
            <a:r>
              <a:rPr lang="en-PH" sz="2400"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Always double check you’re sending personal data (where necessary) to the correct customer.</a:t>
            </a:r>
            <a:endParaRPr lang="en-PH" sz="2400" u="sng" dirty="0">
              <a:solidFill>
                <a:srgbClr val="2E3333"/>
              </a:solidFill>
              <a:effectLst/>
              <a:latin typeface="Century Gothic" panose="020B050202020202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B7362A-5EBA-43F8-9FD0-DD5986700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pic>
        <p:nvPicPr>
          <p:cNvPr id="7" name="Picture 6" descr="A picture containing diagram&#10;&#10;Description automatically generated">
            <a:extLst>
              <a:ext uri="{FF2B5EF4-FFF2-40B4-BE49-F238E27FC236}">
                <a16:creationId xmlns:a16="http://schemas.microsoft.com/office/drawing/2014/main" id="{58C4CDDF-EC70-4857-8A2F-A2947D4D63D2}"/>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7015912" y="2022764"/>
            <a:ext cx="4337888" cy="4154199"/>
          </a:xfrm>
          <a:prstGeom prst="rect">
            <a:avLst/>
          </a:prstGeom>
        </p:spPr>
      </p:pic>
    </p:spTree>
    <p:extLst>
      <p:ext uri="{BB962C8B-B14F-4D97-AF65-F5344CB8AC3E}">
        <p14:creationId xmlns:p14="http://schemas.microsoft.com/office/powerpoint/2010/main" val="417381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B6CA-CF03-48D7-B42A-3236FBD3F5F7}"/>
              </a:ext>
            </a:extLst>
          </p:cNvPr>
          <p:cNvSpPr>
            <a:spLocks noGrp="1"/>
          </p:cNvSpPr>
          <p:nvPr>
            <p:ph type="title"/>
          </p:nvPr>
        </p:nvSpPr>
        <p:spPr/>
        <p:txBody>
          <a:bodyPr/>
          <a:lstStyle/>
          <a:p>
            <a:r>
              <a:rPr lang="en-US" b="1" dirty="0">
                <a:latin typeface="Century Gothic" panose="020B0502020202020204" pitchFamily="34" charset="0"/>
              </a:rPr>
              <a:t>Conclusion</a:t>
            </a:r>
            <a:endParaRPr lang="en-PH" dirty="0"/>
          </a:p>
        </p:txBody>
      </p:sp>
      <p:pic>
        <p:nvPicPr>
          <p:cNvPr id="4" name="Picture 3">
            <a:extLst>
              <a:ext uri="{FF2B5EF4-FFF2-40B4-BE49-F238E27FC236}">
                <a16:creationId xmlns:a16="http://schemas.microsoft.com/office/drawing/2014/main" id="{DB8C5E69-D48B-4039-A1EC-1A20118FC5BA}"/>
              </a:ext>
            </a:extLst>
          </p:cNvPr>
          <p:cNvPicPr>
            <a:picLocks noChangeAspect="1"/>
          </p:cNvPicPr>
          <p:nvPr/>
        </p:nvPicPr>
        <p:blipFill>
          <a:blip r:embed="rId3">
            <a:alphaModFix amt="42000"/>
            <a:extLst>
              <a:ext uri="{28A0092B-C50C-407E-A947-70E740481C1C}">
                <a14:useLocalDpi xmlns:a14="http://schemas.microsoft.com/office/drawing/2010/main" val="0"/>
              </a:ext>
            </a:extLst>
          </a:blip>
          <a:stretch>
            <a:fillRect/>
          </a:stretch>
        </p:blipFill>
        <p:spPr>
          <a:xfrm>
            <a:off x="6560550" y="386263"/>
            <a:ext cx="6012450" cy="6012450"/>
          </a:xfrm>
          <a:prstGeom prst="rect">
            <a:avLst/>
          </a:prstGeom>
        </p:spPr>
      </p:pic>
      <p:sp>
        <p:nvSpPr>
          <p:cNvPr id="3" name="Content Placeholder 2">
            <a:extLst>
              <a:ext uri="{FF2B5EF4-FFF2-40B4-BE49-F238E27FC236}">
                <a16:creationId xmlns:a16="http://schemas.microsoft.com/office/drawing/2014/main" id="{7F9E9CB3-AD23-4D06-8673-DF18DC003B2E}"/>
              </a:ext>
            </a:extLst>
          </p:cNvPr>
          <p:cNvSpPr>
            <a:spLocks noGrp="1"/>
          </p:cNvSpPr>
          <p:nvPr>
            <p:ph idx="1"/>
          </p:nvPr>
        </p:nvSpPr>
        <p:spPr>
          <a:xfrm>
            <a:off x="838200" y="1825625"/>
            <a:ext cx="6722660" cy="4351338"/>
          </a:xfrm>
        </p:spPr>
        <p:txBody>
          <a:bodyPr>
            <a:normAutofit/>
          </a:bodyPr>
          <a:lstStyle/>
          <a:p>
            <a:pPr marL="0" indent="0" algn="just">
              <a:buNone/>
            </a:pPr>
            <a:r>
              <a:rPr lang="en-US" sz="2300" dirty="0">
                <a:latin typeface="Century Gothic" panose="020B0502020202020204" pitchFamily="34" charset="0"/>
              </a:rPr>
              <a:t>It is important to always follow the GDPR guidelines to maintain good relationship with customers and clients, prevent fines, avoid disciplinary actions or termination.</a:t>
            </a:r>
            <a:endParaRPr lang="en-PH" sz="2300" dirty="0"/>
          </a:p>
        </p:txBody>
      </p:sp>
      <p:pic>
        <p:nvPicPr>
          <p:cNvPr id="5" name="Picture 4">
            <a:extLst>
              <a:ext uri="{FF2B5EF4-FFF2-40B4-BE49-F238E27FC236}">
                <a16:creationId xmlns:a16="http://schemas.microsoft.com/office/drawing/2014/main" id="{4810996A-4E88-4A2F-9D6B-DAE926D433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spTree>
    <p:extLst>
      <p:ext uri="{BB962C8B-B14F-4D97-AF65-F5344CB8AC3E}">
        <p14:creationId xmlns:p14="http://schemas.microsoft.com/office/powerpoint/2010/main" val="365120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75D8-7C92-4FB6-8670-406A914020F2}"/>
              </a:ext>
            </a:extLst>
          </p:cNvPr>
          <p:cNvSpPr>
            <a:spLocks noGrp="1"/>
          </p:cNvSpPr>
          <p:nvPr>
            <p:ph type="title"/>
          </p:nvPr>
        </p:nvSpPr>
        <p:spPr/>
        <p:txBody>
          <a:bodyPr>
            <a:normAutofit/>
          </a:bodyPr>
          <a:lstStyle/>
          <a:p>
            <a:r>
              <a:rPr lang="en-US" b="1" dirty="0">
                <a:latin typeface="Century Gothic" panose="020B0502020202020204" pitchFamily="34" charset="0"/>
              </a:rPr>
              <a:t>Sharing Time!</a:t>
            </a:r>
            <a:endParaRPr lang="en-PH"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8ECCBD2-50E2-42FD-8AB1-50CFB8E4CDEB}"/>
              </a:ext>
            </a:extLst>
          </p:cNvPr>
          <p:cNvSpPr>
            <a:spLocks noGrp="1"/>
          </p:cNvSpPr>
          <p:nvPr>
            <p:ph idx="1"/>
          </p:nvPr>
        </p:nvSpPr>
        <p:spPr>
          <a:xfrm>
            <a:off x="838200" y="1825625"/>
            <a:ext cx="6727723" cy="4351338"/>
          </a:xfrm>
        </p:spPr>
        <p:txBody>
          <a:bodyPr>
            <a:normAutofit/>
          </a:bodyPr>
          <a:lstStyle/>
          <a:p>
            <a:pPr marL="0" lvl="0" indent="0" algn="just">
              <a:spcBef>
                <a:spcPts val="0"/>
              </a:spcBef>
              <a:buSzPct val="80000"/>
              <a:buNone/>
            </a:pPr>
            <a:r>
              <a:rPr lang="en-US" sz="2300" dirty="0">
                <a:latin typeface="Century Gothic" panose="020B0502020202020204" pitchFamily="34" charset="0"/>
              </a:rPr>
              <a:t>Now that you know the basics of GDPR, share to us how do you plan to apply these learning to better handle customer data?</a:t>
            </a:r>
          </a:p>
        </p:txBody>
      </p:sp>
      <p:pic>
        <p:nvPicPr>
          <p:cNvPr id="5" name="Picture 4"/>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8299476" y="1354388"/>
            <a:ext cx="2946628" cy="4036603"/>
          </a:xfrm>
          <a:prstGeom prst="rect">
            <a:avLst/>
          </a:prstGeom>
        </p:spPr>
      </p:pic>
      <p:pic>
        <p:nvPicPr>
          <p:cNvPr id="6" name="Picture 5">
            <a:extLst>
              <a:ext uri="{FF2B5EF4-FFF2-40B4-BE49-F238E27FC236}">
                <a16:creationId xmlns:a16="http://schemas.microsoft.com/office/drawing/2014/main" id="{90FB03BF-8368-4A62-92CF-FA4EA5D58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spTree>
    <p:extLst>
      <p:ext uri="{BB962C8B-B14F-4D97-AF65-F5344CB8AC3E}">
        <p14:creationId xmlns:p14="http://schemas.microsoft.com/office/powerpoint/2010/main" val="154773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54810-D2D9-41DE-BDBB-B6A8DCCF0ABF}"/>
              </a:ext>
            </a:extLst>
          </p:cNvPr>
          <p:cNvSpPr>
            <a:spLocks noGrp="1"/>
          </p:cNvSpPr>
          <p:nvPr>
            <p:ph type="title"/>
          </p:nvPr>
        </p:nvSpPr>
        <p:spPr>
          <a:xfrm>
            <a:off x="838200" y="365125"/>
            <a:ext cx="10515600" cy="1325563"/>
          </a:xfrm>
        </p:spPr>
        <p:txBody>
          <a:bodyPr>
            <a:normAutofit/>
          </a:bodyPr>
          <a:lstStyle/>
          <a:p>
            <a:r>
              <a:rPr lang="en-US" b="1" dirty="0">
                <a:latin typeface="Century Gothic" panose="020B0502020202020204" pitchFamily="34" charset="0"/>
              </a:rPr>
              <a:t>Training Agenda</a:t>
            </a:r>
            <a:endParaRPr lang="en-PH"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98BCA5DD-1F34-4AC8-AA81-A01E3B29103E}"/>
              </a:ext>
            </a:extLst>
          </p:cNvPr>
          <p:cNvSpPr>
            <a:spLocks noGrp="1"/>
          </p:cNvSpPr>
          <p:nvPr>
            <p:ph idx="1"/>
          </p:nvPr>
        </p:nvSpPr>
        <p:spPr>
          <a:xfrm>
            <a:off x="838200" y="1929384"/>
            <a:ext cx="10515600" cy="4251960"/>
          </a:xfrm>
        </p:spPr>
        <p:txBody>
          <a:bodyPr>
            <a:normAutofit/>
          </a:bodyPr>
          <a:lstStyle/>
          <a:p>
            <a:pPr marL="571500" indent="-571500">
              <a:buAutoNum type="romanUcPeriod"/>
            </a:pPr>
            <a:r>
              <a:rPr lang="en-US" sz="2300" dirty="0">
                <a:latin typeface="Century Gothic" panose="020B0502020202020204" pitchFamily="34" charset="0"/>
              </a:rPr>
              <a:t>Objectives</a:t>
            </a:r>
          </a:p>
          <a:p>
            <a:pPr marL="571500" indent="-571500">
              <a:buAutoNum type="romanUcPeriod"/>
            </a:pPr>
            <a:r>
              <a:rPr lang="en-US" sz="2300" dirty="0">
                <a:latin typeface="Century Gothic" panose="020B0502020202020204" pitchFamily="34" charset="0"/>
              </a:rPr>
              <a:t>Activity</a:t>
            </a:r>
          </a:p>
          <a:p>
            <a:pPr marL="571500" indent="-571500">
              <a:buAutoNum type="romanUcPeriod"/>
            </a:pPr>
            <a:r>
              <a:rPr lang="en-US" sz="2300" dirty="0">
                <a:latin typeface="Century Gothic" panose="020B0502020202020204" pitchFamily="34" charset="0"/>
              </a:rPr>
              <a:t>Lesson</a:t>
            </a:r>
          </a:p>
          <a:p>
            <a:pPr marL="571500" indent="-571500">
              <a:buAutoNum type="romanUcPeriod"/>
            </a:pPr>
            <a:r>
              <a:rPr lang="en-US" sz="2300" dirty="0">
                <a:latin typeface="Century Gothic" panose="020B0502020202020204" pitchFamily="34" charset="0"/>
              </a:rPr>
              <a:t>Conclusion</a:t>
            </a:r>
          </a:p>
          <a:p>
            <a:pPr marL="571500" indent="-571500">
              <a:buAutoNum type="romanUcPeriod"/>
            </a:pPr>
            <a:r>
              <a:rPr lang="en-US" sz="2300" dirty="0">
                <a:latin typeface="Century Gothic" panose="020B0502020202020204" pitchFamily="34" charset="0"/>
              </a:rPr>
              <a:t>Sharing time</a:t>
            </a:r>
          </a:p>
        </p:txBody>
      </p:sp>
      <p:pic>
        <p:nvPicPr>
          <p:cNvPr id="12" name="Picture 11">
            <a:extLst>
              <a:ext uri="{FF2B5EF4-FFF2-40B4-BE49-F238E27FC236}">
                <a16:creationId xmlns:a16="http://schemas.microsoft.com/office/drawing/2014/main" id="{C8817D4F-4FDF-4DC1-8635-B51B3140D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pic>
        <p:nvPicPr>
          <p:cNvPr id="9" name="Picture 8" descr="A close-up of a hourglass&#10;&#10;Description automatically generated with medium confidence">
            <a:extLst>
              <a:ext uri="{FF2B5EF4-FFF2-40B4-BE49-F238E27FC236}">
                <a16:creationId xmlns:a16="http://schemas.microsoft.com/office/drawing/2014/main" id="{24F1111F-649D-46E0-8809-EAABAC290E06}"/>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5964570" y="2946873"/>
            <a:ext cx="4388886" cy="2906925"/>
          </a:xfrm>
          <a:prstGeom prst="rect">
            <a:avLst/>
          </a:prstGeom>
        </p:spPr>
      </p:pic>
      <p:pic>
        <p:nvPicPr>
          <p:cNvPr id="14" name="Picture 13" descr="A picture containing writing implement, stationary&#10;&#10;Description automatically generated">
            <a:extLst>
              <a:ext uri="{FF2B5EF4-FFF2-40B4-BE49-F238E27FC236}">
                <a16:creationId xmlns:a16="http://schemas.microsoft.com/office/drawing/2014/main" id="{8AADF91E-484E-4FF6-BBDC-1BAA9F47CFC0}"/>
              </a:ext>
            </a:extLst>
          </p:cNvPr>
          <p:cNvPicPr>
            <a:picLocks noChangeAspect="1"/>
          </p:cNvPicPr>
          <p:nvPr/>
        </p:nvPicPr>
        <p:blipFill>
          <a:blip r:embed="rId5">
            <a:alphaModFix amt="30000"/>
            <a:extLst>
              <a:ext uri="{28A0092B-C50C-407E-A947-70E740481C1C}">
                <a14:useLocalDpi xmlns:a14="http://schemas.microsoft.com/office/drawing/2010/main" val="0"/>
              </a:ext>
            </a:extLst>
          </a:blip>
          <a:stretch>
            <a:fillRect/>
          </a:stretch>
        </p:blipFill>
        <p:spPr>
          <a:xfrm>
            <a:off x="8860438" y="1468266"/>
            <a:ext cx="2298156" cy="4180155"/>
          </a:xfrm>
          <a:prstGeom prst="rect">
            <a:avLst/>
          </a:prstGeom>
        </p:spPr>
      </p:pic>
    </p:spTree>
    <p:extLst>
      <p:ext uri="{BB962C8B-B14F-4D97-AF65-F5344CB8AC3E}">
        <p14:creationId xmlns:p14="http://schemas.microsoft.com/office/powerpoint/2010/main" val="251949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300D-791A-48DB-BFBE-7C0B3A9A141F}"/>
              </a:ext>
            </a:extLst>
          </p:cNvPr>
          <p:cNvSpPr>
            <a:spLocks noGrp="1"/>
          </p:cNvSpPr>
          <p:nvPr>
            <p:ph type="title"/>
          </p:nvPr>
        </p:nvSpPr>
        <p:spPr/>
        <p:txBody>
          <a:bodyPr/>
          <a:lstStyle/>
          <a:p>
            <a:r>
              <a:rPr lang="en-US" sz="4400" b="1" dirty="0">
                <a:latin typeface="Century Gothic" panose="020B0502020202020204" pitchFamily="34" charset="0"/>
              </a:rPr>
              <a:t>Objectives</a:t>
            </a:r>
            <a:endParaRPr lang="en-PH" dirty="0"/>
          </a:p>
        </p:txBody>
      </p:sp>
      <p:sp>
        <p:nvSpPr>
          <p:cNvPr id="3" name="Content Placeholder 2">
            <a:extLst>
              <a:ext uri="{FF2B5EF4-FFF2-40B4-BE49-F238E27FC236}">
                <a16:creationId xmlns:a16="http://schemas.microsoft.com/office/drawing/2014/main" id="{D19C042C-0EA9-46BF-9EC0-3B7EB447501F}"/>
              </a:ext>
            </a:extLst>
          </p:cNvPr>
          <p:cNvSpPr>
            <a:spLocks noGrp="1"/>
          </p:cNvSpPr>
          <p:nvPr>
            <p:ph idx="1"/>
          </p:nvPr>
        </p:nvSpPr>
        <p:spPr>
          <a:xfrm>
            <a:off x="838200" y="1901825"/>
            <a:ext cx="6812280" cy="4351338"/>
          </a:xfrm>
        </p:spPr>
        <p:txBody>
          <a:bodyPr>
            <a:normAutofit/>
          </a:bodyPr>
          <a:lstStyle/>
          <a:p>
            <a:pPr marL="0" indent="0" algn="just">
              <a:buNone/>
            </a:pPr>
            <a:r>
              <a:rPr lang="en-US" sz="2300" dirty="0">
                <a:latin typeface="Century Gothic" panose="020B0502020202020204" pitchFamily="34" charset="0"/>
              </a:rPr>
              <a:t>At the end of this training you will be able to:</a:t>
            </a:r>
          </a:p>
          <a:p>
            <a:pPr marL="441325" lvl="1" algn="just"/>
            <a:r>
              <a:rPr lang="en-GB" sz="2300" dirty="0">
                <a:latin typeface="Century Gothic" panose="020B0502020202020204" pitchFamily="34" charset="0"/>
              </a:rPr>
              <a:t>Know the definition of GDPR.</a:t>
            </a:r>
          </a:p>
          <a:p>
            <a:pPr marL="441325" lvl="1" algn="just"/>
            <a:r>
              <a:rPr lang="en-GB" sz="2300" dirty="0">
                <a:latin typeface="Century Gothic" panose="020B0502020202020204" pitchFamily="34" charset="0"/>
              </a:rPr>
              <a:t>List the common ways data can be mishandled.</a:t>
            </a:r>
          </a:p>
          <a:p>
            <a:pPr marL="441325" lvl="1" algn="just"/>
            <a:r>
              <a:rPr lang="en-GB" sz="2300" dirty="0">
                <a:latin typeface="Century Gothic" panose="020B0502020202020204" pitchFamily="34" charset="0"/>
              </a:rPr>
              <a:t>Identify the fundamental rights GDPR provides.</a:t>
            </a:r>
          </a:p>
          <a:p>
            <a:pPr marL="441325" lvl="1" algn="just"/>
            <a:r>
              <a:rPr lang="en-GB" sz="2300" dirty="0">
                <a:latin typeface="Century Gothic" panose="020B0502020202020204" pitchFamily="34" charset="0"/>
              </a:rPr>
              <a:t>Learn the practical applications of GDPR.</a:t>
            </a:r>
          </a:p>
        </p:txBody>
      </p:sp>
      <p:pic>
        <p:nvPicPr>
          <p:cNvPr id="4" name="Picture 3">
            <a:extLst>
              <a:ext uri="{FF2B5EF4-FFF2-40B4-BE49-F238E27FC236}">
                <a16:creationId xmlns:a16="http://schemas.microsoft.com/office/drawing/2014/main" id="{7317DD57-BFC6-4311-9F3F-AD202AE48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pic>
        <p:nvPicPr>
          <p:cNvPr id="5" name="Graphic 4" descr="Fingerprint">
            <a:extLst>
              <a:ext uri="{FF2B5EF4-FFF2-40B4-BE49-F238E27FC236}">
                <a16:creationId xmlns:a16="http://schemas.microsoft.com/office/drawing/2014/main" id="{00DD553F-BAC3-4900-BC5B-5F6F06C7BD44}"/>
              </a:ext>
            </a:extLst>
          </p:cNvPr>
          <p:cNvPicPr>
            <a:picLocks noChangeAspect="1"/>
          </p:cNvPicPr>
          <p:nvPr/>
        </p:nvPicPr>
        <p:blipFill>
          <a:blip r:embed="rId4">
            <a:alphaModFix amt="2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0825" y="1079781"/>
            <a:ext cx="5281303" cy="5281303"/>
          </a:xfrm>
          <a:prstGeom prst="rect">
            <a:avLst/>
          </a:prstGeom>
        </p:spPr>
      </p:pic>
    </p:spTree>
    <p:extLst>
      <p:ext uri="{BB962C8B-B14F-4D97-AF65-F5344CB8AC3E}">
        <p14:creationId xmlns:p14="http://schemas.microsoft.com/office/powerpoint/2010/main" val="160944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 letter&#10;&#10;Description automatically generated">
            <a:extLst>
              <a:ext uri="{FF2B5EF4-FFF2-40B4-BE49-F238E27FC236}">
                <a16:creationId xmlns:a16="http://schemas.microsoft.com/office/drawing/2014/main" id="{6F011F52-12F5-43B8-BA4E-C86C70A48A38}"/>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3494" r="2" b="4782"/>
          <a:stretch/>
        </p:blipFill>
        <p:spPr>
          <a:xfrm>
            <a:off x="3132160" y="1021"/>
            <a:ext cx="9059839" cy="6855958"/>
          </a:xfrm>
          <a:prstGeom prst="rect">
            <a:avLst/>
          </a:prstGeom>
        </p:spPr>
      </p:pic>
      <p:sp>
        <p:nvSpPr>
          <p:cNvPr id="13" name="Title 1">
            <a:extLst>
              <a:ext uri="{FF2B5EF4-FFF2-40B4-BE49-F238E27FC236}">
                <a16:creationId xmlns:a16="http://schemas.microsoft.com/office/drawing/2014/main" id="{D3217E4A-204C-4387-ABAB-49503BDF6625}"/>
              </a:ext>
            </a:extLst>
          </p:cNvPr>
          <p:cNvSpPr>
            <a:spLocks noGrp="1"/>
          </p:cNvSpPr>
          <p:nvPr>
            <p:ph type="title"/>
          </p:nvPr>
        </p:nvSpPr>
        <p:spPr>
          <a:xfrm>
            <a:off x="6096000" y="1335791"/>
            <a:ext cx="5381899" cy="3367554"/>
          </a:xfrm>
        </p:spPr>
        <p:txBody>
          <a:bodyPr vert="horz" lIns="91440" tIns="45720" rIns="91440" bIns="45720" rtlCol="0" anchor="b">
            <a:normAutofit/>
          </a:bodyPr>
          <a:lstStyle/>
          <a:p>
            <a:pPr algn="ctr"/>
            <a:r>
              <a:rPr lang="en-US" sz="6600" b="1" kern="1200" dirty="0" err="1">
                <a:latin typeface="Century Gothic" panose="020B0502020202020204" pitchFamily="34" charset="0"/>
              </a:rPr>
              <a:t>Embarassingmoment</a:t>
            </a:r>
            <a:endParaRPr lang="en-US" sz="6600" kern="1200" dirty="0">
              <a:latin typeface="Century Gothic" panose="020B0502020202020204" pitchFamily="34" charset="0"/>
            </a:endParaRPr>
          </a:p>
        </p:txBody>
      </p:sp>
      <p:sp>
        <p:nvSpPr>
          <p:cNvPr id="34" name="Freeform: Shape 33">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16" descr="Icon&#10;&#10;Description automatically generated">
            <a:extLst>
              <a:ext uri="{FF2B5EF4-FFF2-40B4-BE49-F238E27FC236}">
                <a16:creationId xmlns:a16="http://schemas.microsoft.com/office/drawing/2014/main" id="{ABD1CAF5-9ED2-4E58-A97F-DCBD54E20790}"/>
              </a:ext>
            </a:extLst>
          </p:cNvPr>
          <p:cNvPicPr>
            <a:picLocks noChangeAspect="1"/>
          </p:cNvPicPr>
          <p:nvPr/>
        </p:nvPicPr>
        <p:blipFill rotWithShape="1">
          <a:blip r:embed="rId4">
            <a:extLst>
              <a:ext uri="{28A0092B-C50C-407E-A947-70E740481C1C}">
                <a14:useLocalDpi xmlns:a14="http://schemas.microsoft.com/office/drawing/2010/main" val="0"/>
              </a:ext>
            </a:extLst>
          </a:blip>
          <a:srcRect l="11116" r="-3" b="-3"/>
          <a:stretch/>
        </p:blipFill>
        <p:spPr>
          <a:xfrm>
            <a:off x="-504964" y="341194"/>
            <a:ext cx="5683252" cy="6393975"/>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Tree>
    <p:extLst>
      <p:ext uri="{BB962C8B-B14F-4D97-AF65-F5344CB8AC3E}">
        <p14:creationId xmlns:p14="http://schemas.microsoft.com/office/powerpoint/2010/main" val="18800007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B80D5B59-4466-4A76-9950-EB1346F3F2D0}"/>
              </a:ext>
            </a:extLst>
          </p:cNvPr>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8183880" y="2469674"/>
            <a:ext cx="3520440" cy="3520440"/>
          </a:xfrm>
          <a:prstGeom prst="rect">
            <a:avLst/>
          </a:prstGeom>
        </p:spPr>
      </p:pic>
      <p:sp>
        <p:nvSpPr>
          <p:cNvPr id="2" name="Title 1">
            <a:extLst>
              <a:ext uri="{FF2B5EF4-FFF2-40B4-BE49-F238E27FC236}">
                <a16:creationId xmlns:a16="http://schemas.microsoft.com/office/drawing/2014/main" id="{208E2A8A-C542-4CD0-B7DF-957F4C99B0E3}"/>
              </a:ext>
            </a:extLst>
          </p:cNvPr>
          <p:cNvSpPr>
            <a:spLocks noGrp="1"/>
          </p:cNvSpPr>
          <p:nvPr>
            <p:ph type="title"/>
          </p:nvPr>
        </p:nvSpPr>
        <p:spPr/>
        <p:txBody>
          <a:bodyPr/>
          <a:lstStyle/>
          <a:p>
            <a:r>
              <a:rPr lang="en-US" b="1" dirty="0">
                <a:latin typeface="Century Gothic" panose="020B0502020202020204" pitchFamily="34" charset="0"/>
              </a:rPr>
              <a:t>Things to look out for</a:t>
            </a:r>
            <a:endParaRPr lang="en-PH"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87B956F1-CBFF-4890-8D2B-7BE319811D7C}"/>
              </a:ext>
            </a:extLst>
          </p:cNvPr>
          <p:cNvSpPr>
            <a:spLocks noGrp="1"/>
          </p:cNvSpPr>
          <p:nvPr>
            <p:ph idx="1"/>
          </p:nvPr>
        </p:nvSpPr>
        <p:spPr>
          <a:xfrm>
            <a:off x="838200" y="1825625"/>
            <a:ext cx="5084928" cy="4667250"/>
          </a:xfrm>
        </p:spPr>
        <p:txBody>
          <a:bodyPr>
            <a:normAutofit fontScale="92500" lnSpcReduction="20000"/>
          </a:bodyPr>
          <a:lstStyle/>
          <a:p>
            <a:pPr marL="0" indent="0">
              <a:buNone/>
            </a:pPr>
            <a:r>
              <a:rPr lang="en-US" sz="2600" b="1" dirty="0">
                <a:latin typeface="Century Gothic" panose="020B0502020202020204" pitchFamily="34" charset="0"/>
              </a:rPr>
              <a:t>Mishandled Data Trough Digital Device</a:t>
            </a:r>
          </a:p>
          <a:p>
            <a:pPr algn="just"/>
            <a:r>
              <a:rPr lang="en-US" sz="2400" u="sng" dirty="0">
                <a:latin typeface="Century Gothic" panose="020B0502020202020204" pitchFamily="34" charset="0"/>
              </a:rPr>
              <a:t>Shoulder surfing</a:t>
            </a:r>
            <a:r>
              <a:rPr lang="en-US" sz="2400" dirty="0">
                <a:latin typeface="Century Gothic" panose="020B0502020202020204" pitchFamily="34" charset="0"/>
              </a:rPr>
              <a:t> - </a:t>
            </a:r>
          </a:p>
          <a:p>
            <a:pPr marL="273050" indent="0" algn="just">
              <a:buNone/>
            </a:pPr>
            <a:r>
              <a:rPr lang="en-US" sz="2400" dirty="0">
                <a:latin typeface="Century Gothic" panose="020B0502020202020204" pitchFamily="34" charset="0"/>
              </a:rPr>
              <a:t>Spying on a person’s device to steal personal data.</a:t>
            </a:r>
          </a:p>
          <a:p>
            <a:pPr algn="just"/>
            <a:r>
              <a:rPr lang="en-US" sz="2400" u="sng" dirty="0">
                <a:latin typeface="Century Gothic" panose="020B0502020202020204" pitchFamily="34" charset="0"/>
              </a:rPr>
              <a:t>Baiting</a:t>
            </a:r>
          </a:p>
          <a:p>
            <a:pPr marL="273050" indent="0" algn="just">
              <a:buNone/>
            </a:pPr>
            <a:r>
              <a:rPr lang="en-US" sz="2400" dirty="0">
                <a:latin typeface="Century Gothic" panose="020B0502020202020204" pitchFamily="34" charset="0"/>
              </a:rPr>
              <a:t>Luring users into trap that steal their data.</a:t>
            </a:r>
          </a:p>
          <a:p>
            <a:pPr algn="just"/>
            <a:r>
              <a:rPr lang="en-US" sz="2400" u="sng" dirty="0">
                <a:latin typeface="Century Gothic" panose="020B0502020202020204" pitchFamily="34" charset="0"/>
              </a:rPr>
              <a:t>Phishing</a:t>
            </a:r>
          </a:p>
          <a:p>
            <a:pPr marL="273050" indent="0" algn="just">
              <a:buNone/>
            </a:pPr>
            <a:r>
              <a:rPr lang="en-US" sz="2400" dirty="0">
                <a:latin typeface="Century Gothic" panose="020B0502020202020204" pitchFamily="34" charset="0"/>
              </a:rPr>
              <a:t>Stealing user’s data using email, links, texts, etc.</a:t>
            </a:r>
          </a:p>
          <a:p>
            <a:pPr algn="just"/>
            <a:r>
              <a:rPr lang="en-US" sz="2400" u="sng" dirty="0">
                <a:latin typeface="Century Gothic" panose="020B0502020202020204" pitchFamily="34" charset="0"/>
              </a:rPr>
              <a:t>Pretexting</a:t>
            </a:r>
          </a:p>
          <a:p>
            <a:pPr marL="273050" indent="0" algn="just">
              <a:buNone/>
            </a:pPr>
            <a:r>
              <a:rPr lang="en-US" sz="2400" dirty="0">
                <a:latin typeface="Century Gothic" panose="020B0502020202020204" pitchFamily="34" charset="0"/>
              </a:rPr>
              <a:t>Stealing user’s data through text messaging.</a:t>
            </a:r>
          </a:p>
        </p:txBody>
      </p:sp>
      <p:sp>
        <p:nvSpPr>
          <p:cNvPr id="5" name="Content Placeholder 2">
            <a:extLst>
              <a:ext uri="{FF2B5EF4-FFF2-40B4-BE49-F238E27FC236}">
                <a16:creationId xmlns:a16="http://schemas.microsoft.com/office/drawing/2014/main" id="{235F0715-370F-40C9-A3AC-9D6DC99338DB}"/>
              </a:ext>
            </a:extLst>
          </p:cNvPr>
          <p:cNvSpPr txBox="1">
            <a:spLocks/>
          </p:cNvSpPr>
          <p:nvPr/>
        </p:nvSpPr>
        <p:spPr>
          <a:xfrm>
            <a:off x="6468814" y="1825625"/>
            <a:ext cx="5084929"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latin typeface="Century Gothic" panose="020B0502020202020204" pitchFamily="34" charset="0"/>
              </a:rPr>
              <a:t>Mishandled Data Through Employees</a:t>
            </a:r>
          </a:p>
          <a:p>
            <a:r>
              <a:rPr lang="en-US" sz="2400" u="sng" dirty="0">
                <a:latin typeface="Century Gothic" panose="020B0502020202020204" pitchFamily="34" charset="0"/>
              </a:rPr>
              <a:t>Insider leak</a:t>
            </a:r>
          </a:p>
          <a:p>
            <a:pPr marL="273050" indent="0">
              <a:buNone/>
            </a:pPr>
            <a:r>
              <a:rPr lang="en-US" sz="2400" dirty="0">
                <a:latin typeface="Century Gothic" panose="020B0502020202020204" pitchFamily="34" charset="0"/>
              </a:rPr>
              <a:t>Divulging company’s  confidential info to public.</a:t>
            </a:r>
          </a:p>
          <a:p>
            <a:pPr algn="just"/>
            <a:r>
              <a:rPr lang="en-US" sz="2400" u="sng" dirty="0">
                <a:latin typeface="Century Gothic" panose="020B0502020202020204" pitchFamily="34" charset="0"/>
              </a:rPr>
              <a:t>Loss or theft</a:t>
            </a:r>
          </a:p>
          <a:p>
            <a:pPr marL="273050" indent="0" algn="just">
              <a:buNone/>
            </a:pPr>
            <a:r>
              <a:rPr lang="en-US" sz="2400" dirty="0">
                <a:latin typeface="Century Gothic" panose="020B0502020202020204" pitchFamily="34" charset="0"/>
              </a:rPr>
              <a:t>Loss or theft of company issued devices.</a:t>
            </a:r>
          </a:p>
          <a:p>
            <a:pPr algn="just"/>
            <a:r>
              <a:rPr lang="en-US" sz="2400" u="sng" dirty="0">
                <a:latin typeface="Century Gothic" panose="020B0502020202020204" pitchFamily="34" charset="0"/>
              </a:rPr>
              <a:t>Unintended disclosure</a:t>
            </a:r>
          </a:p>
          <a:p>
            <a:pPr marL="273050" indent="0" algn="just">
              <a:buNone/>
            </a:pPr>
            <a:r>
              <a:rPr lang="en-US" sz="2400" dirty="0">
                <a:latin typeface="Century Gothic" panose="020B0502020202020204" pitchFamily="34" charset="0"/>
              </a:rPr>
              <a:t>Mistakenly or unintentionally reveal company’s confidential info to public.</a:t>
            </a:r>
          </a:p>
          <a:p>
            <a:pPr marL="0" indent="0" algn="just">
              <a:buFont typeface="Arial" panose="020B0604020202020204" pitchFamily="34" charset="0"/>
              <a:buNone/>
            </a:pPr>
            <a:endParaRPr lang="en-PH" dirty="0">
              <a:latin typeface="Century Gothic" panose="020B0502020202020204" pitchFamily="34" charset="0"/>
            </a:endParaRPr>
          </a:p>
        </p:txBody>
      </p:sp>
      <p:pic>
        <p:nvPicPr>
          <p:cNvPr id="6" name="Picture 5">
            <a:extLst>
              <a:ext uri="{FF2B5EF4-FFF2-40B4-BE49-F238E27FC236}">
                <a16:creationId xmlns:a16="http://schemas.microsoft.com/office/drawing/2014/main" id="{33EDC437-57FA-45B6-A326-35510E85BF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spTree>
    <p:extLst>
      <p:ext uri="{BB962C8B-B14F-4D97-AF65-F5344CB8AC3E}">
        <p14:creationId xmlns:p14="http://schemas.microsoft.com/office/powerpoint/2010/main" val="313349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9E68-E3DE-4F4E-965B-4A07B09B1505}"/>
              </a:ext>
            </a:extLst>
          </p:cNvPr>
          <p:cNvSpPr>
            <a:spLocks noGrp="1"/>
          </p:cNvSpPr>
          <p:nvPr>
            <p:ph type="title"/>
          </p:nvPr>
        </p:nvSpPr>
        <p:spPr>
          <a:xfrm>
            <a:off x="4374499" y="4733892"/>
            <a:ext cx="3488140" cy="1325563"/>
          </a:xfrm>
        </p:spPr>
        <p:txBody>
          <a:bodyPr>
            <a:noAutofit/>
          </a:bodyPr>
          <a:lstStyle/>
          <a:p>
            <a:pPr algn="ctr"/>
            <a:r>
              <a:rPr lang="en-US" sz="7000" b="1" spc="400" dirty="0">
                <a:solidFill>
                  <a:schemeClr val="accent1">
                    <a:lumMod val="75000"/>
                  </a:schemeClr>
                </a:solidFill>
                <a:latin typeface="Century Gothic" panose="020B0502020202020204" pitchFamily="34" charset="0"/>
                <a:ea typeface="Ebrima" panose="02000000000000000000" pitchFamily="2" charset="0"/>
                <a:cs typeface="Ebrima" panose="02000000000000000000" pitchFamily="2" charset="0"/>
              </a:rPr>
              <a:t>GDPR</a:t>
            </a:r>
            <a:r>
              <a:rPr lang="en-US" sz="7000" b="1" spc="400" dirty="0">
                <a:latin typeface="Century Gothic" panose="020B0502020202020204" pitchFamily="34" charset="0"/>
                <a:ea typeface="Ebrima" panose="02000000000000000000" pitchFamily="2" charset="0"/>
                <a:cs typeface="Ebrima" panose="02000000000000000000" pitchFamily="2" charset="0"/>
              </a:rPr>
              <a:t> </a:t>
            </a:r>
            <a:endParaRPr lang="en-PH" sz="7000" b="1" spc="400" dirty="0">
              <a:latin typeface="Century Gothic" panose="020B0502020202020204" pitchFamily="34" charset="0"/>
              <a:ea typeface="Ebrima" panose="02000000000000000000" pitchFamily="2" charset="0"/>
              <a:cs typeface="Ebrima"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6A909EB5-763C-46A7-96B3-0FAD68D74603}"/>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2882327" y="2131650"/>
            <a:ext cx="1377673" cy="1202730"/>
          </a:xfrm>
          <a:prstGeom prst="rect">
            <a:avLst/>
          </a:prstGeom>
        </p:spPr>
      </p:pic>
      <p:pic>
        <p:nvPicPr>
          <p:cNvPr id="7" name="Picture 6" descr="A pink surface with a black background&#10;&#10;Description automatically generated with medium confidence">
            <a:extLst>
              <a:ext uri="{FF2B5EF4-FFF2-40B4-BE49-F238E27FC236}">
                <a16:creationId xmlns:a16="http://schemas.microsoft.com/office/drawing/2014/main" id="{33FA8A53-C916-419B-8AAC-5C61231C3142}"/>
              </a:ext>
            </a:extLst>
          </p:cNvPr>
          <p:cNvPicPr>
            <a:picLocks noChangeAspect="1"/>
          </p:cNvPicPr>
          <p:nvPr/>
        </p:nvPicPr>
        <p:blipFill>
          <a:blip r:embed="rId4">
            <a:alphaModFix amt="80000"/>
            <a:extLst>
              <a:ext uri="{28A0092B-C50C-407E-A947-70E740481C1C}">
                <a14:useLocalDpi xmlns:a14="http://schemas.microsoft.com/office/drawing/2010/main" val="0"/>
              </a:ext>
            </a:extLst>
          </a:blip>
          <a:stretch>
            <a:fillRect/>
          </a:stretch>
        </p:blipFill>
        <p:spPr>
          <a:xfrm>
            <a:off x="6847435" y="516644"/>
            <a:ext cx="1081429" cy="1081429"/>
          </a:xfrm>
          <a:prstGeom prst="rect">
            <a:avLst/>
          </a:prstGeom>
        </p:spPr>
      </p:pic>
      <p:pic>
        <p:nvPicPr>
          <p:cNvPr id="9" name="Picture 8" descr="Icon&#10;&#10;Description automatically generated">
            <a:extLst>
              <a:ext uri="{FF2B5EF4-FFF2-40B4-BE49-F238E27FC236}">
                <a16:creationId xmlns:a16="http://schemas.microsoft.com/office/drawing/2014/main" id="{33D5E1F2-E562-481E-A33C-9AD60D100701}"/>
              </a:ext>
            </a:extLst>
          </p:cNvPr>
          <p:cNvPicPr>
            <a:picLocks noChangeAspect="1"/>
          </p:cNvPicPr>
          <p:nvPr/>
        </p:nvPicPr>
        <p:blipFill>
          <a:blip r:embed="rId5">
            <a:alphaModFix amt="80000"/>
            <a:extLst>
              <a:ext uri="{28A0092B-C50C-407E-A947-70E740481C1C}">
                <a14:useLocalDpi xmlns:a14="http://schemas.microsoft.com/office/drawing/2010/main" val="0"/>
              </a:ext>
            </a:extLst>
          </a:blip>
          <a:stretch>
            <a:fillRect/>
          </a:stretch>
        </p:blipFill>
        <p:spPr>
          <a:xfrm>
            <a:off x="4374499" y="178826"/>
            <a:ext cx="1582921" cy="1582921"/>
          </a:xfrm>
          <a:prstGeom prst="rect">
            <a:avLst/>
          </a:prstGeom>
        </p:spPr>
      </p:pic>
      <p:sp>
        <p:nvSpPr>
          <p:cNvPr id="15" name="TextBox 14">
            <a:extLst>
              <a:ext uri="{FF2B5EF4-FFF2-40B4-BE49-F238E27FC236}">
                <a16:creationId xmlns:a16="http://schemas.microsoft.com/office/drawing/2014/main" id="{07F76630-0BB7-4D31-9C52-21EBF2CA69C4}"/>
              </a:ext>
            </a:extLst>
          </p:cNvPr>
          <p:cNvSpPr txBox="1"/>
          <p:nvPr/>
        </p:nvSpPr>
        <p:spPr>
          <a:xfrm>
            <a:off x="3071707" y="5797824"/>
            <a:ext cx="6093724" cy="400110"/>
          </a:xfrm>
          <a:prstGeom prst="rect">
            <a:avLst/>
          </a:prstGeom>
          <a:noFill/>
        </p:spPr>
        <p:txBody>
          <a:bodyPr wrap="square">
            <a:spAutoFit/>
          </a:bodyPr>
          <a:lstStyle/>
          <a:p>
            <a:pPr algn="ctr"/>
            <a:r>
              <a:rPr lang="en-US" sz="2000" b="1" dirty="0">
                <a:ln w="0"/>
                <a:latin typeface="Century Gothic" panose="020B0502020202020204" pitchFamily="34" charset="0"/>
              </a:rPr>
              <a:t>General Data Protection Regulation</a:t>
            </a:r>
            <a:endParaRPr lang="en-PH" sz="2000" dirty="0"/>
          </a:p>
        </p:txBody>
      </p:sp>
      <p:pic>
        <p:nvPicPr>
          <p:cNvPr id="17" name="Picture 16" descr="A picture containing diagram&#10;&#10;Description automatically generated">
            <a:extLst>
              <a:ext uri="{FF2B5EF4-FFF2-40B4-BE49-F238E27FC236}">
                <a16:creationId xmlns:a16="http://schemas.microsoft.com/office/drawing/2014/main" id="{41C1279C-58B8-4D59-B5A5-2407B7A6D1EC}"/>
              </a:ext>
            </a:extLst>
          </p:cNvPr>
          <p:cNvPicPr>
            <a:picLocks noChangeAspect="1"/>
          </p:cNvPicPr>
          <p:nvPr/>
        </p:nvPicPr>
        <p:blipFill>
          <a:blip r:embed="rId6">
            <a:alphaModFix amt="80000"/>
            <a:extLst>
              <a:ext uri="{28A0092B-C50C-407E-A947-70E740481C1C}">
                <a14:useLocalDpi xmlns:a14="http://schemas.microsoft.com/office/drawing/2010/main" val="0"/>
              </a:ext>
            </a:extLst>
          </a:blip>
          <a:stretch>
            <a:fillRect/>
          </a:stretch>
        </p:blipFill>
        <p:spPr>
          <a:xfrm>
            <a:off x="7961990" y="2037031"/>
            <a:ext cx="1344547" cy="1391969"/>
          </a:xfrm>
          <a:prstGeom prst="rect">
            <a:avLst/>
          </a:prstGeom>
        </p:spPr>
      </p:pic>
      <p:pic>
        <p:nvPicPr>
          <p:cNvPr id="19" name="Picture 18" descr="A picture containing text, vector graphics&#10;&#10;Description automatically generated">
            <a:extLst>
              <a:ext uri="{FF2B5EF4-FFF2-40B4-BE49-F238E27FC236}">
                <a16:creationId xmlns:a16="http://schemas.microsoft.com/office/drawing/2014/main" id="{3D302202-8A33-4084-8347-7D66A56FD6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1403" y="1502794"/>
            <a:ext cx="3329194" cy="3329194"/>
          </a:xfrm>
          <a:prstGeom prst="rect">
            <a:avLst/>
          </a:prstGeom>
        </p:spPr>
      </p:pic>
    </p:spTree>
    <p:extLst>
      <p:ext uri="{BB962C8B-B14F-4D97-AF65-F5344CB8AC3E}">
        <p14:creationId xmlns:p14="http://schemas.microsoft.com/office/powerpoint/2010/main" val="296632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1B400E8-2A96-4634-95AF-AE974DB1C19E}"/>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r="22580" b="-1"/>
          <a:stretch/>
        </p:blipFill>
        <p:spPr>
          <a:xfrm>
            <a:off x="8222011" y="1947545"/>
            <a:ext cx="3697593" cy="3686415"/>
          </a:xfrm>
          <a:prstGeom prst="rect">
            <a:avLst/>
          </a:prstGeom>
        </p:spPr>
      </p:pic>
      <p:sp>
        <p:nvSpPr>
          <p:cNvPr id="2" name="Title 1">
            <a:extLst>
              <a:ext uri="{FF2B5EF4-FFF2-40B4-BE49-F238E27FC236}">
                <a16:creationId xmlns:a16="http://schemas.microsoft.com/office/drawing/2014/main" id="{7330A7F9-A4F4-4035-8753-542242CCB436}"/>
              </a:ext>
            </a:extLst>
          </p:cNvPr>
          <p:cNvSpPr>
            <a:spLocks noGrp="1"/>
          </p:cNvSpPr>
          <p:nvPr>
            <p:ph type="title"/>
          </p:nvPr>
        </p:nvSpPr>
        <p:spPr/>
        <p:txBody>
          <a:bodyPr/>
          <a:lstStyle/>
          <a:p>
            <a:r>
              <a:rPr lang="en-US" sz="4400" b="1" dirty="0">
                <a:latin typeface="Century Gothic" panose="020B0502020202020204" pitchFamily="34" charset="0"/>
              </a:rPr>
              <a:t>What is GDPR?</a:t>
            </a:r>
            <a:endParaRPr lang="en-PH" dirty="0"/>
          </a:p>
        </p:txBody>
      </p:sp>
      <p:sp>
        <p:nvSpPr>
          <p:cNvPr id="3" name="Content Placeholder 2">
            <a:extLst>
              <a:ext uri="{FF2B5EF4-FFF2-40B4-BE49-F238E27FC236}">
                <a16:creationId xmlns:a16="http://schemas.microsoft.com/office/drawing/2014/main" id="{96CAFC9C-1C92-41DA-87F2-ED15A03C645E}"/>
              </a:ext>
            </a:extLst>
          </p:cNvPr>
          <p:cNvSpPr>
            <a:spLocks noGrp="1"/>
          </p:cNvSpPr>
          <p:nvPr>
            <p:ph idx="1"/>
          </p:nvPr>
        </p:nvSpPr>
        <p:spPr>
          <a:xfrm>
            <a:off x="838200" y="1947545"/>
            <a:ext cx="6763603" cy="4351338"/>
          </a:xfrm>
        </p:spPr>
        <p:txBody>
          <a:bodyPr>
            <a:noAutofit/>
          </a:bodyPr>
          <a:lstStyle/>
          <a:p>
            <a:pPr marL="0" indent="0" algn="just">
              <a:buNone/>
            </a:pPr>
            <a:r>
              <a:rPr lang="en-US" sz="2300" dirty="0">
                <a:latin typeface="Century Gothic" panose="020B0502020202020204" pitchFamily="34" charset="0"/>
              </a:rPr>
              <a:t>GDPR or General Data Protection Regulation </a:t>
            </a:r>
            <a:r>
              <a:rPr lang="en-PH" sz="2300" dirty="0">
                <a:effectLst/>
                <a:latin typeface="Century Gothic" panose="020B0502020202020204" pitchFamily="34" charset="0"/>
                <a:ea typeface="Times New Roman" panose="02020603050405020304" pitchFamily="18" charset="0"/>
              </a:rPr>
              <a:t>is a European Union (EU) law on data protection and privacy. It covers all individual citizens of the EU and the European Economic Area (EEA). It also addresses the export of personal data outside the EU and EEA areas.</a:t>
            </a:r>
            <a:br>
              <a:rPr lang="en-PH" sz="2300" dirty="0">
                <a:effectLst/>
                <a:latin typeface="Century Gothic" panose="020B0502020202020204" pitchFamily="34" charset="0"/>
                <a:ea typeface="Times New Roman" panose="02020603050405020304" pitchFamily="18" charset="0"/>
              </a:rPr>
            </a:br>
            <a:endParaRPr lang="en-PH" sz="2300" dirty="0">
              <a:latin typeface="Century Gothic" panose="020B0502020202020204" pitchFamily="34" charset="0"/>
              <a:ea typeface="Times New Roman" panose="02020603050405020304" pitchFamily="18" charset="0"/>
            </a:endParaRPr>
          </a:p>
          <a:p>
            <a:pPr marL="0" indent="0" algn="just">
              <a:buNone/>
            </a:pPr>
            <a:r>
              <a:rPr lang="en-PH" sz="23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By complying with the GDPR, you can avoid work-related consequences for yourself and legal issues for the company. At the same time, complying with the GDPR allows you to deliver the world’s best possible service to customers.</a:t>
            </a:r>
            <a:endParaRPr lang="en-PH" sz="2300" dirty="0">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6BC72C1-0893-4ED9-85B5-625214E9E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spTree>
    <p:extLst>
      <p:ext uri="{BB962C8B-B14F-4D97-AF65-F5344CB8AC3E}">
        <p14:creationId xmlns:p14="http://schemas.microsoft.com/office/powerpoint/2010/main" val="232565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C1E40-C32A-45CC-824F-DAA49C5810A3}"/>
              </a:ext>
            </a:extLst>
          </p:cNvPr>
          <p:cNvSpPr>
            <a:spLocks noGrp="1"/>
          </p:cNvSpPr>
          <p:nvPr>
            <p:ph type="title"/>
          </p:nvPr>
        </p:nvSpPr>
        <p:spPr>
          <a:xfrm>
            <a:off x="838200" y="365125"/>
            <a:ext cx="10515600" cy="1325563"/>
          </a:xfrm>
        </p:spPr>
        <p:txBody>
          <a:bodyPr>
            <a:normAutofit/>
          </a:bodyPr>
          <a:lstStyle/>
          <a:p>
            <a:r>
              <a:rPr lang="en-US" sz="4200" b="1" dirty="0">
                <a:latin typeface="Century Gothic" panose="020B0502020202020204" pitchFamily="34" charset="0"/>
              </a:rPr>
              <a:t>GDPR Fundamental Rights to Individuals</a:t>
            </a:r>
            <a:endParaRPr lang="en-PH" sz="4200"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591923C-804C-4368-BC0C-FB64DB0681E6}"/>
              </a:ext>
            </a:extLst>
          </p:cNvPr>
          <p:cNvSpPr>
            <a:spLocks noGrp="1"/>
          </p:cNvSpPr>
          <p:nvPr>
            <p:ph idx="1"/>
          </p:nvPr>
        </p:nvSpPr>
        <p:spPr>
          <a:xfrm>
            <a:off x="838200" y="1929384"/>
            <a:ext cx="6678379" cy="4251960"/>
          </a:xfrm>
        </p:spPr>
        <p:txBody>
          <a:bodyPr>
            <a:normAutofit/>
          </a:bodyPr>
          <a:lstStyle/>
          <a:p>
            <a:pPr algn="just"/>
            <a:r>
              <a:rPr lang="en-PH" sz="2300" u="sng" dirty="0">
                <a:effectLst/>
                <a:latin typeface="Century Gothic" panose="020B0502020202020204" pitchFamily="34" charset="0"/>
                <a:ea typeface="Times New Roman" panose="02020603050405020304" pitchFamily="18" charset="0"/>
              </a:rPr>
              <a:t>Right to restrict or limit processing</a:t>
            </a:r>
          </a:p>
          <a:p>
            <a:pPr marL="268288" indent="0" algn="just">
              <a:buNone/>
            </a:pPr>
            <a:r>
              <a:rPr lang="en-PH" sz="2300" dirty="0">
                <a:effectLst/>
                <a:latin typeface="Century Gothic" panose="020B0502020202020204" pitchFamily="34" charset="0"/>
                <a:ea typeface="Times New Roman" panose="02020603050405020304" pitchFamily="18" charset="0"/>
              </a:rPr>
              <a:t>Individuals have the right to be provided with their data in a usable format or to transfer it to another </a:t>
            </a:r>
            <a:r>
              <a:rPr lang="en-PH" sz="2300" dirty="0" err="1">
                <a:effectLst/>
                <a:latin typeface="Century Gothic" panose="020B0502020202020204" pitchFamily="34" charset="0"/>
                <a:ea typeface="Times New Roman" panose="02020603050405020304" pitchFamily="18" charset="0"/>
              </a:rPr>
              <a:t>organisation</a:t>
            </a:r>
            <a:r>
              <a:rPr lang="en-PH" sz="2300" dirty="0">
                <a:effectLst/>
                <a:latin typeface="Century Gothic" panose="020B0502020202020204" pitchFamily="34" charset="0"/>
                <a:ea typeface="Times New Roman" panose="02020603050405020304" pitchFamily="18" charset="0"/>
              </a:rPr>
              <a:t>.</a:t>
            </a:r>
          </a:p>
          <a:p>
            <a:pPr algn="just"/>
            <a:r>
              <a:rPr lang="en-PH" sz="2300" u="sng" dirty="0">
                <a:effectLst/>
                <a:latin typeface="Century Gothic" panose="020B0502020202020204" pitchFamily="34" charset="0"/>
                <a:ea typeface="Times New Roman" panose="02020603050405020304" pitchFamily="18" charset="0"/>
              </a:rPr>
              <a:t>Right to data portability</a:t>
            </a:r>
          </a:p>
          <a:p>
            <a:pPr marL="268288" indent="0" algn="just">
              <a:buNone/>
            </a:pPr>
            <a:r>
              <a:rPr lang="en-PH" sz="2300" dirty="0">
                <a:effectLst/>
                <a:latin typeface="Century Gothic" panose="020B0502020202020204" pitchFamily="34" charset="0"/>
                <a:ea typeface="Times New Roman" panose="02020603050405020304" pitchFamily="18" charset="0"/>
              </a:rPr>
              <a:t>Individuals have the right to be provided with their data in a usable format or to transfer it to another </a:t>
            </a:r>
            <a:r>
              <a:rPr lang="en-PH" sz="2300" dirty="0" err="1">
                <a:effectLst/>
                <a:latin typeface="Century Gothic" panose="020B0502020202020204" pitchFamily="34" charset="0"/>
                <a:ea typeface="Times New Roman" panose="02020603050405020304" pitchFamily="18" charset="0"/>
              </a:rPr>
              <a:t>organisation</a:t>
            </a:r>
            <a:r>
              <a:rPr lang="en-PH" sz="2300" dirty="0">
                <a:effectLst/>
                <a:latin typeface="Century Gothic" panose="020B0502020202020204" pitchFamily="34" charset="0"/>
                <a:ea typeface="Times New Roman" panose="02020603050405020304" pitchFamily="18" charset="0"/>
              </a:rPr>
              <a:t>.</a:t>
            </a:r>
            <a:endParaRPr lang="en-PH" sz="2300" dirty="0">
              <a:latin typeface="Century Gothic" panose="020B0502020202020204" pitchFamily="34" charset="0"/>
              <a:ea typeface="Times New Roman" panose="02020603050405020304" pitchFamily="18" charset="0"/>
            </a:endParaRPr>
          </a:p>
          <a:p>
            <a:pPr algn="just"/>
            <a:r>
              <a:rPr lang="en-PH" sz="2300" u="sng" dirty="0">
                <a:effectLst/>
                <a:latin typeface="Century Gothic" panose="020B0502020202020204" pitchFamily="34" charset="0"/>
                <a:ea typeface="Times New Roman" panose="02020603050405020304" pitchFamily="18" charset="0"/>
              </a:rPr>
              <a:t>Right to object to processing</a:t>
            </a:r>
            <a:endParaRPr lang="en-PH" sz="2300" u="sng" dirty="0">
              <a:latin typeface="Century Gothic" panose="020B0502020202020204" pitchFamily="34" charset="0"/>
              <a:ea typeface="Times New Roman" panose="02020603050405020304" pitchFamily="18" charset="0"/>
            </a:endParaRPr>
          </a:p>
          <a:p>
            <a:pPr marL="268288" indent="0" algn="just">
              <a:buNone/>
            </a:pPr>
            <a:r>
              <a:rPr lang="en-PH" sz="2300" dirty="0">
                <a:effectLst/>
                <a:latin typeface="Century Gothic" panose="020B0502020202020204" pitchFamily="34" charset="0"/>
                <a:ea typeface="Times New Roman" panose="02020603050405020304" pitchFamily="18" charset="0"/>
              </a:rPr>
              <a:t>Individuals have the right to request us to stop  processing their personal data.</a:t>
            </a:r>
          </a:p>
        </p:txBody>
      </p:sp>
      <p:pic>
        <p:nvPicPr>
          <p:cNvPr id="9" name="Picture 8">
            <a:extLst>
              <a:ext uri="{FF2B5EF4-FFF2-40B4-BE49-F238E27FC236}">
                <a16:creationId xmlns:a16="http://schemas.microsoft.com/office/drawing/2014/main" id="{C6A1EC65-6F3F-4279-9ED1-2FAC71EE6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pic>
        <p:nvPicPr>
          <p:cNvPr id="13" name="Picture 12" descr="A picture containing icon&#10;&#10;Description automatically generated">
            <a:extLst>
              <a:ext uri="{FF2B5EF4-FFF2-40B4-BE49-F238E27FC236}">
                <a16:creationId xmlns:a16="http://schemas.microsoft.com/office/drawing/2014/main" id="{CF690586-0EDD-4AAF-BD93-F4058EE60FDE}"/>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7908051" y="1929384"/>
            <a:ext cx="3889428" cy="3886835"/>
          </a:xfrm>
          <a:prstGeom prst="rect">
            <a:avLst/>
          </a:prstGeom>
        </p:spPr>
      </p:pic>
    </p:spTree>
    <p:extLst>
      <p:ext uri="{BB962C8B-B14F-4D97-AF65-F5344CB8AC3E}">
        <p14:creationId xmlns:p14="http://schemas.microsoft.com/office/powerpoint/2010/main" val="266432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C1E40-C32A-45CC-824F-DAA49C5810A3}"/>
              </a:ext>
            </a:extLst>
          </p:cNvPr>
          <p:cNvSpPr>
            <a:spLocks noGrp="1"/>
          </p:cNvSpPr>
          <p:nvPr>
            <p:ph type="title"/>
          </p:nvPr>
        </p:nvSpPr>
        <p:spPr>
          <a:xfrm>
            <a:off x="838200" y="365125"/>
            <a:ext cx="10515600" cy="1325563"/>
          </a:xfrm>
        </p:spPr>
        <p:txBody>
          <a:bodyPr>
            <a:normAutofit/>
          </a:bodyPr>
          <a:lstStyle/>
          <a:p>
            <a:r>
              <a:rPr lang="en-US" sz="4200" b="1" dirty="0">
                <a:latin typeface="Century Gothic" panose="020B0502020202020204" pitchFamily="34" charset="0"/>
              </a:rPr>
              <a:t>GDPR Fundamental Rights to Individuals</a:t>
            </a:r>
            <a:endParaRPr lang="en-PH" sz="4200"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591923C-804C-4368-BC0C-FB64DB0681E6}"/>
              </a:ext>
            </a:extLst>
          </p:cNvPr>
          <p:cNvSpPr>
            <a:spLocks noGrp="1"/>
          </p:cNvSpPr>
          <p:nvPr>
            <p:ph idx="1"/>
          </p:nvPr>
        </p:nvSpPr>
        <p:spPr>
          <a:xfrm>
            <a:off x="838200" y="1929384"/>
            <a:ext cx="6537960" cy="4251960"/>
          </a:xfrm>
        </p:spPr>
        <p:txBody>
          <a:bodyPr>
            <a:normAutofit/>
          </a:bodyPr>
          <a:lstStyle/>
          <a:p>
            <a:pPr algn="just"/>
            <a:r>
              <a:rPr lang="en-PH" sz="2300" u="sng" dirty="0">
                <a:effectLst/>
                <a:latin typeface="Century Gothic" panose="020B0502020202020204" pitchFamily="34" charset="0"/>
                <a:ea typeface="Times New Roman" panose="02020603050405020304" pitchFamily="18" charset="0"/>
              </a:rPr>
              <a:t>Right of access</a:t>
            </a:r>
          </a:p>
          <a:p>
            <a:pPr marL="274638" indent="0" algn="just">
              <a:buNone/>
            </a:pPr>
            <a:r>
              <a:rPr lang="en-PH" sz="2300" dirty="0">
                <a:effectLst/>
                <a:latin typeface="Century Gothic" panose="020B0502020202020204" pitchFamily="34" charset="0"/>
                <a:ea typeface="Times New Roman" panose="02020603050405020304" pitchFamily="18" charset="0"/>
              </a:rPr>
              <a:t>Individuals have the right to obtain a copy of the data we hold for them.</a:t>
            </a:r>
          </a:p>
          <a:p>
            <a:pPr algn="just"/>
            <a:r>
              <a:rPr lang="en-PH" sz="2300" u="sng" dirty="0">
                <a:effectLst/>
                <a:latin typeface="Century Gothic" panose="020B0502020202020204" pitchFamily="34" charset="0"/>
                <a:ea typeface="Times New Roman" panose="02020603050405020304" pitchFamily="18" charset="0"/>
              </a:rPr>
              <a:t>Right to rectification</a:t>
            </a:r>
          </a:p>
          <a:p>
            <a:pPr marL="268288" indent="6350" algn="just">
              <a:buNone/>
            </a:pPr>
            <a:r>
              <a:rPr lang="en-PH" sz="2300" dirty="0">
                <a:effectLst/>
                <a:latin typeface="Century Gothic" panose="020B0502020202020204" pitchFamily="34" charset="0"/>
                <a:ea typeface="Times New Roman" panose="02020603050405020304" pitchFamily="18" charset="0"/>
              </a:rPr>
              <a:t>Individuals have the right to request corrections for inaccurate personal data.</a:t>
            </a:r>
          </a:p>
          <a:p>
            <a:pPr algn="just"/>
            <a:r>
              <a:rPr lang="en-PH" sz="2300" u="sng" dirty="0">
                <a:effectLst/>
                <a:latin typeface="Century Gothic" panose="020B0502020202020204" pitchFamily="34" charset="0"/>
                <a:ea typeface="Times New Roman" panose="02020603050405020304" pitchFamily="18" charset="0"/>
              </a:rPr>
              <a:t>Right to erasure or right to be forgotten</a:t>
            </a:r>
          </a:p>
          <a:p>
            <a:pPr marL="268288" indent="0" algn="just">
              <a:buNone/>
            </a:pPr>
            <a:r>
              <a:rPr lang="en-PH" sz="2300" dirty="0">
                <a:effectLst/>
                <a:latin typeface="Century Gothic" panose="020B0502020202020204" pitchFamily="34" charset="0"/>
                <a:ea typeface="Times New Roman" panose="02020603050405020304" pitchFamily="18" charset="0"/>
                <a:cs typeface="Times New Roman" panose="02020603050405020304" pitchFamily="18" charset="0"/>
              </a:rPr>
              <a:t>Individuals have the right to request deletion of their data from our database.</a:t>
            </a:r>
            <a:endParaRPr lang="en-PH" sz="2300" dirty="0">
              <a:effectLst/>
              <a:latin typeface="Century Gothic" panose="020B050202020202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64977E9-B903-4A6A-9EB5-FA1AA5A1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96" y="1468266"/>
            <a:ext cx="3960294" cy="110008"/>
          </a:xfrm>
          <a:prstGeom prst="rect">
            <a:avLst/>
          </a:prstGeom>
        </p:spPr>
      </p:pic>
      <p:pic>
        <p:nvPicPr>
          <p:cNvPr id="14" name="Picture 13" descr="A picture containing icon&#10;&#10;Description automatically generated">
            <a:extLst>
              <a:ext uri="{FF2B5EF4-FFF2-40B4-BE49-F238E27FC236}">
                <a16:creationId xmlns:a16="http://schemas.microsoft.com/office/drawing/2014/main" id="{B06B861F-0E10-49DA-BAFE-6BBCB72723F6}"/>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7908051" y="1929384"/>
            <a:ext cx="3889428" cy="3886835"/>
          </a:xfrm>
          <a:prstGeom prst="rect">
            <a:avLst/>
          </a:prstGeom>
        </p:spPr>
      </p:pic>
    </p:spTree>
    <p:extLst>
      <p:ext uri="{BB962C8B-B14F-4D97-AF65-F5344CB8AC3E}">
        <p14:creationId xmlns:p14="http://schemas.microsoft.com/office/powerpoint/2010/main" val="2070199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1933</Words>
  <Application>Microsoft Office PowerPoint</Application>
  <PresentationFormat>Widescreen</PresentationFormat>
  <Paragraphs>168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Century Gothic</vt:lpstr>
      <vt:lpstr>Office Theme</vt:lpstr>
      <vt:lpstr>General Data Protection Regulation</vt:lpstr>
      <vt:lpstr>Training Agenda</vt:lpstr>
      <vt:lpstr>Objectives</vt:lpstr>
      <vt:lpstr>Embarassingmoment</vt:lpstr>
      <vt:lpstr>Things to look out for</vt:lpstr>
      <vt:lpstr>GDPR </vt:lpstr>
      <vt:lpstr>What is GDPR?</vt:lpstr>
      <vt:lpstr>GDPR Fundamental Rights to Individuals</vt:lpstr>
      <vt:lpstr>GDPR Fundamental Rights to Individuals</vt:lpstr>
      <vt:lpstr>You are an essential ingredient in our ongoing effort to reduce Security Risk.  - Kirsten Manthorne</vt:lpstr>
      <vt:lpstr>GDPR Practical Application</vt:lpstr>
      <vt:lpstr>GDPR Practical Application</vt:lpstr>
      <vt:lpstr>GDPR Practical Application</vt:lpstr>
      <vt:lpstr>GDPR Practical Application</vt:lpstr>
      <vt:lpstr>Conclusion</vt:lpstr>
      <vt:lpstr>Sharing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Rubic</dc:creator>
  <cp:lastModifiedBy>Jesse Rubic</cp:lastModifiedBy>
  <cp:revision>64</cp:revision>
  <dcterms:created xsi:type="dcterms:W3CDTF">2021-06-30T06:03:39Z</dcterms:created>
  <dcterms:modified xsi:type="dcterms:W3CDTF">2022-06-18T14:20:47Z</dcterms:modified>
</cp:coreProperties>
</file>