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Long-Term Motor Recovery after Spinal Cord Injury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Craig Hospital • ASIA 2025 • Presenter: &lt;Name&gt;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"/>
            <a:ext cx="8229600" cy="64008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/>
            </a:pPr>
            <a:r>
              <a:t>Demographic Composition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Demographic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[Missing figure: patient_group_demographics.png]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Ensemble attains RMSE &lt; 0.90 on validation set.</a:t>
            </a:r>
          </a:p>
          <a:p>
            <a:pPr>
              <a:defRPr sz="1800"/>
            </a:pPr>
            <a:r>
              <a:t>Predictions well-calibrated at 0/5 scores; slight over-prediction mid-range.</a:t>
            </a:r>
          </a:p>
          <a:p>
            <a:pPr>
              <a:defRPr sz="1800"/>
            </a:pPr>
            <a:r>
              <a:t>Age, initial AIS grade, proximal strength most influential features.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Incorporate MRI imaging &amp; longitudinal fine-tuning.</a:t>
            </a:r>
          </a:p>
          <a:p>
            <a:pPr>
              <a:defRPr sz="1800"/>
            </a:pPr>
            <a:r>
              <a:t>Develop bedside decision-support prototype.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Craig Hospital Research Department &amp; SCI Model Systems.</a:t>
            </a:r>
          </a:p>
          <a:p>
            <a:pPr>
              <a:defRPr sz="1800"/>
            </a:pPr>
            <a:r>
              <a:t>Collaborators, clinicians, and patients contributing data.</a:t>
            </a:r>
          </a:p>
          <a:p>
            <a:pPr>
              <a:defRPr sz="1800"/>
            </a:pPr>
            <a:r>
              <a:t>Kaggle &amp; ASIA organising committee.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Objective: predict 20 limb motor scores at weeks 26 &amp; 52 using week-1 exam data.</a:t>
            </a:r>
          </a:p>
          <a:p>
            <a:pPr>
              <a:defRPr sz="1800"/>
            </a:pPr>
            <a:r>
              <a:t>Dataset: 544 patients, ~150 baseline clinical features.</a:t>
            </a:r>
          </a:p>
          <a:p>
            <a:pPr>
              <a:defRPr sz="1800"/>
            </a:pPr>
            <a:r>
              <a:t>Model: Ensemble of CatBoost, XGBoost, HistGradientBoosting.</a:t>
            </a:r>
          </a:p>
          <a:p>
            <a:pPr>
              <a:defRPr sz="1800"/>
            </a:pPr>
            <a:r>
              <a:t>Evaluation: macro-averaged RMSE (competition metric).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Dropped PID identifier; imputed missing values (median/mode).</a:t>
            </a:r>
          </a:p>
          <a:p>
            <a:pPr>
              <a:defRPr sz="1800"/>
            </a:pPr>
            <a:r>
              <a:t>One-hot encoded AIS grade, neurological level, and categorical vars.</a:t>
            </a:r>
          </a:p>
          <a:p>
            <a:pPr>
              <a:defRPr sz="1800"/>
            </a:pPr>
            <a:r>
              <a:t>Derived composite strength scores &amp; age bands.</a:t>
            </a:r>
          </a:p>
          <a:p>
            <a:pPr>
              <a:defRPr sz="1800"/>
            </a:pPr>
            <a:r>
              <a:t>Scaled continuous predictors (z-score) prior to modeling.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Modelling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Base models: CatBoost, XGBoost, HistGradientBoosting (20 outputs each).</a:t>
            </a:r>
          </a:p>
          <a:p>
            <a:pPr>
              <a:defRPr sz="1800"/>
            </a:pPr>
            <a:r>
              <a:t>Hyperparameters tuned via Optuna with 5-fold CV, early stopping.</a:t>
            </a:r>
          </a:p>
          <a:p>
            <a:pPr>
              <a:defRPr sz="1800"/>
            </a:pPr>
            <a:r>
              <a:t>Final ensemble = equal-weighted mean of per-target predictions.</a:t>
            </a:r>
          </a:p>
          <a:p>
            <a:pPr>
              <a:defRPr sz="1800"/>
            </a:pPr>
            <a:r>
              <a:t>Validation: patient-level 80/20 split to avoid leakage.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"/>
            <a:ext cx="8229600" cy="64008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/>
            </a:pPr>
            <a:r>
              <a:t>Per-Target RMSE (Radar)</a:t>
            </a:r>
          </a:p>
        </p:txBody>
      </p:sp>
      <p:pic>
        <p:nvPicPr>
          <p:cNvPr id="3" name="Picture 2" descr="radar_target_rm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"/>
            <a:ext cx="8229600" cy="64008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/>
            </a:pPr>
            <a:r>
              <a:t>Feature Importance (SHAP Beeswarm)</a:t>
            </a:r>
          </a:p>
        </p:txBody>
      </p:sp>
      <p:pic>
        <p:nvPicPr>
          <p:cNvPr id="3" name="Picture 2" descr="shap_beeswarm_ensem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"/>
            <a:ext cx="8229600" cy="64008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/>
            </a:pPr>
            <a:r>
              <a:t>Calibration Curve</a:t>
            </a:r>
          </a:p>
        </p:txBody>
      </p:sp>
      <p:pic>
        <p:nvPicPr>
          <p:cNvPr id="3" name="Picture 2" descr="calibration_curve_enhanc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"/>
            <a:ext cx="8229600" cy="64008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/>
            </a:pPr>
            <a:r>
              <a:t>Residual Heatmap</a:t>
            </a:r>
          </a:p>
        </p:txBody>
      </p:sp>
      <p:pic>
        <p:nvPicPr>
          <p:cNvPr id="3" name="Picture 2" descr="residuals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"/>
            <a:ext cx="8229600" cy="64008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/>
            </a:pPr>
            <a:r>
              <a:t>Best vs Worst Patient Feature Diff</a:t>
            </a:r>
          </a:p>
        </p:txBody>
      </p:sp>
      <p:pic>
        <p:nvPicPr>
          <p:cNvPr id="3" name="Picture 2" descr="patient_group_diff_b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7332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