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13"/>
  </p:handoutMasterIdLst>
  <p:sldIdLst>
    <p:sldId id="411" r:id="rId2"/>
    <p:sldId id="412" r:id="rId3"/>
    <p:sldId id="404" r:id="rId4"/>
    <p:sldId id="406" r:id="rId5"/>
    <p:sldId id="407" r:id="rId6"/>
    <p:sldId id="384" r:id="rId7"/>
    <p:sldId id="400" r:id="rId8"/>
    <p:sldId id="408" r:id="rId9"/>
    <p:sldId id="391" r:id="rId10"/>
    <p:sldId id="413" r:id="rId11"/>
    <p:sldId id="380" r:id="rId12"/>
  </p:sldIdLst>
  <p:sldSz cx="12192000" cy="6858000"/>
  <p:notesSz cx="6858000" cy="92964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4B8"/>
    <a:srgbClr val="D96728"/>
    <a:srgbClr val="77AA43"/>
    <a:srgbClr val="00EE02"/>
    <a:srgbClr val="466730"/>
    <a:srgbClr val="C3B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8" y="-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A9D40-94CE-4843-9DA3-18620C6568E9}" type="datetimeFigureOut">
              <a:rPr lang="en-US" smtClean="0"/>
              <a:t>7/8/15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7B2D4-84E6-4EEE-90F1-4B8657337F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47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35D4-9351-4BEC-9BB9-B0B752F01DD9}" type="datetimeFigureOut">
              <a:rPr lang="en-US" smtClean="0"/>
              <a:t>7/8/15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C520-1580-44AC-A816-4EE9DB4A7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35D4-9351-4BEC-9BB9-B0B752F01DD9}" type="datetimeFigureOut">
              <a:rPr lang="en-US" smtClean="0"/>
              <a:t>7/8/15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C520-1580-44AC-A816-4EE9DB4A7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1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35D4-9351-4BEC-9BB9-B0B752F01DD9}" type="datetimeFigureOut">
              <a:rPr lang="en-US" smtClean="0"/>
              <a:t>7/8/15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C520-1580-44AC-A816-4EE9DB4A7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5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35D4-9351-4BEC-9BB9-B0B752F01DD9}" type="datetimeFigureOut">
              <a:rPr lang="en-US" smtClean="0"/>
              <a:t>7/8/15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C520-1580-44AC-A816-4EE9DB4A7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35D4-9351-4BEC-9BB9-B0B752F01DD9}" type="datetimeFigureOut">
              <a:rPr lang="en-US" smtClean="0"/>
              <a:t>7/8/15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C520-1580-44AC-A816-4EE9DB4A7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3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35D4-9351-4BEC-9BB9-B0B752F01DD9}" type="datetimeFigureOut">
              <a:rPr lang="en-US" smtClean="0"/>
              <a:t>7/8/15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C520-1580-44AC-A816-4EE9DB4A7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4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35D4-9351-4BEC-9BB9-B0B752F01DD9}" type="datetimeFigureOut">
              <a:rPr lang="en-US" smtClean="0"/>
              <a:t>7/8/15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C520-1580-44AC-A816-4EE9DB4A7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35D4-9351-4BEC-9BB9-B0B752F01DD9}" type="datetimeFigureOut">
              <a:rPr lang="en-US" smtClean="0"/>
              <a:t>7/8/15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C520-1580-44AC-A816-4EE9DB4A7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0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35D4-9351-4BEC-9BB9-B0B752F01DD9}" type="datetimeFigureOut">
              <a:rPr lang="en-US" smtClean="0"/>
              <a:t>7/8/15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C520-1580-44AC-A816-4EE9DB4A7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3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35D4-9351-4BEC-9BB9-B0B752F01DD9}" type="datetimeFigureOut">
              <a:rPr lang="en-US" smtClean="0"/>
              <a:t>7/8/15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C520-1580-44AC-A816-4EE9DB4A7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3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35D4-9351-4BEC-9BB9-B0B752F01DD9}" type="datetimeFigureOut">
              <a:rPr lang="en-US" smtClean="0"/>
              <a:t>7/8/15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C520-1580-44AC-A816-4EE9DB4A7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1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35D4-9351-4BEC-9BB9-B0B752F01DD9}" type="datetimeFigureOut">
              <a:rPr lang="en-US" smtClean="0"/>
              <a:t>7/8/15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C520-1580-44AC-A816-4EE9DB4A7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8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preview.agaveapi.co/tools/command-line-interface/" TargetMode="External"/><Relationship Id="rId5" Type="http://schemas.openxmlformats.org/officeDocument/2006/relationships/hyperlink" Target="http://jsonlint.com/" TargetMode="External"/><Relationship Id="rId6" Type="http://schemas.openxmlformats.org/officeDocument/2006/relationships/hyperlink" Target="http://agaveapi.co/tools/app-builder/" TargetMode="Externa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413476" y="195627"/>
            <a:ext cx="605926" cy="810344"/>
          </a:xfrm>
          <a:prstGeom prst="rect">
            <a:avLst/>
          </a:prstGeom>
          <a:solidFill>
            <a:srgbClr val="77AA4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6807760"/>
            <a:ext cx="12192000" cy="45719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-1"/>
            <a:ext cx="12192000" cy="385591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V="1">
            <a:off x="0" y="413328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0" y="6734303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434" l="1895" r="100000">
                        <a14:foregroundMark x1="20842" y1="14318" x2="20842" y2="14318"/>
                        <a14:foregroundMark x1="18526" y1="31767" x2="18526" y2="31767"/>
                        <a14:foregroundMark x1="21895" y1="51678" x2="21895" y2="51678"/>
                        <a14:foregroundMark x1="46947" y1="25503" x2="46947" y2="25503"/>
                        <a14:foregroundMark x1="63789" y1="21029" x2="63789" y2="21029"/>
                        <a14:foregroundMark x1="85684" y1="39150" x2="85684" y2="39150"/>
                        <a14:foregroundMark x1="65895" y1="57271" x2="65895" y2="57271"/>
                        <a14:foregroundMark x1="58526" y1="79418" x2="58526" y2="794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04" y="2790828"/>
            <a:ext cx="1350046" cy="1270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45243" y="820915"/>
            <a:ext cx="10924686" cy="1569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3A4B8"/>
                </a:solidFill>
                <a:latin typeface="+mj-lt"/>
                <a:cs typeface="Calibri" pitchFamily="34" charset="0"/>
              </a:rPr>
              <a:t>Using Biological Cyberinfrastructure</a:t>
            </a:r>
            <a:endParaRPr lang="en-US" sz="4800" b="1" dirty="0">
              <a:solidFill>
                <a:srgbClr val="03A4B8"/>
              </a:solidFill>
              <a:latin typeface="+mj-lt"/>
              <a:cs typeface="Calibri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03A4B8"/>
                </a:solidFill>
                <a:latin typeface="+mj-lt"/>
                <a:cs typeface="Calibri" pitchFamily="34" charset="0"/>
              </a:rPr>
              <a:t>Scaling </a:t>
            </a:r>
            <a:r>
              <a:rPr lang="en-US" sz="2400" b="1" dirty="0">
                <a:solidFill>
                  <a:srgbClr val="03A4B8"/>
                </a:solidFill>
                <a:latin typeface="+mj-lt"/>
                <a:cs typeface="Calibri" pitchFamily="34" charset="0"/>
              </a:rPr>
              <a:t>Science and </a:t>
            </a:r>
            <a:r>
              <a:rPr lang="en-US" sz="2400" b="1" dirty="0" smtClean="0">
                <a:solidFill>
                  <a:srgbClr val="03A4B8"/>
                </a:solidFill>
                <a:latin typeface="+mj-lt"/>
                <a:cs typeface="Calibri" pitchFamily="34" charset="0"/>
              </a:rPr>
              <a:t>People: </a:t>
            </a:r>
            <a:r>
              <a:rPr lang="en-US" sz="2400" b="1" dirty="0">
                <a:solidFill>
                  <a:srgbClr val="03A4B8"/>
                </a:solidFill>
                <a:latin typeface="+mj-lt"/>
                <a:cs typeface="Calibri" pitchFamily="34" charset="0"/>
              </a:rPr>
              <a:t>Applications in </a:t>
            </a:r>
            <a:endParaRPr lang="en-US" sz="2400" b="1" dirty="0" smtClean="0">
              <a:solidFill>
                <a:srgbClr val="03A4B8"/>
              </a:solidFill>
              <a:latin typeface="+mj-lt"/>
              <a:cs typeface="Calibri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03A4B8"/>
                </a:solidFill>
                <a:latin typeface="+mj-lt"/>
                <a:cs typeface="Calibri" pitchFamily="34" charset="0"/>
              </a:rPr>
              <a:t>Data </a:t>
            </a:r>
            <a:r>
              <a:rPr lang="en-US" sz="2400" b="1" dirty="0">
                <a:solidFill>
                  <a:srgbClr val="03A4B8"/>
                </a:solidFill>
                <a:latin typeface="+mj-lt"/>
                <a:cs typeface="Calibri" pitchFamily="34" charset="0"/>
              </a:rPr>
              <a:t>Storage, HPC, Cloud Analysis, </a:t>
            </a:r>
            <a:r>
              <a:rPr lang="en-US" sz="2400" b="1" dirty="0" smtClean="0">
                <a:solidFill>
                  <a:srgbClr val="03A4B8"/>
                </a:solidFill>
                <a:latin typeface="+mj-lt"/>
                <a:cs typeface="Calibri" pitchFamily="34" charset="0"/>
              </a:rPr>
              <a:t>and </a:t>
            </a:r>
            <a:r>
              <a:rPr lang="en-US" sz="2400" b="1" dirty="0">
                <a:solidFill>
                  <a:srgbClr val="03A4B8"/>
                </a:solidFill>
                <a:latin typeface="+mj-lt"/>
                <a:cs typeface="Calibri" pitchFamily="34" charset="0"/>
              </a:rPr>
              <a:t>Bioinformatics Training</a:t>
            </a:r>
            <a:endParaRPr lang="en-US" sz="2000" b="1" dirty="0">
              <a:solidFill>
                <a:srgbClr val="03A4B8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76" y="4908784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7AA43"/>
                </a:solidFill>
                <a:latin typeface="+mj-lt"/>
                <a:cs typeface="Calibri" pitchFamily="34" charset="0"/>
              </a:rPr>
              <a:t>Scaling Compute – Agave API</a:t>
            </a:r>
          </a:p>
          <a:p>
            <a:pPr algn="ctr"/>
            <a:endParaRPr lang="en-US" sz="2000" b="1" dirty="0">
              <a:solidFill>
                <a:srgbClr val="77AA43"/>
              </a:solidFill>
              <a:latin typeface="+mj-lt"/>
              <a:cs typeface="Calibri" pitchFamily="34" charset="0"/>
            </a:endParaRPr>
          </a:p>
          <a:p>
            <a:pPr marL="517525" algn="ctr">
              <a:buFont typeface="Arial"/>
              <a:buChar char="•"/>
            </a:pPr>
            <a:endParaRPr lang="en-US" sz="2000" dirty="0">
              <a:solidFill>
                <a:srgbClr val="C3BB8D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36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413476" y="195627"/>
            <a:ext cx="605926" cy="810344"/>
          </a:xfrm>
          <a:prstGeom prst="rect">
            <a:avLst/>
          </a:prstGeom>
          <a:solidFill>
            <a:srgbClr val="77AA4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6807760"/>
            <a:ext cx="12192000" cy="45719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-1"/>
            <a:ext cx="12192000" cy="385591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V="1">
            <a:off x="0" y="413328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0" y="6734303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476" y="6038222"/>
            <a:ext cx="1072989" cy="10425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6397" y="1656576"/>
            <a:ext cx="1176149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APIs are tools that let developers and power users wire together web services to provide custom functionality.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>
                <a:cs typeface="Consolas" panose="020B0609020204030204" pitchFamily="49" charset="0"/>
              </a:rPr>
              <a:t>iPlant</a:t>
            </a:r>
            <a:r>
              <a:rPr lang="en-US" sz="2800" dirty="0" smtClean="0">
                <a:cs typeface="Consolas" panose="020B0609020204030204" pitchFamily="49" charset="0"/>
              </a:rPr>
              <a:t> lets </a:t>
            </a:r>
            <a:r>
              <a:rPr lang="en-US" sz="2800" b="1" dirty="0" smtClean="0">
                <a:cs typeface="Consolas" panose="020B0609020204030204" pitchFamily="49" charset="0"/>
              </a:rPr>
              <a:t>any</a:t>
            </a:r>
            <a:r>
              <a:rPr lang="en-US" sz="2800" dirty="0" smtClean="0">
                <a:cs typeface="Consolas" panose="020B0609020204030204" pitchFamily="49" charset="0"/>
              </a:rPr>
              <a:t> user integrate their own compute systems and apps into the Discovery Environment through the Agave API.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The Powered by </a:t>
            </a:r>
            <a:r>
              <a:rPr lang="en-US" sz="2800" dirty="0" err="1" smtClean="0">
                <a:cs typeface="Consolas" panose="020B0609020204030204" pitchFamily="49" charset="0"/>
              </a:rPr>
              <a:t>iPlant</a:t>
            </a:r>
            <a:r>
              <a:rPr lang="en-US" sz="2800" dirty="0" smtClean="0">
                <a:cs typeface="Consolas" panose="020B0609020204030204" pitchFamily="49" charset="0"/>
              </a:rPr>
              <a:t> initiative actively engages with developers to help them build community facing web portals using </a:t>
            </a:r>
            <a:r>
              <a:rPr lang="en-US" sz="2800" dirty="0" err="1" smtClean="0">
                <a:cs typeface="Consolas" panose="020B0609020204030204" pitchFamily="49" charset="0"/>
              </a:rPr>
              <a:t>iPlant</a:t>
            </a:r>
            <a:r>
              <a:rPr lang="en-US" sz="2800" dirty="0" smtClean="0">
                <a:cs typeface="Consolas" panose="020B0609020204030204" pitchFamily="49" charset="0"/>
              </a:rPr>
              <a:t> API services.</a:t>
            </a:r>
          </a:p>
          <a:p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7712" y="626175"/>
            <a:ext cx="8307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3A4B8"/>
                </a:solidFill>
                <a:latin typeface="Effra" panose="02000506080000020004" pitchFamily="2" charset="0"/>
              </a:rPr>
              <a:t>Key take home knowledge</a:t>
            </a:r>
            <a:endParaRPr lang="en-US" sz="2400" dirty="0">
              <a:solidFill>
                <a:srgbClr val="03A4B8"/>
              </a:solidFill>
              <a:latin typeface="Effra" panose="02000506080000020004" pitchFamily="2" charset="0"/>
            </a:endParaRPr>
          </a:p>
        </p:txBody>
      </p:sp>
      <p:pic>
        <p:nvPicPr>
          <p:cNvPr id="16" name="Picture 15" descr="app_icon_Agav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1" y="643953"/>
            <a:ext cx="1097280" cy="7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8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413476" y="195627"/>
            <a:ext cx="605926" cy="810344"/>
          </a:xfrm>
          <a:prstGeom prst="rect">
            <a:avLst/>
          </a:prstGeom>
          <a:solidFill>
            <a:srgbClr val="77AA4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0" y="6807760"/>
            <a:ext cx="12192000" cy="45719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0" y="-1"/>
            <a:ext cx="12192000" cy="385591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0" y="413328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0" y="6734303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476" y="6038222"/>
            <a:ext cx="1072989" cy="10425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50" y="1972775"/>
            <a:ext cx="7227100" cy="1850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3232889" y="5529147"/>
            <a:ext cx="708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The iPlant Collaborative is funded by a grant from the National Science Foundation Plant </a:t>
            </a:r>
            <a:r>
              <a:rPr lang="en-US" sz="1600" dirty="0" smtClean="0">
                <a:solidFill>
                  <a:prstClr val="black"/>
                </a:solidFill>
              </a:rPr>
              <a:t>Cyberinfrastructure </a:t>
            </a:r>
            <a:r>
              <a:rPr lang="en-US" sz="1600" dirty="0">
                <a:solidFill>
                  <a:prstClr val="black"/>
                </a:solidFill>
              </a:rPr>
              <a:t>Program (#DBI-0735191). </a:t>
            </a:r>
          </a:p>
        </p:txBody>
      </p:sp>
      <p:pic>
        <p:nvPicPr>
          <p:cNvPr id="19" name="Picture 2" descr="http://www.nsf.gov/images/logos/nsf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86" y="5336844"/>
            <a:ext cx="924103" cy="92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B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3A4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6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413476" y="195627"/>
            <a:ext cx="605926" cy="810344"/>
          </a:xfrm>
          <a:prstGeom prst="rect">
            <a:avLst/>
          </a:prstGeom>
          <a:solidFill>
            <a:srgbClr val="77AA4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6807760"/>
            <a:ext cx="12192000" cy="45719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-1"/>
            <a:ext cx="12192000" cy="385591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V="1">
            <a:off x="0" y="413328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0" y="6734303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476" y="6038222"/>
            <a:ext cx="1072989" cy="10425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7712" y="626175"/>
            <a:ext cx="8576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3A4B8"/>
                </a:solidFill>
                <a:latin typeface="Effra" panose="02000506080000020004" pitchFamily="2" charset="0"/>
              </a:rPr>
              <a:t>Rapid discussion questions </a:t>
            </a:r>
            <a:endParaRPr lang="en-US" sz="2400" dirty="0">
              <a:solidFill>
                <a:srgbClr val="03A4B8"/>
              </a:solidFill>
              <a:latin typeface="Effra" panose="0200050608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397" y="1931597"/>
            <a:ext cx="1176149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onsolas" panose="020B0609020204030204" pitchFamily="49" charset="0"/>
              </a:rPr>
              <a:t>For a typical workflow, how many steps are involved? How many compute systems do you use to run it</a:t>
            </a:r>
            <a:r>
              <a:rPr lang="en-US" sz="2800" dirty="0" smtClean="0">
                <a:cs typeface="Consolas" panose="020B0609020204030204" pitchFamily="49" charset="0"/>
              </a:rPr>
              <a:t>?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APIs let systems and services talk to each other. Can you think of examples of websites where content/capabilities of one site appear on a different site?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What does it look like to execute a workflow that runs on multiple compute systems?</a:t>
            </a:r>
          </a:p>
        </p:txBody>
      </p:sp>
      <p:pic>
        <p:nvPicPr>
          <p:cNvPr id="12" name="Picture 11" descr="app_icon_Agav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1" y="643953"/>
            <a:ext cx="1097280" cy="7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4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413476" y="195627"/>
            <a:ext cx="605926" cy="810344"/>
          </a:xfrm>
          <a:prstGeom prst="rect">
            <a:avLst/>
          </a:prstGeom>
          <a:solidFill>
            <a:srgbClr val="77AA4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0" y="6807760"/>
            <a:ext cx="12192000" cy="45719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0" y="-1"/>
            <a:ext cx="12192000" cy="385591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0" y="413328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0" y="6734303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476" y="6038222"/>
            <a:ext cx="1072989" cy="10425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38373" y="474693"/>
            <a:ext cx="3834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What is an API?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8" name="PB"/>
          <p:cNvSpPr/>
          <p:nvPr/>
        </p:nvSpPr>
        <p:spPr>
          <a:xfrm>
            <a:off x="0" y="6705600"/>
            <a:ext cx="3048000" cy="152400"/>
          </a:xfrm>
          <a:prstGeom prst="rect">
            <a:avLst/>
          </a:prstGeom>
          <a:solidFill>
            <a:srgbClr val="03A4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1066800" y="2371205"/>
            <a:ext cx="10058400" cy="3344017"/>
            <a:chOff x="1810220" y="15700916"/>
            <a:chExt cx="19220980" cy="6390210"/>
          </a:xfrm>
        </p:grpSpPr>
        <p:grpSp>
          <p:nvGrpSpPr>
            <p:cNvPr id="75" name="Group 74"/>
            <p:cNvGrpSpPr/>
            <p:nvPr/>
          </p:nvGrpSpPr>
          <p:grpSpPr>
            <a:xfrm>
              <a:off x="16348160" y="15700916"/>
              <a:ext cx="4683040" cy="6390210"/>
              <a:chOff x="14559047" y="15548516"/>
              <a:chExt cx="4683040" cy="6390210"/>
            </a:xfrm>
          </p:grpSpPr>
          <p:pic>
            <p:nvPicPr>
              <p:cNvPr id="91" name="Picture 90" descr="1415132249_server-51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59621" y="15548516"/>
                <a:ext cx="1714500" cy="2286000"/>
              </a:xfrm>
              <a:prstGeom prst="rect">
                <a:avLst/>
              </a:prstGeom>
            </p:spPr>
          </p:pic>
          <p:pic>
            <p:nvPicPr>
              <p:cNvPr id="92" name="Picture 91" descr="1415132431_database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27013" y="15548516"/>
                <a:ext cx="1714500" cy="2286000"/>
              </a:xfrm>
              <a:prstGeom prst="rect">
                <a:avLst/>
              </a:prstGeom>
            </p:spPr>
          </p:pic>
          <p:sp>
            <p:nvSpPr>
              <p:cNvPr id="93" name="TextBox 92"/>
              <p:cNvSpPr txBox="1"/>
              <p:nvPr/>
            </p:nvSpPr>
            <p:spPr>
              <a:xfrm>
                <a:off x="14559047" y="17998176"/>
                <a:ext cx="4683040" cy="3940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Avenir Heavy"/>
                    <a:cs typeface="Avenir Heavy"/>
                  </a:rPr>
                  <a:t>Execution and Storage Systems</a:t>
                </a:r>
                <a:endParaRPr lang="en-US" sz="3200" dirty="0">
                  <a:latin typeface="Avenir Heavy"/>
                  <a:cs typeface="Avenir Heavy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9293939" y="15700916"/>
              <a:ext cx="3553978" cy="4508157"/>
              <a:chOff x="8604390" y="15548516"/>
              <a:chExt cx="3553978" cy="450815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8604390" y="17998176"/>
                <a:ext cx="3553978" cy="2058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Avenir Heavy"/>
                    <a:cs typeface="Avenir Heavy"/>
                  </a:rPr>
                  <a:t>Agave</a:t>
                </a:r>
                <a:br>
                  <a:rPr lang="en-US" sz="3200" dirty="0" smtClean="0">
                    <a:latin typeface="Avenir Heavy"/>
                    <a:cs typeface="Avenir Heavy"/>
                  </a:rPr>
                </a:br>
                <a:r>
                  <a:rPr lang="en-US" sz="3200" dirty="0" smtClean="0">
                    <a:latin typeface="Avenir Heavy"/>
                    <a:cs typeface="Avenir Heavy"/>
                  </a:rPr>
                  <a:t>API</a:t>
                </a:r>
                <a:endParaRPr lang="en-US" sz="3200" dirty="0">
                  <a:latin typeface="Avenir Heavy"/>
                  <a:cs typeface="Avenir Heavy"/>
                </a:endParaRPr>
              </a:p>
            </p:txBody>
          </p:sp>
          <p:pic>
            <p:nvPicPr>
              <p:cNvPr id="90" name="Picture 89" descr="1415132636_icon-ios7-cloud-outline-512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214" b="17464"/>
              <a:stretch/>
            </p:blipFill>
            <p:spPr>
              <a:xfrm>
                <a:off x="8604390" y="15548516"/>
                <a:ext cx="3553978" cy="2286000"/>
              </a:xfrm>
              <a:prstGeom prst="rect">
                <a:avLst/>
              </a:prstGeom>
            </p:spPr>
          </p:pic>
        </p:grpSp>
        <p:grpSp>
          <p:nvGrpSpPr>
            <p:cNvPr id="77" name="Group 76"/>
            <p:cNvGrpSpPr/>
            <p:nvPr/>
          </p:nvGrpSpPr>
          <p:grpSpPr>
            <a:xfrm>
              <a:off x="1810220" y="15700916"/>
              <a:ext cx="3983477" cy="4508157"/>
              <a:chOff x="1810220" y="15548516"/>
              <a:chExt cx="3983477" cy="450815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810220" y="17998176"/>
                <a:ext cx="3553978" cy="2058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Avenir Heavy"/>
                    <a:cs typeface="Avenir Heavy"/>
                  </a:rPr>
                  <a:t>End Users</a:t>
                </a:r>
                <a:endParaRPr lang="en-US" sz="3200" dirty="0">
                  <a:latin typeface="Avenir Heavy"/>
                  <a:cs typeface="Avenir Heavy"/>
                </a:endParaRPr>
              </a:p>
            </p:txBody>
          </p:sp>
          <p:pic>
            <p:nvPicPr>
              <p:cNvPr id="87" name="Picture 86" descr="1415132920_519961-024_Computer-512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697" y="15548516"/>
                <a:ext cx="2286000" cy="2286000"/>
              </a:xfrm>
              <a:prstGeom prst="rect">
                <a:avLst/>
              </a:prstGeom>
            </p:spPr>
          </p:pic>
          <p:pic>
            <p:nvPicPr>
              <p:cNvPr id="88" name="Picture 87" descr="1415133039_user21-512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0220" y="15548516"/>
                <a:ext cx="2120801" cy="2286000"/>
              </a:xfrm>
              <a:prstGeom prst="rect">
                <a:avLst/>
              </a:prstGeom>
            </p:spPr>
          </p:pic>
        </p:grpSp>
        <p:grpSp>
          <p:nvGrpSpPr>
            <p:cNvPr id="78" name="Group 77"/>
            <p:cNvGrpSpPr/>
            <p:nvPr/>
          </p:nvGrpSpPr>
          <p:grpSpPr>
            <a:xfrm>
              <a:off x="5943618" y="16573740"/>
              <a:ext cx="3200400" cy="383318"/>
              <a:chOff x="6093540" y="16345138"/>
              <a:chExt cx="3200400" cy="383318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>
                <a:off x="6093540" y="16345138"/>
                <a:ext cx="32004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>
                <a:off x="6093540" y="16728456"/>
                <a:ext cx="32004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2997838" y="16573740"/>
              <a:ext cx="3200400" cy="383318"/>
              <a:chOff x="6093540" y="16345138"/>
              <a:chExt cx="3200400" cy="383318"/>
            </a:xfrm>
          </p:grpSpPr>
          <p:cxnSp>
            <p:nvCxnSpPr>
              <p:cNvPr id="82" name="Straight Arrow Connector 81"/>
              <p:cNvCxnSpPr/>
              <p:nvPr/>
            </p:nvCxnSpPr>
            <p:spPr>
              <a:xfrm>
                <a:off x="6093540" y="16345138"/>
                <a:ext cx="32004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>
                <a:off x="6093540" y="16728456"/>
                <a:ext cx="32004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943617" y="17138528"/>
              <a:ext cx="3200401" cy="135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venir Heavy"/>
                  <a:cs typeface="Avenir Heavy"/>
                </a:rPr>
                <a:t>HTTP</a:t>
              </a:r>
              <a:br>
                <a:rPr lang="en-US" sz="2000" dirty="0" smtClean="0">
                  <a:latin typeface="Avenir Heavy"/>
                  <a:cs typeface="Avenir Heavy"/>
                </a:rPr>
              </a:br>
              <a:r>
                <a:rPr lang="en-US" sz="2000" dirty="0" smtClean="0">
                  <a:latin typeface="Avenir Heavy"/>
                  <a:cs typeface="Avenir Heavy"/>
                </a:rPr>
                <a:t>JSON</a:t>
              </a:r>
              <a:endParaRPr lang="en-US" sz="2000" dirty="0">
                <a:latin typeface="Avenir Heavy"/>
                <a:cs typeface="Avenir Heavy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997838" y="17290927"/>
              <a:ext cx="3200401" cy="25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venir Heavy"/>
                  <a:cs typeface="Avenir Heavy"/>
                </a:rPr>
                <a:t>SSH/SFTP</a:t>
              </a:r>
            </a:p>
            <a:p>
              <a:pPr algn="ctr"/>
              <a:r>
                <a:rPr lang="en-US" sz="2000" dirty="0" smtClean="0">
                  <a:latin typeface="Avenir Heavy"/>
                  <a:cs typeface="Avenir Heavy"/>
                </a:rPr>
                <a:t>Amazon S3</a:t>
              </a:r>
            </a:p>
            <a:p>
              <a:pPr algn="ctr"/>
              <a:r>
                <a:rPr lang="en-US" sz="2000" dirty="0">
                  <a:latin typeface="Avenir Heavy"/>
                  <a:cs typeface="Avenir Heavy"/>
                </a:rPr>
                <a:t>iRODS</a:t>
              </a:r>
            </a:p>
            <a:p>
              <a:pPr algn="ctr"/>
              <a:r>
                <a:rPr lang="en-US" sz="2000" dirty="0" smtClean="0">
                  <a:latin typeface="Avenir Heavy"/>
                  <a:cs typeface="Avenir Heavy"/>
                </a:rPr>
                <a:t>GridFTP</a:t>
              </a:r>
              <a:endParaRPr lang="en-US" sz="2000" dirty="0">
                <a:latin typeface="Avenir Heavy"/>
                <a:cs typeface="Avenir Heavy"/>
              </a:endParaRPr>
            </a:p>
          </p:txBody>
        </p:sp>
      </p:grpSp>
      <p:pic>
        <p:nvPicPr>
          <p:cNvPr id="94" name="Picture 93" descr="app_icon_Agav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1" y="643953"/>
            <a:ext cx="1097280" cy="73054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38373" y="1019812"/>
            <a:ext cx="4867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Application programming interface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0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476" y="6038222"/>
            <a:ext cx="1072989" cy="104250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413476" y="195627"/>
            <a:ext cx="605926" cy="810344"/>
          </a:xfrm>
          <a:prstGeom prst="rect">
            <a:avLst/>
          </a:prstGeom>
          <a:solidFill>
            <a:srgbClr val="77AA4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0" y="-1"/>
            <a:ext cx="12192000" cy="385591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0" y="413328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38373" y="1019812"/>
            <a:ext cx="430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Important concepts: endpoints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8373" y="474693"/>
            <a:ext cx="3834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What is an API?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11607"/>
              </p:ext>
            </p:extLst>
          </p:nvPr>
        </p:nvGraphicFramePr>
        <p:xfrm>
          <a:off x="197376" y="1779877"/>
          <a:ext cx="11797249" cy="4820920"/>
        </p:xfrm>
        <a:graphic>
          <a:graphicData uri="http://schemas.openxmlformats.org/drawingml/2006/table">
            <a:tbl>
              <a:tblPr firstCol="1" bandRow="1">
                <a:tableStyleId>{6E25E649-3F16-4E02-A733-19D2CDBF48F0}</a:tableStyleId>
              </a:tblPr>
              <a:tblGrid>
                <a:gridCol w="2816642"/>
                <a:gridCol w="89806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clients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and manage API keys (WSO2)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 and manage apps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files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Move and manage data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jobs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Run and manage jobs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and manage metadata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monitors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and manage system monitors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notifications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Subscribe to and manage notifications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postits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pre-authenticated, disposable URLs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profiles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and manage application users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systems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 and manage systems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tenants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List available tenants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transforms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Transform and stage data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usage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Query for usage across APIs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" name="Picture 50" descr="app_icon_Agav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1" y="643953"/>
            <a:ext cx="1097280" cy="7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08 at 10.04.54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"/>
          <a:stretch/>
        </p:blipFill>
        <p:spPr>
          <a:xfrm>
            <a:off x="3194978" y="1619470"/>
            <a:ext cx="6277817" cy="304241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413476" y="195627"/>
            <a:ext cx="605926" cy="810344"/>
          </a:xfrm>
          <a:prstGeom prst="rect">
            <a:avLst/>
          </a:prstGeom>
          <a:solidFill>
            <a:srgbClr val="77AA4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0" y="6807760"/>
            <a:ext cx="12192000" cy="45719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0" y="-1"/>
            <a:ext cx="12192000" cy="385591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0" y="413328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0" y="6734303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3476" y="6038222"/>
            <a:ext cx="1072989" cy="10425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38373" y="1019812"/>
            <a:ext cx="665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Reproducible scientific computing infrastructure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8373" y="474693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Agave API Overview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7372" y="4658059"/>
            <a:ext cx="10157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Effra" panose="02000506080000020004" pitchFamily="2" charset="0"/>
              </a:rPr>
              <a:t>Science-as-a-service platform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your own compute, and storage resources </a:t>
            </a:r>
            <a:r>
              <a:rPr lang="en-US" sz="2800" dirty="0" smtClean="0"/>
              <a:t>(or </a:t>
            </a:r>
            <a:r>
              <a:rPr lang="en-US" sz="2800" dirty="0" err="1" smtClean="0"/>
              <a:t>iPlant’s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Effra" panose="02000506080000020004" pitchFamily="2" charset="0"/>
              </a:rPr>
              <a:t>Clone existing apps and register your 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Effra" panose="02000506080000020004" pitchFamily="2" charset="0"/>
              </a:rPr>
              <a:t>Share your apps and access them through the DE</a:t>
            </a:r>
            <a:endParaRPr lang="en-US" sz="28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3" name="PB"/>
          <p:cNvSpPr/>
          <p:nvPr/>
        </p:nvSpPr>
        <p:spPr>
          <a:xfrm>
            <a:off x="0" y="6705600"/>
            <a:ext cx="5334000" cy="152400"/>
          </a:xfrm>
          <a:prstGeom prst="rect">
            <a:avLst/>
          </a:prstGeom>
          <a:solidFill>
            <a:srgbClr val="03A4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pp_icon_Agav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1" y="643953"/>
            <a:ext cx="1097280" cy="7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413476" y="195627"/>
            <a:ext cx="605926" cy="810344"/>
          </a:xfrm>
          <a:prstGeom prst="rect">
            <a:avLst/>
          </a:prstGeom>
          <a:solidFill>
            <a:srgbClr val="77AA4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0" y="6807760"/>
            <a:ext cx="12192000" cy="45719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0" y="-1"/>
            <a:ext cx="12192000" cy="385591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0" y="413328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476" y="6038222"/>
            <a:ext cx="1072989" cy="10425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8373" y="101981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Benefits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0" y="2423819"/>
            <a:ext cx="621243" cy="7159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49" y="5437139"/>
            <a:ext cx="944584" cy="9957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56" y="3832817"/>
            <a:ext cx="796371" cy="827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5283" y="192714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3A4B8"/>
                </a:solidFill>
              </a:rPr>
              <a:t>Get Science Done</a:t>
            </a:r>
            <a:endParaRPr lang="en-US" dirty="0">
              <a:solidFill>
                <a:srgbClr val="03A4B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4970" y="3366344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3A4B8"/>
                </a:solidFill>
              </a:rPr>
              <a:t>Reproducibility</a:t>
            </a:r>
            <a:endParaRPr lang="en-US" dirty="0">
              <a:solidFill>
                <a:srgbClr val="03A4B8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74087" y="4963247"/>
            <a:ext cx="13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3A4B8"/>
                </a:solidFill>
              </a:rPr>
              <a:t>Productivity</a:t>
            </a:r>
            <a:endParaRPr lang="en-US" dirty="0">
              <a:solidFill>
                <a:srgbClr val="03A4B8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64770" y="1914113"/>
            <a:ext cx="937949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Securely make your cluster and apps available on the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Integrate the </a:t>
            </a:r>
            <a:r>
              <a:rPr lang="en-US" sz="2400" dirty="0" err="1" smtClean="0"/>
              <a:t>iPlant</a:t>
            </a:r>
            <a:r>
              <a:rPr lang="en-US" sz="2400" dirty="0"/>
              <a:t> </a:t>
            </a:r>
            <a:r>
              <a:rPr lang="en-US" sz="2400" dirty="0" err="1" smtClean="0"/>
              <a:t>datastore</a:t>
            </a:r>
            <a:r>
              <a:rPr lang="en-US" sz="2400" dirty="0" smtClean="0"/>
              <a:t> and apps into command line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 files, jobs, and apps are tracked with unique IDs</a:t>
            </a:r>
            <a:endParaRPr lang="en-US" sz="2400" dirty="0" smtClean="0">
              <a:solidFill>
                <a:srgbClr val="03A4B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Programmatically associate metadata with your files/jobs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Automate workflows across sites and 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powerful new web portals quickly and cheaply</a:t>
            </a:r>
            <a:endParaRPr lang="en-US" sz="2400" dirty="0" smtClean="0">
              <a:solidFill>
                <a:srgbClr val="D9672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55565" y="4900773"/>
            <a:ext cx="11336435" cy="62474"/>
          </a:xfrm>
          <a:prstGeom prst="line">
            <a:avLst/>
          </a:prstGeom>
          <a:ln w="28575">
            <a:solidFill>
              <a:srgbClr val="03A4B8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5565" y="3319469"/>
            <a:ext cx="11336435" cy="46875"/>
          </a:xfrm>
          <a:prstGeom prst="line">
            <a:avLst/>
          </a:prstGeom>
          <a:ln w="28575">
            <a:solidFill>
              <a:srgbClr val="03A4B8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0629" y="1906220"/>
            <a:ext cx="0" cy="4861216"/>
          </a:xfrm>
          <a:prstGeom prst="line">
            <a:avLst/>
          </a:prstGeom>
          <a:ln w="28575">
            <a:solidFill>
              <a:srgbClr val="03A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50294" y="1900093"/>
            <a:ext cx="11351645" cy="6127"/>
          </a:xfrm>
          <a:prstGeom prst="line">
            <a:avLst/>
          </a:prstGeom>
          <a:ln w="28575">
            <a:solidFill>
              <a:srgbClr val="03A4B8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flipV="1">
            <a:off x="0" y="6734303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38373" y="474693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Agave API Overview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4" name="PB"/>
          <p:cNvSpPr/>
          <p:nvPr/>
        </p:nvSpPr>
        <p:spPr>
          <a:xfrm>
            <a:off x="0" y="6705600"/>
            <a:ext cx="6858000" cy="152400"/>
          </a:xfrm>
          <a:prstGeom prst="rect">
            <a:avLst/>
          </a:prstGeom>
          <a:solidFill>
            <a:srgbClr val="03A4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pp_icon_Agav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1" y="643953"/>
            <a:ext cx="1097280" cy="7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2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413476" y="195627"/>
            <a:ext cx="605926" cy="810344"/>
          </a:xfrm>
          <a:prstGeom prst="rect">
            <a:avLst/>
          </a:prstGeom>
          <a:solidFill>
            <a:srgbClr val="77AA4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0" y="6807760"/>
            <a:ext cx="12192000" cy="45719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0" y="-1"/>
            <a:ext cx="12192000" cy="385591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0" y="413328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0" y="6734303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476" y="6038222"/>
            <a:ext cx="1072989" cy="10425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37070" y="3167390"/>
            <a:ext cx="291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cs typeface="Calibri" pitchFamily="34" charset="0"/>
              </a:rPr>
              <a:t>Hands on Demo</a:t>
            </a:r>
            <a:endParaRPr lang="en-US" sz="2800" b="1" dirty="0"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8373" y="474693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Agave API Overview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pic>
        <p:nvPicPr>
          <p:cNvPr id="12" name="Picture 11" descr="app_icon_Agav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1" y="643953"/>
            <a:ext cx="1097280" cy="7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4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413476" y="195627"/>
            <a:ext cx="605926" cy="810344"/>
          </a:xfrm>
          <a:prstGeom prst="rect">
            <a:avLst/>
          </a:prstGeom>
          <a:solidFill>
            <a:srgbClr val="77AA4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0" y="6807760"/>
            <a:ext cx="12192000" cy="45719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0" y="-1"/>
            <a:ext cx="12192000" cy="385591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0" y="413328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0" y="6734303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476" y="6038222"/>
            <a:ext cx="1072989" cy="10425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7809" y="1342994"/>
            <a:ext cx="984115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cs typeface="Calibri" pitchFamily="34" charset="0"/>
              </a:rPr>
              <a:t>The command line interface (CLI) tools are great for users </a:t>
            </a:r>
            <a:br>
              <a:rPr lang="en-US" sz="2800" dirty="0" smtClean="0">
                <a:cs typeface="Calibri" pitchFamily="34" charset="0"/>
              </a:rPr>
            </a:br>
            <a:r>
              <a:rPr lang="en-US" sz="2800" dirty="0" smtClean="0">
                <a:cs typeface="Calibri" pitchFamily="34" charset="0"/>
              </a:rPr>
              <a:t>with basic Linux knowledge </a:t>
            </a:r>
            <a:endParaRPr lang="en-US" sz="2800" dirty="0" smtClean="0">
              <a:cs typeface="Calibri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cs typeface="Calibri" pitchFamily="34" charset="0"/>
                <a:hlinkClick r:id="rId4"/>
              </a:rPr>
              <a:t>http:/</a:t>
            </a:r>
            <a:r>
              <a:rPr lang="en-US" sz="2400" dirty="0" smtClean="0">
                <a:cs typeface="Calibri" pitchFamily="34" charset="0"/>
                <a:hlinkClick r:id="rId4"/>
              </a:rPr>
              <a:t>/agaveapi.co</a:t>
            </a:r>
            <a:r>
              <a:rPr lang="en-US" sz="2400" dirty="0">
                <a:cs typeface="Calibri" pitchFamily="34" charset="0"/>
                <a:hlinkClick r:id="rId4"/>
              </a:rPr>
              <a:t>/tools/command-line-interface</a:t>
            </a:r>
            <a:r>
              <a:rPr lang="en-US" sz="2400" dirty="0" smtClean="0">
                <a:cs typeface="Calibri" pitchFamily="34" charset="0"/>
                <a:hlinkClick r:id="rId4"/>
              </a:rPr>
              <a:t>/</a:t>
            </a:r>
            <a:endParaRPr lang="en-US" sz="2400" dirty="0" smtClean="0">
              <a:cs typeface="Calibri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 smtClean="0">
              <a:cs typeface="Calibri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alibri" pitchFamily="34" charset="0"/>
              </a:rPr>
              <a:t>Computers love reading JSON</a:t>
            </a:r>
            <a:r>
              <a:rPr lang="en-US" sz="2800" dirty="0">
                <a:cs typeface="Calibri" pitchFamily="34" charset="0"/>
              </a:rPr>
              <a:t>,</a:t>
            </a:r>
            <a:r>
              <a:rPr lang="en-US" sz="2800" dirty="0" smtClean="0">
                <a:cs typeface="Calibri" pitchFamily="34" charset="0"/>
              </a:rPr>
              <a:t> humans may not</a:t>
            </a:r>
            <a:endParaRPr lang="en-US" sz="2800" dirty="0" smtClean="0">
              <a:cs typeface="Calibri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Calibri" pitchFamily="34" charset="0"/>
              </a:rPr>
              <a:t>Catch syntax errors with a lint tool</a:t>
            </a:r>
            <a:r>
              <a:rPr lang="en-US" sz="2400" dirty="0">
                <a:cs typeface="Calibri" pitchFamily="34" charset="0"/>
              </a:rPr>
              <a:t>: </a:t>
            </a:r>
            <a:r>
              <a:rPr lang="en-US" sz="2400" dirty="0">
                <a:cs typeface="Calibri" pitchFamily="34" charset="0"/>
                <a:hlinkClick r:id="rId5"/>
              </a:rPr>
              <a:t>http://jsonlint.com</a:t>
            </a:r>
            <a:r>
              <a:rPr lang="en-US" sz="2400" dirty="0" smtClean="0">
                <a:cs typeface="Calibri" pitchFamily="34" charset="0"/>
                <a:hlinkClick r:id="rId5"/>
              </a:rPr>
              <a:t>/</a:t>
            </a:r>
            <a:endParaRPr lang="en-US" sz="2400" dirty="0" smtClean="0">
              <a:cs typeface="Calibri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Calibri" pitchFamily="34" charset="0"/>
              </a:rPr>
              <a:t>You can paste JSON </a:t>
            </a:r>
            <a:r>
              <a:rPr lang="en-US" sz="2400" dirty="0">
                <a:cs typeface="Calibri" pitchFamily="34" charset="0"/>
              </a:rPr>
              <a:t>into the App Builder: </a:t>
            </a:r>
            <a:r>
              <a:rPr lang="en-US" sz="2400" dirty="0" smtClean="0">
                <a:cs typeface="Calibri" pitchFamily="34" charset="0"/>
              </a:rPr>
              <a:t/>
            </a:r>
            <a:br>
              <a:rPr lang="en-US" sz="2400" dirty="0" smtClean="0">
                <a:cs typeface="Calibri" pitchFamily="34" charset="0"/>
              </a:rPr>
            </a:br>
            <a:r>
              <a:rPr lang="en-US" sz="2400" dirty="0" smtClean="0">
                <a:cs typeface="Calibri" pitchFamily="34" charset="0"/>
                <a:hlinkClick r:id="rId6"/>
              </a:rPr>
              <a:t>http</a:t>
            </a:r>
            <a:r>
              <a:rPr lang="en-US" sz="2400" dirty="0">
                <a:cs typeface="Calibri" pitchFamily="34" charset="0"/>
                <a:hlinkClick r:id="rId6"/>
              </a:rPr>
              <a:t>:/</a:t>
            </a:r>
            <a:r>
              <a:rPr lang="en-US" sz="2400" dirty="0" smtClean="0">
                <a:cs typeface="Calibri" pitchFamily="34" charset="0"/>
                <a:hlinkClick r:id="rId6"/>
              </a:rPr>
              <a:t>/agaveapi.co</a:t>
            </a:r>
            <a:r>
              <a:rPr lang="en-US" sz="2400" dirty="0">
                <a:cs typeface="Calibri" pitchFamily="34" charset="0"/>
                <a:hlinkClick r:id="rId6"/>
              </a:rPr>
              <a:t>/tools/app-builder</a:t>
            </a:r>
            <a:r>
              <a:rPr lang="en-US" sz="2400" dirty="0" smtClean="0">
                <a:cs typeface="Calibri" pitchFamily="34" charset="0"/>
                <a:hlinkClick r:id="rId6"/>
              </a:rPr>
              <a:t>/</a:t>
            </a:r>
            <a:r>
              <a:rPr lang="en-US" sz="2400" dirty="0" smtClean="0">
                <a:cs typeface="Calibri" pitchFamily="34" charset="0"/>
              </a:rPr>
              <a:t> </a:t>
            </a:r>
            <a:endParaRPr lang="en-US" sz="2400" dirty="0" smtClean="0">
              <a:cs typeface="Calibri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>
              <a:cs typeface="Calibri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alibri" pitchFamily="34" charset="0"/>
              </a:rPr>
              <a:t>Data on storage systems, apps on execution systems </a:t>
            </a:r>
            <a:endParaRPr lang="en-US" sz="2800" dirty="0" smtClean="0">
              <a:cs typeface="Calibri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Calibri" pitchFamily="34" charset="0"/>
              </a:rPr>
              <a:t>Even the files associated with an app reside on storage systems</a:t>
            </a:r>
            <a:endParaRPr lang="en-US" sz="2800" dirty="0">
              <a:cs typeface="Calibri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Calibri" pitchFamily="34" charset="0"/>
              </a:rPr>
              <a:t>App inputs can be URLs or files on storage systems</a:t>
            </a:r>
            <a:endParaRPr lang="en-US" sz="2400" dirty="0" smtClean="0"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8373" y="474693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Agave API Overview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8373" y="1019812"/>
            <a:ext cx="683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Key things to remember when you try this yourself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pic>
        <p:nvPicPr>
          <p:cNvPr id="13" name="Picture 12" descr="app_icon_Agav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1" y="643953"/>
            <a:ext cx="1097280" cy="7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2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413476" y="195627"/>
            <a:ext cx="605926" cy="810344"/>
          </a:xfrm>
          <a:prstGeom prst="rect">
            <a:avLst/>
          </a:prstGeom>
          <a:solidFill>
            <a:srgbClr val="77AA4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0" y="6807760"/>
            <a:ext cx="12192000" cy="45719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0" y="-1"/>
            <a:ext cx="12192000" cy="385591"/>
          </a:xfrm>
          <a:prstGeom prst="rect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0" y="413328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476" y="6038222"/>
            <a:ext cx="1072989" cy="104250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38373" y="1019812"/>
            <a:ext cx="5979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User perspectives and possible applications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540165" y="239669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3A4B8"/>
                </a:solidFill>
              </a:rPr>
              <a:t>Bench Scientist</a:t>
            </a:r>
            <a:endParaRPr lang="en-US" dirty="0">
              <a:solidFill>
                <a:srgbClr val="03A4B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500425" y="4132781"/>
            <a:ext cx="18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3A4B8"/>
                </a:solidFill>
              </a:rPr>
              <a:t>Bioinformatician</a:t>
            </a:r>
            <a:endParaRPr lang="en-US" dirty="0">
              <a:solidFill>
                <a:srgbClr val="03A4B8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79689" y="2067539"/>
            <a:ext cx="88537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Learned how APIs work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Uses </a:t>
            </a:r>
            <a:r>
              <a:rPr lang="en-US" sz="2400" dirty="0" smtClean="0"/>
              <a:t>the Agave CLI Tools in the 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Integrated API calls into analysis scripts to handle data flow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Made tools on our lab cluster available through the Discovery </a:t>
            </a:r>
            <a:br>
              <a:rPr lang="en-US" sz="2400" dirty="0" smtClean="0"/>
            </a:br>
            <a:r>
              <a:rPr lang="en-US" sz="2400" dirty="0" smtClean="0"/>
              <a:t>Environment</a:t>
            </a:r>
          </a:p>
          <a:p>
            <a:r>
              <a:rPr lang="en-US" sz="2400" dirty="0" smtClean="0"/>
              <a:t> 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Used the “files” and “</a:t>
            </a:r>
            <a:r>
              <a:rPr lang="en-US" sz="2400" dirty="0" err="1" smtClean="0"/>
              <a:t>postits</a:t>
            </a:r>
            <a:r>
              <a:rPr lang="en-US" sz="2400" dirty="0" smtClean="0"/>
              <a:t>” to share data with collaborators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Built a custom web interface for browsing data and metadata</a:t>
            </a:r>
            <a:endParaRPr lang="en-US" sz="2400" dirty="0" smtClean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669888" y="5224656"/>
            <a:ext cx="10522112" cy="62474"/>
          </a:xfrm>
          <a:prstGeom prst="line">
            <a:avLst/>
          </a:prstGeom>
          <a:ln w="28575">
            <a:solidFill>
              <a:srgbClr val="03A4B8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77494" y="3473766"/>
            <a:ext cx="10514506" cy="46506"/>
          </a:xfrm>
          <a:prstGeom prst="line">
            <a:avLst/>
          </a:prstGeom>
          <a:ln w="28575">
            <a:solidFill>
              <a:srgbClr val="03A4B8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52009" y="1906220"/>
            <a:ext cx="0" cy="4861216"/>
          </a:xfrm>
          <a:prstGeom prst="line">
            <a:avLst/>
          </a:prstGeom>
          <a:ln w="28575">
            <a:solidFill>
              <a:srgbClr val="03A4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41736" y="1900093"/>
            <a:ext cx="10550264" cy="40533"/>
          </a:xfrm>
          <a:prstGeom prst="line">
            <a:avLst/>
          </a:prstGeom>
          <a:ln w="28575">
            <a:solidFill>
              <a:srgbClr val="03A4B8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465" y="2076701"/>
            <a:ext cx="1062234" cy="12635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644" y="3747521"/>
            <a:ext cx="1125876" cy="12967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2512" y="5367945"/>
            <a:ext cx="1086187" cy="1291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 rot="16200000">
            <a:off x="634997" y="5826223"/>
            <a:ext cx="15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3A4B8"/>
                </a:solidFill>
              </a:rPr>
              <a:t>Core Facilities</a:t>
            </a:r>
            <a:endParaRPr lang="en-US" dirty="0">
              <a:solidFill>
                <a:srgbClr val="03A4B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0" y="6734303"/>
            <a:ext cx="12192000" cy="45719"/>
          </a:xfrm>
          <a:prstGeom prst="rect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17051" y="6471841"/>
            <a:ext cx="27126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Images from personas based on</a:t>
            </a:r>
            <a:r>
              <a:rPr lang="en-US" sz="400" dirty="0"/>
              <a:t>: Bioinformatics Curriculum Guidelines: Toward a Definition of Core Competencies </a:t>
            </a:r>
            <a:endParaRPr lang="en-US" sz="400" dirty="0" smtClean="0"/>
          </a:p>
          <a:p>
            <a:r>
              <a:rPr lang="en-US" sz="400" dirty="0" smtClean="0"/>
              <a:t>PLOS Biology DOI</a:t>
            </a:r>
            <a:r>
              <a:rPr lang="en-US" sz="400" dirty="0"/>
              <a:t>: 10.1371/journal.pcbi.1003496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8373" y="474693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Agave API Overview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3" name="PB"/>
          <p:cNvSpPr/>
          <p:nvPr/>
        </p:nvSpPr>
        <p:spPr>
          <a:xfrm>
            <a:off x="0" y="6705600"/>
            <a:ext cx="10668000" cy="152400"/>
          </a:xfrm>
          <a:prstGeom prst="rect">
            <a:avLst/>
          </a:prstGeom>
          <a:solidFill>
            <a:srgbClr val="03A4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pp_icon_Agav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1" y="643953"/>
            <a:ext cx="1097280" cy="7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0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da212f26c5ebfe53867e79dec1ad17aba4271c"/>
</p:tagLst>
</file>

<file path=ppt/theme/theme1.xml><?xml version="1.0" encoding="utf-8"?>
<a:theme xmlns:a="http://schemas.openxmlformats.org/drawingml/2006/main" name="Office Theme">
  <a:themeElements>
    <a:clrScheme name="iPlant">
      <a:dk1>
        <a:sysClr val="windowText" lastClr="000000"/>
      </a:dk1>
      <a:lt1>
        <a:sysClr val="window" lastClr="FFFFFF"/>
      </a:lt1>
      <a:dk2>
        <a:srgbClr val="3E3D2D"/>
      </a:dk2>
      <a:lt2>
        <a:srgbClr val="C3BC8E"/>
      </a:lt2>
      <a:accent1>
        <a:srgbClr val="03A5B7"/>
      </a:accent1>
      <a:accent2>
        <a:srgbClr val="456730"/>
      </a:accent2>
      <a:accent3>
        <a:srgbClr val="D96727"/>
      </a:accent3>
      <a:accent4>
        <a:srgbClr val="77AA42"/>
      </a:accent4>
      <a:accent5>
        <a:srgbClr val="956B43"/>
      </a:accent5>
      <a:accent6>
        <a:srgbClr val="FEA022"/>
      </a:accent6>
      <a:hlink>
        <a:srgbClr val="03A5B7"/>
      </a:hlink>
      <a:folHlink>
        <a:srgbClr val="456730"/>
      </a:folHlink>
    </a:clrScheme>
    <a:fontScheme name="Custom 1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8224</TotalTime>
  <Words>497</Words>
  <Application>Microsoft Macintosh PowerPoint</Application>
  <PresentationFormat>Custom</PresentationFormat>
  <Paragraphs>113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Williams</dc:creator>
  <cp:lastModifiedBy>John Fonner</cp:lastModifiedBy>
  <cp:revision>183</cp:revision>
  <cp:lastPrinted>2013-12-09T16:11:55Z</cp:lastPrinted>
  <dcterms:created xsi:type="dcterms:W3CDTF">2013-12-05T14:45:05Z</dcterms:created>
  <dcterms:modified xsi:type="dcterms:W3CDTF">2015-07-09T05:03:15Z</dcterms:modified>
</cp:coreProperties>
</file>