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notesMasterIdLst>
    <p:notesMasterId r:id="rId44"/>
  </p:notesMasterIdLst>
  <p:sldIdLst>
    <p:sldId id="283" r:id="rId3"/>
    <p:sldId id="323" r:id="rId4"/>
    <p:sldId id="386" r:id="rId5"/>
    <p:sldId id="397" r:id="rId6"/>
    <p:sldId id="402" r:id="rId7"/>
    <p:sldId id="403" r:id="rId8"/>
    <p:sldId id="404" r:id="rId9"/>
    <p:sldId id="405" r:id="rId10"/>
    <p:sldId id="398" r:id="rId11"/>
    <p:sldId id="406" r:id="rId12"/>
    <p:sldId id="409" r:id="rId13"/>
    <p:sldId id="410" r:id="rId14"/>
    <p:sldId id="412" r:id="rId15"/>
    <p:sldId id="441" r:id="rId16"/>
    <p:sldId id="442" r:id="rId17"/>
    <p:sldId id="411" r:id="rId18"/>
    <p:sldId id="414" r:id="rId19"/>
    <p:sldId id="416" r:id="rId20"/>
    <p:sldId id="417" r:id="rId21"/>
    <p:sldId id="418" r:id="rId22"/>
    <p:sldId id="421" r:id="rId23"/>
    <p:sldId id="422" r:id="rId24"/>
    <p:sldId id="424" r:id="rId25"/>
    <p:sldId id="423" r:id="rId26"/>
    <p:sldId id="425" r:id="rId27"/>
    <p:sldId id="428" r:id="rId28"/>
    <p:sldId id="427" r:id="rId29"/>
    <p:sldId id="431" r:id="rId30"/>
    <p:sldId id="432" r:id="rId31"/>
    <p:sldId id="436" r:id="rId32"/>
    <p:sldId id="439" r:id="rId33"/>
    <p:sldId id="438" r:id="rId34"/>
    <p:sldId id="435" r:id="rId35"/>
    <p:sldId id="443" r:id="rId36"/>
    <p:sldId id="419" r:id="rId37"/>
    <p:sldId id="430" r:id="rId38"/>
    <p:sldId id="429" r:id="rId39"/>
    <p:sldId id="415" r:id="rId40"/>
    <p:sldId id="444" r:id="rId41"/>
    <p:sldId id="334" r:id="rId42"/>
    <p:sldId id="392" r:id="rId43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00FF"/>
    <a:srgbClr val="03006B"/>
    <a:srgbClr val="660D7B"/>
    <a:srgbClr val="333132"/>
    <a:srgbClr val="F4F9FC"/>
    <a:srgbClr val="F0DA00"/>
    <a:srgbClr val="035BAD"/>
    <a:srgbClr val="4CF0BB"/>
    <a:srgbClr val="008000"/>
    <a:srgbClr val="ED9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20"/>
    <p:restoredTop sz="74694"/>
  </p:normalViewPr>
  <p:slideViewPr>
    <p:cSldViewPr snapToGrid="0" snapToObjects="1">
      <p:cViewPr varScale="1">
        <p:scale>
          <a:sx n="136" d="100"/>
          <a:sy n="136" d="100"/>
        </p:scale>
        <p:origin x="2032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7BB99-8E6F-244B-B613-8C7940A90FCA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275FF-14E7-2E43-B655-ED9783700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93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52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10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6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84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01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35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48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54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D275FF-14E7-2E43-B655-ED97837009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3344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D275FF-14E7-2E43-B655-ED97837009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229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 types allow you to express an array with a fixed number of elements whose types are known, but need not be the same.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you may want to represent a value as a pair of a </a:t>
            </a:r>
            <a:r>
              <a:rPr lang="en-US" dirty="0"/>
              <a:t>string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 </a:t>
            </a:r>
            <a:r>
              <a:rPr lang="en-US" dirty="0"/>
              <a:t>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481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D275FF-14E7-2E43-B655-ED97837009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129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D275FF-14E7-2E43-B655-ED97837009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5821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D275FF-14E7-2E43-B655-ED97837009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4494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D275FF-14E7-2E43-B655-ED97837009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614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D275FF-14E7-2E43-B655-ED97837009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607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351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092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9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589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04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57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17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49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42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33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00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imeout doesn't matter because items only get taken off the queue after main method finishes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61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75FF-14E7-2E43-B655-ED97837009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8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94D-0F08-E24F-9B6F-B061E2A88D5D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3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94D-0F08-E24F-9B6F-B061E2A88D5D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0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94D-0F08-E24F-9B6F-B061E2A88D5D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7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F03-9A2D-1F4E-BE35-954CDFF91FA2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54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F03-9A2D-1F4E-BE35-954CDFF91FA2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0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F03-9A2D-1F4E-BE35-954CDFF91FA2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26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F03-9A2D-1F4E-BE35-954CDFF91FA2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55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F03-9A2D-1F4E-BE35-954CDFF91FA2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80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F03-9A2D-1F4E-BE35-954CDFF91FA2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60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F03-9A2D-1F4E-BE35-954CDFF91FA2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46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F03-9A2D-1F4E-BE35-954CDFF91FA2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9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94D-0F08-E24F-9B6F-B061E2A88D5D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79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F03-9A2D-1F4E-BE35-954CDFF91FA2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18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F03-9A2D-1F4E-BE35-954CDFF91FA2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863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F03-9A2D-1F4E-BE35-954CDFF91FA2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0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94D-0F08-E24F-9B6F-B061E2A88D5D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5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94D-0F08-E24F-9B6F-B061E2A88D5D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8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94D-0F08-E24F-9B6F-B061E2A88D5D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5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94D-0F08-E24F-9B6F-B061E2A88D5D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5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94D-0F08-E24F-9B6F-B061E2A88D5D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2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94D-0F08-E24F-9B6F-B061E2A88D5D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4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94D-0F08-E24F-9B6F-B061E2A88D5D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7C94D-0F08-E24F-9B6F-B061E2A88D5D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84966-0150-3946-B38B-8AF852E9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9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12F03-9A2D-1F4E-BE35-954CDFF91FA2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6C375-C2DC-F147-8FE8-9FFBBB6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1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typescriptlang.org/play/" TargetMode="External"/><Relationship Id="rId4" Type="http://schemas.openxmlformats.org/officeDocument/2006/relationships/hyperlink" Target="https://www.typescriptlang.org/docs/handbook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9856E44-71CF-D944-8645-673E5711BA9D}"/>
              </a:ext>
            </a:extLst>
          </p:cNvPr>
          <p:cNvGrpSpPr/>
          <p:nvPr/>
        </p:nvGrpSpPr>
        <p:grpSpPr>
          <a:xfrm>
            <a:off x="2589404" y="2129614"/>
            <a:ext cx="6597126" cy="2671711"/>
            <a:chOff x="2589404" y="781580"/>
            <a:chExt cx="6597126" cy="267171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6A72AB4-F1E9-0445-992F-1F571DDDB520}"/>
                </a:ext>
              </a:extLst>
            </p:cNvPr>
            <p:cNvGrpSpPr/>
            <p:nvPr/>
          </p:nvGrpSpPr>
          <p:grpSpPr>
            <a:xfrm>
              <a:off x="2589404" y="781580"/>
              <a:ext cx="6559912" cy="2671711"/>
              <a:chOff x="2482488" y="2164286"/>
              <a:chExt cx="6559912" cy="2671711"/>
            </a:xfrm>
          </p:grpSpPr>
          <p:pic>
            <p:nvPicPr>
              <p:cNvPr id="3" name="Picture 2" descr="banner.png"/>
              <p:cNvPicPr>
                <a:picLocks noChangeAspect="1"/>
              </p:cNvPicPr>
              <p:nvPr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3296" r="3582"/>
              <a:stretch/>
            </p:blipFill>
            <p:spPr>
              <a:xfrm>
                <a:off x="3182112" y="2164286"/>
                <a:ext cx="5860288" cy="2671711"/>
              </a:xfrm>
              <a:prstGeom prst="rect">
                <a:avLst/>
              </a:prstGeom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515B7B1-5D40-C043-9AAD-2297DAB48788}"/>
                  </a:ext>
                </a:extLst>
              </p:cNvPr>
              <p:cNvSpPr/>
              <p:nvPr/>
            </p:nvSpPr>
            <p:spPr>
              <a:xfrm>
                <a:off x="2482488" y="3211505"/>
                <a:ext cx="1115568" cy="1333695"/>
              </a:xfrm>
              <a:prstGeom prst="rect">
                <a:avLst/>
              </a:prstGeom>
              <a:solidFill>
                <a:srgbClr val="DAF2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9E4FC9-D6CB-2F4C-A99F-0DA3E08B7974}"/>
                </a:ext>
              </a:extLst>
            </p:cNvPr>
            <p:cNvSpPr/>
            <p:nvPr/>
          </p:nvSpPr>
          <p:spPr>
            <a:xfrm>
              <a:off x="8835931" y="1787175"/>
              <a:ext cx="350599" cy="1375319"/>
            </a:xfrm>
            <a:prstGeom prst="rect">
              <a:avLst/>
            </a:prstGeom>
            <a:solidFill>
              <a:srgbClr val="DAF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921579" y="45699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186771" y="307503"/>
            <a:ext cx="7772400" cy="764843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spc="50" dirty="0">
                <a:ln w="15875" cmpd="sng">
                  <a:noFill/>
                  <a:prstDash val="solid"/>
                </a:ln>
                <a:solidFill>
                  <a:srgbClr val="03006B"/>
                </a:solidFill>
              </a:rPr>
              <a:t>Frontend Class - 4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30BE66-561D-6844-A5AE-75C082B6AA0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7091" y="3162524"/>
            <a:ext cx="1254028" cy="1254028"/>
          </a:xfrm>
          <a:prstGeom prst="rect">
            <a:avLst/>
          </a:prstGeom>
          <a:ln>
            <a:noFill/>
          </a:ln>
          <a:effectLst>
            <a:outerShdw blurRad="12700" dist="254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6C20C6-29FE-6B4E-83A7-F93E1FC9E4B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5303" y="3365415"/>
            <a:ext cx="950129" cy="950129"/>
          </a:xfrm>
          <a:prstGeom prst="rect">
            <a:avLst/>
          </a:prstGeom>
          <a:ln>
            <a:noFill/>
          </a:ln>
          <a:effectLst>
            <a:outerShdw blurRad="12700" dist="254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10" name="Picture 9" descr="HTML5_logo.png">
            <a:extLst>
              <a:ext uri="{FF2B5EF4-FFF2-40B4-BE49-F238E27FC236}">
                <a16:creationId xmlns:a16="http://schemas.microsoft.com/office/drawing/2014/main" id="{5169243F-8D01-AB4B-B803-F5440FC28E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163" y="3264409"/>
            <a:ext cx="1216203" cy="1051136"/>
          </a:xfrm>
          <a:prstGeom prst="rect">
            <a:avLst/>
          </a:prstGeom>
          <a:ln>
            <a:noFill/>
          </a:ln>
          <a:effectLst>
            <a:outerShdw blurRad="12700" dist="254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11" name="Picture 10" descr="css3.png">
            <a:extLst>
              <a:ext uri="{FF2B5EF4-FFF2-40B4-BE49-F238E27FC236}">
                <a16:creationId xmlns:a16="http://schemas.microsoft.com/office/drawing/2014/main" id="{15310451-ADE9-B942-8029-AB6CCEE4686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420"/>
          <a:stretch/>
        </p:blipFill>
        <p:spPr>
          <a:xfrm>
            <a:off x="1014984" y="3348365"/>
            <a:ext cx="1413361" cy="1068216"/>
          </a:xfrm>
          <a:prstGeom prst="rect">
            <a:avLst/>
          </a:prstGeom>
          <a:ln>
            <a:noFill/>
          </a:ln>
          <a:effectLst>
            <a:outerShdw blurRad="12700" dist="254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8204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6741191-C229-794B-8F0E-1CD033D84BF4}"/>
              </a:ext>
            </a:extLst>
          </p:cNvPr>
          <p:cNvSpPr/>
          <p:nvPr/>
        </p:nvSpPr>
        <p:spPr>
          <a:xfrm>
            <a:off x="815644" y="117220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3006B"/>
                </a:solidFill>
              </a:rPr>
              <a:t>Install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A5703E-9824-7E45-B75E-861EE289F026}"/>
              </a:ext>
            </a:extLst>
          </p:cNvPr>
          <p:cNvGrpSpPr/>
          <p:nvPr/>
        </p:nvGrpSpPr>
        <p:grpSpPr>
          <a:xfrm>
            <a:off x="2010518" y="1472113"/>
            <a:ext cx="7133482" cy="638322"/>
            <a:chOff x="387875" y="2961998"/>
            <a:chExt cx="7133482" cy="63832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43587AD-F7DF-3240-8728-17131C817C1F}"/>
                </a:ext>
              </a:extLst>
            </p:cNvPr>
            <p:cNvSpPr/>
            <p:nvPr/>
          </p:nvSpPr>
          <p:spPr>
            <a:xfrm>
              <a:off x="387875" y="2961998"/>
              <a:ext cx="5122963" cy="638322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9DC9E6B-14D8-DB48-BB2F-CA63A75E363E}"/>
                </a:ext>
              </a:extLst>
            </p:cNvPr>
            <p:cNvSpPr/>
            <p:nvPr/>
          </p:nvSpPr>
          <p:spPr>
            <a:xfrm>
              <a:off x="552433" y="3095974"/>
              <a:ext cx="69689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$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 </a:t>
              </a:r>
              <a:r>
                <a:rPr lang="en-US" sz="1600" b="1" dirty="0" err="1">
                  <a:solidFill>
                    <a:srgbClr val="000080"/>
                  </a:solidFill>
                  <a:latin typeface="Courier" pitchFamily="2" charset="0"/>
                </a:rPr>
                <a:t>npm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 install --global typescript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1AE53CF-026A-B64E-A0B0-87708B10185E}"/>
              </a:ext>
            </a:extLst>
          </p:cNvPr>
          <p:cNvGrpSpPr/>
          <p:nvPr/>
        </p:nvGrpSpPr>
        <p:grpSpPr>
          <a:xfrm>
            <a:off x="2010518" y="3033066"/>
            <a:ext cx="7133482" cy="638322"/>
            <a:chOff x="2162918" y="1590270"/>
            <a:chExt cx="7133482" cy="63832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D828BE-2989-E345-866C-ECFF26F97D33}"/>
                </a:ext>
              </a:extLst>
            </p:cNvPr>
            <p:cNvSpPr/>
            <p:nvPr/>
          </p:nvSpPr>
          <p:spPr>
            <a:xfrm>
              <a:off x="2162918" y="1590270"/>
              <a:ext cx="5122963" cy="638322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18CAAF9-46C6-554B-A0DA-06FD3915E0FF}"/>
                </a:ext>
              </a:extLst>
            </p:cNvPr>
            <p:cNvSpPr/>
            <p:nvPr/>
          </p:nvSpPr>
          <p:spPr>
            <a:xfrm>
              <a:off x="2327476" y="1724246"/>
              <a:ext cx="69689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$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 </a:t>
              </a:r>
              <a:r>
                <a:rPr lang="en-US" sz="1600" b="1" dirty="0" err="1">
                  <a:solidFill>
                    <a:srgbClr val="000080"/>
                  </a:solidFill>
                  <a:latin typeface="Courier" pitchFamily="2" charset="0"/>
                </a:rPr>
                <a:t>npm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 install --save-dev typescript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7B89BEE-346C-3542-B42A-9CF6F9758E47}"/>
              </a:ext>
            </a:extLst>
          </p:cNvPr>
          <p:cNvSpPr txBox="1"/>
          <p:nvPr/>
        </p:nvSpPr>
        <p:spPr>
          <a:xfrm>
            <a:off x="4378677" y="238361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3006B"/>
                </a:solidFill>
              </a:rPr>
              <a:t>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4BB691-52A2-FA42-9A5E-DD077E779751}"/>
              </a:ext>
            </a:extLst>
          </p:cNvPr>
          <p:cNvSpPr txBox="1"/>
          <p:nvPr/>
        </p:nvSpPr>
        <p:spPr>
          <a:xfrm>
            <a:off x="7343226" y="1603736"/>
            <a:ext cx="1359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3006B"/>
                </a:solidFill>
              </a:rPr>
              <a:t>global install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528540-FA70-0C47-82FF-49B3AEEF1128}"/>
              </a:ext>
            </a:extLst>
          </p:cNvPr>
          <p:cNvSpPr txBox="1"/>
          <p:nvPr/>
        </p:nvSpPr>
        <p:spPr>
          <a:xfrm>
            <a:off x="7343226" y="3142238"/>
            <a:ext cx="1224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3006B"/>
                </a:solidFill>
              </a:rPr>
              <a:t>local install</a:t>
            </a:r>
          </a:p>
        </p:txBody>
      </p:sp>
    </p:spTree>
    <p:extLst>
      <p:ext uri="{BB962C8B-B14F-4D97-AF65-F5344CB8AC3E}">
        <p14:creationId xmlns:p14="http://schemas.microsoft.com/office/powerpoint/2010/main" val="552933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6741191-C229-794B-8F0E-1CD033D84BF4}"/>
              </a:ext>
            </a:extLst>
          </p:cNvPr>
          <p:cNvSpPr/>
          <p:nvPr/>
        </p:nvSpPr>
        <p:spPr>
          <a:xfrm>
            <a:off x="815644" y="117220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3006B"/>
                </a:solidFill>
              </a:rPr>
              <a:t>Compile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A5703E-9824-7E45-B75E-861EE289F026}"/>
              </a:ext>
            </a:extLst>
          </p:cNvPr>
          <p:cNvGrpSpPr/>
          <p:nvPr/>
        </p:nvGrpSpPr>
        <p:grpSpPr>
          <a:xfrm>
            <a:off x="2010518" y="1472113"/>
            <a:ext cx="7133482" cy="638322"/>
            <a:chOff x="387875" y="2961998"/>
            <a:chExt cx="7133482" cy="63832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43587AD-F7DF-3240-8728-17131C817C1F}"/>
                </a:ext>
              </a:extLst>
            </p:cNvPr>
            <p:cNvSpPr/>
            <p:nvPr/>
          </p:nvSpPr>
          <p:spPr>
            <a:xfrm>
              <a:off x="387875" y="2961998"/>
              <a:ext cx="5122963" cy="638322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9DC9E6B-14D8-DB48-BB2F-CA63A75E363E}"/>
                </a:ext>
              </a:extLst>
            </p:cNvPr>
            <p:cNvSpPr/>
            <p:nvPr/>
          </p:nvSpPr>
          <p:spPr>
            <a:xfrm>
              <a:off x="552433" y="3095974"/>
              <a:ext cx="69689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$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 </a:t>
              </a:r>
              <a:r>
                <a:rPr lang="en-US" sz="1600" b="1" dirty="0" err="1">
                  <a:solidFill>
                    <a:srgbClr val="000080"/>
                  </a:solidFill>
                  <a:latin typeface="Courier" pitchFamily="2" charset="0"/>
                </a:rPr>
                <a:t>tsc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 hello-</a:t>
              </a:r>
              <a:r>
                <a:rPr lang="en-US" sz="1600" b="1" dirty="0" err="1">
                  <a:solidFill>
                    <a:srgbClr val="000080"/>
                  </a:solidFill>
                  <a:latin typeface="Courier" pitchFamily="2" charset="0"/>
                </a:rPr>
                <a:t>world.ts</a:t>
              </a:r>
              <a:endParaRPr lang="en-US" sz="1600" b="1" dirty="0">
                <a:solidFill>
                  <a:srgbClr val="000080"/>
                </a:solidFill>
                <a:latin typeface="Courier" pitchFamily="2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1AE53CF-026A-B64E-A0B0-87708B10185E}"/>
              </a:ext>
            </a:extLst>
          </p:cNvPr>
          <p:cNvGrpSpPr/>
          <p:nvPr/>
        </p:nvGrpSpPr>
        <p:grpSpPr>
          <a:xfrm>
            <a:off x="2010518" y="3024047"/>
            <a:ext cx="7133482" cy="638322"/>
            <a:chOff x="2162918" y="1590270"/>
            <a:chExt cx="7133482" cy="63832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D828BE-2989-E345-866C-ECFF26F97D33}"/>
                </a:ext>
              </a:extLst>
            </p:cNvPr>
            <p:cNvSpPr/>
            <p:nvPr/>
          </p:nvSpPr>
          <p:spPr>
            <a:xfrm>
              <a:off x="2162918" y="1590270"/>
              <a:ext cx="5122963" cy="638322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18CAAF9-46C6-554B-A0DA-06FD3915E0FF}"/>
                </a:ext>
              </a:extLst>
            </p:cNvPr>
            <p:cNvSpPr/>
            <p:nvPr/>
          </p:nvSpPr>
          <p:spPr>
            <a:xfrm>
              <a:off x="2327476" y="1724246"/>
              <a:ext cx="69689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$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 </a:t>
              </a:r>
              <a:r>
                <a:rPr lang="en-US" sz="1600" b="1" dirty="0" err="1">
                  <a:solidFill>
                    <a:srgbClr val="000080"/>
                  </a:solidFill>
                  <a:latin typeface="Courier" pitchFamily="2" charset="0"/>
                </a:rPr>
                <a:t>tsc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 --</a:t>
              </a:r>
              <a:r>
                <a:rPr lang="en-US" sz="1600" b="1" dirty="0" err="1">
                  <a:solidFill>
                    <a:srgbClr val="000080"/>
                  </a:solidFill>
                  <a:latin typeface="Courier" pitchFamily="2" charset="0"/>
                </a:rPr>
                <a:t>init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C528540-FA70-0C47-82FF-49B3AEEF1128}"/>
              </a:ext>
            </a:extLst>
          </p:cNvPr>
          <p:cNvSpPr txBox="1"/>
          <p:nvPr/>
        </p:nvSpPr>
        <p:spPr>
          <a:xfrm>
            <a:off x="2010518" y="4076924"/>
            <a:ext cx="4924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006B"/>
                </a:solidFill>
              </a:rPr>
              <a:t>allows you to configure the TypeScript compiler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2A1884-C871-6C4A-9C39-AA08B46926A6}"/>
              </a:ext>
            </a:extLst>
          </p:cNvPr>
          <p:cNvSpPr/>
          <p:nvPr/>
        </p:nvSpPr>
        <p:spPr>
          <a:xfrm>
            <a:off x="815644" y="257175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3006B"/>
                </a:solidFill>
              </a:rPr>
              <a:t>Generate </a:t>
            </a:r>
            <a:r>
              <a:rPr lang="en-US" b="1" dirty="0" err="1">
                <a:solidFill>
                  <a:srgbClr val="03006B"/>
                </a:solidFill>
              </a:rPr>
              <a:t>tsconfig.json</a:t>
            </a:r>
            <a:endParaRPr lang="en-US" b="1" dirty="0">
              <a:solidFill>
                <a:srgbClr val="0300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4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8CC9B4B-AC82-A143-92D8-7827A16AACEA}"/>
              </a:ext>
            </a:extLst>
          </p:cNvPr>
          <p:cNvSpPr txBox="1"/>
          <p:nvPr/>
        </p:nvSpPr>
        <p:spPr>
          <a:xfrm>
            <a:off x="920444" y="1000017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Basic Types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D0DF3059-20FC-084A-8CCB-F28917DBD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6513" y="1672765"/>
            <a:ext cx="1732634" cy="237400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string</a:t>
            </a:r>
          </a:p>
          <a:p>
            <a:r>
              <a:rPr lang="en-US" sz="2000" dirty="0" err="1">
                <a:solidFill>
                  <a:srgbClr val="03006B"/>
                </a:solidFill>
                <a:ea typeface="Roboto" panose="02000000000000000000" pitchFamily="2" charset="0"/>
              </a:rPr>
              <a:t>boolean</a:t>
            </a:r>
            <a:endParaRPr lang="en-US" sz="2000" dirty="0">
              <a:solidFill>
                <a:srgbClr val="03006B"/>
              </a:solidFill>
              <a:ea typeface="Roboto" panose="02000000000000000000" pitchFamily="2" charset="0"/>
            </a:endParaRPr>
          </a:p>
          <a:p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number</a:t>
            </a:r>
          </a:p>
          <a:p>
            <a:r>
              <a:rPr lang="en-US" sz="2000" dirty="0" err="1">
                <a:solidFill>
                  <a:srgbClr val="03006B"/>
                </a:solidFill>
                <a:ea typeface="Roboto" panose="02000000000000000000" pitchFamily="2" charset="0"/>
              </a:rPr>
              <a:t>enum</a:t>
            </a:r>
            <a:endParaRPr lang="en-US" sz="2000" dirty="0">
              <a:solidFill>
                <a:srgbClr val="03006B"/>
              </a:solidFill>
              <a:ea typeface="Roboto" panose="02000000000000000000" pitchFamily="2" charset="0"/>
            </a:endParaRPr>
          </a:p>
          <a:p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Array</a:t>
            </a:r>
          </a:p>
          <a:p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Tuple</a:t>
            </a:r>
          </a:p>
          <a:p>
            <a:endParaRPr lang="en-US" sz="2000" dirty="0">
              <a:solidFill>
                <a:srgbClr val="03006B"/>
              </a:solidFill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3006B"/>
              </a:solidFill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3006B"/>
              </a:solidFill>
              <a:ea typeface="Roboto" panose="02000000000000000000" pitchFamily="2" charset="0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2A7C9A9-0F64-E24F-9597-90906B29476F}"/>
              </a:ext>
            </a:extLst>
          </p:cNvPr>
          <p:cNvSpPr txBox="1">
            <a:spLocks/>
          </p:cNvSpPr>
          <p:nvPr/>
        </p:nvSpPr>
        <p:spPr>
          <a:xfrm>
            <a:off x="4970036" y="1672765"/>
            <a:ext cx="2582556" cy="2374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any</a:t>
            </a:r>
          </a:p>
          <a:p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void</a:t>
            </a:r>
          </a:p>
          <a:p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null / undefined</a:t>
            </a:r>
          </a:p>
          <a:p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union</a:t>
            </a:r>
            <a:b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</a:br>
            <a:endParaRPr lang="en-US" sz="2000" dirty="0">
              <a:solidFill>
                <a:srgbClr val="03006B"/>
              </a:solidFill>
              <a:ea typeface="Roboto" panose="02000000000000000000" pitchFamily="2" charset="0"/>
            </a:endParaRPr>
          </a:p>
          <a:p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Object</a:t>
            </a:r>
          </a:p>
          <a:p>
            <a:endParaRPr lang="en-US" sz="2000" dirty="0">
              <a:solidFill>
                <a:srgbClr val="03006B"/>
              </a:solidFill>
              <a:ea typeface="Roboto" panose="02000000000000000000" pitchFamily="2" charset="0"/>
            </a:endParaRPr>
          </a:p>
          <a:p>
            <a:pPr marL="0" indent="0">
              <a:buFont typeface="Arial"/>
              <a:buNone/>
            </a:pPr>
            <a:endParaRPr lang="en-US" sz="2000" dirty="0">
              <a:solidFill>
                <a:srgbClr val="03006B"/>
              </a:solidFill>
              <a:ea typeface="Roboto" panose="02000000000000000000" pitchFamily="2" charset="0"/>
            </a:endParaRPr>
          </a:p>
          <a:p>
            <a:pPr marL="0" indent="0">
              <a:buFont typeface="Arial"/>
              <a:buNone/>
            </a:pPr>
            <a:endParaRPr lang="en-US" sz="2000" dirty="0">
              <a:solidFill>
                <a:srgbClr val="03006B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58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169F912-9F6F-EB48-83AD-A62496381834}"/>
              </a:ext>
            </a:extLst>
          </p:cNvPr>
          <p:cNvGrpSpPr/>
          <p:nvPr/>
        </p:nvGrpSpPr>
        <p:grpSpPr>
          <a:xfrm>
            <a:off x="1600497" y="1769127"/>
            <a:ext cx="6558784" cy="2647597"/>
            <a:chOff x="700807" y="1552659"/>
            <a:chExt cx="6558784" cy="264759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A5B5EB7-F0E3-0A48-BD06-FBC1BAB4AC37}"/>
                </a:ext>
              </a:extLst>
            </p:cNvPr>
            <p:cNvSpPr/>
            <p:nvPr/>
          </p:nvSpPr>
          <p:spPr>
            <a:xfrm>
              <a:off x="700807" y="1552659"/>
              <a:ext cx="5990140" cy="264759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CC73596-94B5-2747-AC79-ACC1DFD8644C}"/>
                </a:ext>
              </a:extLst>
            </p:cNvPr>
            <p:cNvSpPr/>
            <p:nvPr/>
          </p:nvSpPr>
          <p:spPr>
            <a:xfrm>
              <a:off x="1099038" y="1769128"/>
              <a:ext cx="616055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let </a:t>
              </a:r>
              <a:r>
                <a:rPr lang="en-US" sz="1600" b="1" dirty="0">
                  <a:solidFill>
                    <a:srgbClr val="660D7B"/>
                  </a:solidFill>
                  <a:latin typeface="Courier" pitchFamily="2" charset="0"/>
                </a:rPr>
                <a:t>color1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string </a:t>
              </a:r>
              <a:r>
                <a:rPr lang="en-US" sz="1600" dirty="0">
                  <a:latin typeface="Courier" pitchFamily="2" charset="0"/>
                </a:rPr>
                <a:t>= 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'blue'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let </a:t>
              </a:r>
              <a:r>
                <a:rPr lang="en-US" sz="1600" b="1" dirty="0">
                  <a:solidFill>
                    <a:srgbClr val="660D7B"/>
                  </a:solidFill>
                  <a:latin typeface="Courier" pitchFamily="2" charset="0"/>
                </a:rPr>
                <a:t>color2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string </a:t>
              </a:r>
              <a:r>
                <a:rPr lang="en-US" sz="1600" dirty="0">
                  <a:latin typeface="Courier" pitchFamily="2" charset="0"/>
                </a:rPr>
                <a:t>= 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"green"</a:t>
              </a:r>
              <a:r>
                <a:rPr lang="en-US" sz="1600" dirty="0">
                  <a:latin typeface="Courier" pitchFamily="2" charset="0"/>
                </a:rPr>
                <a:t>;</a:t>
              </a:r>
            </a:p>
            <a:p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let </a:t>
              </a:r>
              <a:r>
                <a:rPr lang="en-US" sz="1600" b="1" dirty="0">
                  <a:solidFill>
                    <a:srgbClr val="660D7B"/>
                  </a:solidFill>
                  <a:latin typeface="Courier" pitchFamily="2" charset="0"/>
                </a:rPr>
                <a:t>color3</a:t>
              </a:r>
              <a:r>
                <a:rPr lang="en-US" sz="1600" dirty="0">
                  <a:solidFill>
                    <a:srgbClr val="458383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latin typeface="Courier" pitchFamily="2" charset="0"/>
                </a:rPr>
                <a:t>= 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'red'</a:t>
              </a:r>
              <a:r>
                <a:rPr lang="en-US" sz="1600" dirty="0">
                  <a:latin typeface="Courier" pitchFamily="2" charset="0"/>
                </a:rPr>
                <a:t>;  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// type string is inferred 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8CC9B4B-AC82-A143-92D8-7827A16AACEA}"/>
              </a:ext>
            </a:extLst>
          </p:cNvPr>
          <p:cNvSpPr txBox="1"/>
          <p:nvPr/>
        </p:nvSpPr>
        <p:spPr>
          <a:xfrm>
            <a:off x="920444" y="1000017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Basic Types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0205CE-04BA-4B45-9992-C7DEFFDF91CD}"/>
              </a:ext>
            </a:extLst>
          </p:cNvPr>
          <p:cNvSpPr/>
          <p:nvPr/>
        </p:nvSpPr>
        <p:spPr>
          <a:xfrm>
            <a:off x="1998727" y="2962021"/>
            <a:ext cx="6160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let </a:t>
            </a:r>
            <a:r>
              <a:rPr lang="en-US" sz="1600" b="1" dirty="0" err="1">
                <a:solidFill>
                  <a:srgbClr val="660D7B"/>
                </a:solidFill>
                <a:latin typeface="Courier" pitchFamily="2" charset="0"/>
              </a:rPr>
              <a:t>isDone</a:t>
            </a:r>
            <a:r>
              <a:rPr lang="en-US" sz="1600" dirty="0">
                <a:latin typeface="Courier" pitchFamily="2" charset="0"/>
              </a:rPr>
              <a:t>: </a:t>
            </a:r>
            <a:r>
              <a:rPr lang="en-US" sz="1600" b="1" dirty="0" err="1">
                <a:solidFill>
                  <a:srgbClr val="000080"/>
                </a:solidFill>
                <a:latin typeface="Courier" pitchFamily="2" charset="0"/>
              </a:rPr>
              <a:t>boolean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=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false</a:t>
            </a:r>
            <a:r>
              <a:rPr lang="en-US" sz="1600" dirty="0">
                <a:latin typeface="Courier" pitchFamily="2" charset="0"/>
              </a:rPr>
              <a:t>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E191AE-7A85-4E41-9FDD-4D3B9B52EB8A}"/>
              </a:ext>
            </a:extLst>
          </p:cNvPr>
          <p:cNvSpPr/>
          <p:nvPr/>
        </p:nvSpPr>
        <p:spPr>
          <a:xfrm>
            <a:off x="1998728" y="3445671"/>
            <a:ext cx="61605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let </a:t>
            </a:r>
            <a:r>
              <a:rPr lang="en-US" sz="1600" b="1" dirty="0" err="1">
                <a:solidFill>
                  <a:srgbClr val="660D7B"/>
                </a:solidFill>
                <a:latin typeface="Courier" pitchFamily="2" charset="0"/>
              </a:rPr>
              <a:t>decimalValue</a:t>
            </a:r>
            <a:r>
              <a:rPr lang="en-US" sz="1600" dirty="0">
                <a:latin typeface="Courier" pitchFamily="2" charset="0"/>
              </a:rPr>
              <a:t>: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number </a:t>
            </a:r>
            <a:r>
              <a:rPr lang="en-US" sz="1600" dirty="0">
                <a:latin typeface="Courier" pitchFamily="2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ourier" pitchFamily="2" charset="0"/>
              </a:rPr>
              <a:t>6</a:t>
            </a:r>
            <a:r>
              <a:rPr lang="en-US" sz="1600" dirty="0">
                <a:latin typeface="Courier" pitchFamily="2" charset="0"/>
              </a:rPr>
              <a:t>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let </a:t>
            </a:r>
            <a:r>
              <a:rPr lang="en-US" sz="1600" b="1" dirty="0" err="1">
                <a:solidFill>
                  <a:srgbClr val="660D7B"/>
                </a:solidFill>
                <a:latin typeface="Courier" pitchFamily="2" charset="0"/>
              </a:rPr>
              <a:t>hexValue</a:t>
            </a:r>
            <a:r>
              <a:rPr lang="en-US" sz="1600" dirty="0">
                <a:latin typeface="Courier" pitchFamily="2" charset="0"/>
              </a:rPr>
              <a:t>:    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number </a:t>
            </a:r>
            <a:r>
              <a:rPr lang="en-US" sz="1600" dirty="0">
                <a:latin typeface="Courier" pitchFamily="2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ourier" pitchFamily="2" charset="0"/>
              </a:rPr>
              <a:t>0xf00d</a:t>
            </a:r>
            <a:r>
              <a:rPr lang="en-US" sz="1600" dirty="0">
                <a:latin typeface="Courier" pitchFamily="2" charset="0"/>
              </a:rPr>
              <a:t>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let </a:t>
            </a:r>
            <a:r>
              <a:rPr lang="en-US" sz="1600" b="1" dirty="0" err="1">
                <a:solidFill>
                  <a:srgbClr val="660D7B"/>
                </a:solidFill>
                <a:latin typeface="Courier" pitchFamily="2" charset="0"/>
              </a:rPr>
              <a:t>doubleValue</a:t>
            </a:r>
            <a:r>
              <a:rPr lang="en-US" sz="1600" dirty="0">
                <a:latin typeface="Courier" pitchFamily="2" charset="0"/>
              </a:rPr>
              <a:t>: 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number </a:t>
            </a:r>
            <a:r>
              <a:rPr lang="en-US" sz="1600" dirty="0">
                <a:latin typeface="Courier" pitchFamily="2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ourier" pitchFamily="2" charset="0"/>
              </a:rPr>
              <a:t>1.2345</a:t>
            </a:r>
            <a:r>
              <a:rPr lang="en-US" sz="1600" dirty="0">
                <a:latin typeface="Courier" pitchFamily="2" charset="0"/>
              </a:rPr>
              <a:t>;</a:t>
            </a:r>
            <a:br>
              <a:rPr lang="en-US" sz="1600" dirty="0">
                <a:latin typeface="Courier" pitchFamily="2" charset="0"/>
              </a:rPr>
            </a:br>
            <a:endParaRPr lang="en-US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82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169F912-9F6F-EB48-83AD-A62496381834}"/>
              </a:ext>
            </a:extLst>
          </p:cNvPr>
          <p:cNvGrpSpPr/>
          <p:nvPr/>
        </p:nvGrpSpPr>
        <p:grpSpPr>
          <a:xfrm>
            <a:off x="1600497" y="1769127"/>
            <a:ext cx="6558784" cy="2647597"/>
            <a:chOff x="700807" y="1552659"/>
            <a:chExt cx="6558784" cy="264759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A5B5EB7-F0E3-0A48-BD06-FBC1BAB4AC37}"/>
                </a:ext>
              </a:extLst>
            </p:cNvPr>
            <p:cNvSpPr/>
            <p:nvPr/>
          </p:nvSpPr>
          <p:spPr>
            <a:xfrm>
              <a:off x="700807" y="1552659"/>
              <a:ext cx="5990140" cy="264759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CC73596-94B5-2747-AC79-ACC1DFD8644C}"/>
                </a:ext>
              </a:extLst>
            </p:cNvPr>
            <p:cNvSpPr/>
            <p:nvPr/>
          </p:nvSpPr>
          <p:spPr>
            <a:xfrm>
              <a:off x="1099038" y="1769128"/>
              <a:ext cx="616055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let </a:t>
              </a:r>
              <a:r>
                <a:rPr lang="en-US" sz="1600" b="1" dirty="0">
                  <a:solidFill>
                    <a:srgbClr val="660E7A"/>
                  </a:solidFill>
                  <a:latin typeface="Courier" pitchFamily="2" charset="0"/>
                </a:rPr>
                <a:t>array1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number</a:t>
              </a:r>
              <a:r>
                <a:rPr lang="en-US" sz="1600" dirty="0">
                  <a:latin typeface="Courier" pitchFamily="2" charset="0"/>
                </a:rPr>
                <a:t>[] = [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1</a:t>
              </a:r>
              <a:r>
                <a:rPr lang="en-US" sz="1600" dirty="0">
                  <a:latin typeface="Courier" pitchFamily="2" charset="0"/>
                </a:rPr>
                <a:t>,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2</a:t>
              </a:r>
              <a:r>
                <a:rPr lang="en-US" sz="1600" dirty="0">
                  <a:latin typeface="Courier" pitchFamily="2" charset="0"/>
                </a:rPr>
                <a:t>,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3</a:t>
              </a:r>
              <a:r>
                <a:rPr lang="en-US" sz="1600" dirty="0">
                  <a:latin typeface="Courier" pitchFamily="2" charset="0"/>
                </a:rPr>
                <a:t>];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let </a:t>
              </a:r>
              <a:r>
                <a:rPr lang="en-US" sz="1600" b="1" i="1" dirty="0">
                  <a:solidFill>
                    <a:srgbClr val="660E7A"/>
                  </a:solidFill>
                  <a:latin typeface="Courier" pitchFamily="2" charset="0"/>
                </a:rPr>
                <a:t>array2</a:t>
              </a:r>
              <a:r>
                <a:rPr lang="en-US" sz="1600" dirty="0">
                  <a:latin typeface="Courier" pitchFamily="2" charset="0"/>
                </a:rPr>
                <a:t>: Array&lt;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number</a:t>
              </a:r>
              <a:r>
                <a:rPr lang="en-US" sz="1600" dirty="0">
                  <a:latin typeface="Courier" pitchFamily="2" charset="0"/>
                </a:rPr>
                <a:t>&gt; = [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1</a:t>
              </a:r>
              <a:r>
                <a:rPr lang="en-US" sz="1600" dirty="0">
                  <a:latin typeface="Courier" pitchFamily="2" charset="0"/>
                </a:rPr>
                <a:t>,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2</a:t>
              </a:r>
              <a:r>
                <a:rPr lang="en-US" sz="1600" dirty="0">
                  <a:latin typeface="Courier" pitchFamily="2" charset="0"/>
                </a:rPr>
                <a:t>,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3</a:t>
              </a:r>
              <a:r>
                <a:rPr lang="en-US" sz="1600" dirty="0">
                  <a:latin typeface="Courier" pitchFamily="2" charset="0"/>
                </a:rPr>
                <a:t>];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8CC9B4B-AC82-A143-92D8-7827A16AACEA}"/>
              </a:ext>
            </a:extLst>
          </p:cNvPr>
          <p:cNvSpPr txBox="1"/>
          <p:nvPr/>
        </p:nvSpPr>
        <p:spPr>
          <a:xfrm>
            <a:off x="920444" y="1000017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Basic Types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0205CE-04BA-4B45-9992-C7DEFFDF91CD}"/>
              </a:ext>
            </a:extLst>
          </p:cNvPr>
          <p:cNvSpPr/>
          <p:nvPr/>
        </p:nvSpPr>
        <p:spPr>
          <a:xfrm>
            <a:off x="1998727" y="2805190"/>
            <a:ext cx="61605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let </a:t>
            </a:r>
            <a:r>
              <a:rPr lang="en-US" sz="1600" b="1" dirty="0">
                <a:solidFill>
                  <a:srgbClr val="660E7A"/>
                </a:solidFill>
                <a:latin typeface="Courier" pitchFamily="2" charset="0"/>
              </a:rPr>
              <a:t>tuple</a:t>
            </a:r>
            <a:r>
              <a:rPr lang="en-US" sz="1600" dirty="0">
                <a:latin typeface="Courier" pitchFamily="2" charset="0"/>
              </a:rPr>
              <a:t>: [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string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number</a:t>
            </a:r>
            <a:r>
              <a:rPr lang="en-US" sz="1600" dirty="0">
                <a:latin typeface="Courier" pitchFamily="2" charset="0"/>
              </a:rPr>
              <a:t>];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b="1" dirty="0">
                <a:solidFill>
                  <a:srgbClr val="660E7A"/>
                </a:solidFill>
                <a:latin typeface="Courier" pitchFamily="2" charset="0"/>
              </a:rPr>
              <a:t>tuple</a:t>
            </a:r>
            <a:r>
              <a:rPr lang="en-US" sz="1600" b="1" i="1" dirty="0">
                <a:solidFill>
                  <a:srgbClr val="660E7A"/>
                </a:solidFill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= [</a:t>
            </a:r>
            <a:r>
              <a:rPr lang="en-US" sz="1600" b="1" dirty="0">
                <a:solidFill>
                  <a:srgbClr val="008000"/>
                </a:solidFill>
                <a:latin typeface="Courier" pitchFamily="2" charset="0"/>
              </a:rPr>
              <a:t>"hello"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" pitchFamily="2" charset="0"/>
              </a:rPr>
              <a:t>10</a:t>
            </a:r>
            <a:r>
              <a:rPr lang="en-US" sz="1600" dirty="0">
                <a:latin typeface="Courier" pitchFamily="2" charset="0"/>
              </a:rPr>
              <a:t>];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E191AE-7A85-4E41-9FDD-4D3B9B52EB8A}"/>
              </a:ext>
            </a:extLst>
          </p:cNvPr>
          <p:cNvSpPr/>
          <p:nvPr/>
        </p:nvSpPr>
        <p:spPr>
          <a:xfrm>
            <a:off x="1998728" y="3624784"/>
            <a:ext cx="61605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80"/>
                </a:solidFill>
                <a:latin typeface="Courier" pitchFamily="2" charset="0"/>
              </a:rPr>
              <a:t>enum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Color { </a:t>
            </a:r>
            <a:r>
              <a:rPr lang="en-US" sz="1600" i="1" dirty="0">
                <a:solidFill>
                  <a:srgbClr val="660E7A"/>
                </a:solidFill>
                <a:latin typeface="Courier" pitchFamily="2" charset="0"/>
              </a:rPr>
              <a:t>Red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i="1" dirty="0">
                <a:solidFill>
                  <a:srgbClr val="660E7A"/>
                </a:solidFill>
                <a:latin typeface="Courier" pitchFamily="2" charset="0"/>
              </a:rPr>
              <a:t>Green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i="1" dirty="0">
                <a:solidFill>
                  <a:srgbClr val="660E7A"/>
                </a:solidFill>
                <a:latin typeface="Courier" pitchFamily="2" charset="0"/>
              </a:rPr>
              <a:t>Blue</a:t>
            </a:r>
            <a:r>
              <a:rPr lang="en-US" sz="1600" dirty="0">
                <a:latin typeface="Courier" pitchFamily="2" charset="0"/>
              </a:rPr>
              <a:t>}</a:t>
            </a:r>
            <a:br>
              <a:rPr lang="en-US" sz="1600" dirty="0">
                <a:latin typeface="Courier" pitchFamily="2" charset="0"/>
              </a:rPr>
            </a:b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let </a:t>
            </a:r>
            <a:r>
              <a:rPr lang="en-US" sz="1600" b="1" dirty="0">
                <a:solidFill>
                  <a:srgbClr val="660E7A"/>
                </a:solidFill>
                <a:latin typeface="Courier" pitchFamily="2" charset="0"/>
              </a:rPr>
              <a:t>green</a:t>
            </a:r>
            <a:r>
              <a:rPr lang="en-US" sz="1600" dirty="0">
                <a:latin typeface="Courier" pitchFamily="2" charset="0"/>
              </a:rPr>
              <a:t>: Color = </a:t>
            </a:r>
            <a:r>
              <a:rPr lang="en-US" sz="1600" dirty="0" err="1">
                <a:latin typeface="Courier" pitchFamily="2" charset="0"/>
              </a:rPr>
              <a:t>Color.</a:t>
            </a:r>
            <a:r>
              <a:rPr lang="en-US" sz="1600" i="1" dirty="0" err="1">
                <a:solidFill>
                  <a:srgbClr val="660E7A"/>
                </a:solidFill>
                <a:latin typeface="Courier" pitchFamily="2" charset="0"/>
              </a:rPr>
              <a:t>Green</a:t>
            </a:r>
            <a:r>
              <a:rPr lang="en-US" sz="1600" dirty="0">
                <a:latin typeface="Courier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4980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169F912-9F6F-EB48-83AD-A62496381834}"/>
              </a:ext>
            </a:extLst>
          </p:cNvPr>
          <p:cNvGrpSpPr/>
          <p:nvPr/>
        </p:nvGrpSpPr>
        <p:grpSpPr>
          <a:xfrm>
            <a:off x="1600497" y="1769127"/>
            <a:ext cx="6558784" cy="2647597"/>
            <a:chOff x="700807" y="1552659"/>
            <a:chExt cx="6558784" cy="264759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A5B5EB7-F0E3-0A48-BD06-FBC1BAB4AC37}"/>
                </a:ext>
              </a:extLst>
            </p:cNvPr>
            <p:cNvSpPr/>
            <p:nvPr/>
          </p:nvSpPr>
          <p:spPr>
            <a:xfrm>
              <a:off x="700807" y="1552659"/>
              <a:ext cx="5990140" cy="264759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CC73596-94B5-2747-AC79-ACC1DFD8644C}"/>
                </a:ext>
              </a:extLst>
            </p:cNvPr>
            <p:cNvSpPr/>
            <p:nvPr/>
          </p:nvSpPr>
          <p:spPr>
            <a:xfrm>
              <a:off x="1099038" y="1750274"/>
              <a:ext cx="6160553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let </a:t>
              </a:r>
              <a:r>
                <a:rPr lang="en-US" sz="1600" b="1" dirty="0" err="1">
                  <a:solidFill>
                    <a:srgbClr val="660D7B"/>
                  </a:solidFill>
                  <a:latin typeface="Courier" pitchFamily="2" charset="0"/>
                </a:rPr>
                <a:t>anyValue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any;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b="1" dirty="0" err="1">
                  <a:solidFill>
                    <a:srgbClr val="660D7B"/>
                  </a:solidFill>
                  <a:latin typeface="Courier" pitchFamily="2" charset="0"/>
                </a:rPr>
                <a:t>anyValue</a:t>
              </a:r>
              <a:r>
                <a:rPr lang="en-US" sz="1600" b="1" dirty="0">
                  <a:solidFill>
                    <a:srgbClr val="660D7B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latin typeface="Courier" pitchFamily="2" charset="0"/>
                </a:rPr>
                <a:t>= 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'green'</a:t>
              </a:r>
              <a:r>
                <a:rPr lang="en-US" sz="1600" dirty="0">
                  <a:latin typeface="Courier" pitchFamily="2" charset="0"/>
                </a:rPr>
                <a:t>;</a:t>
              </a:r>
            </a:p>
            <a:p>
              <a:r>
                <a:rPr lang="en-US" sz="1600" b="1" dirty="0" err="1">
                  <a:solidFill>
                    <a:srgbClr val="660D7B"/>
                  </a:solidFill>
                  <a:latin typeface="Courier" pitchFamily="2" charset="0"/>
                </a:rPr>
                <a:t>anyValue</a:t>
              </a:r>
              <a:r>
                <a:rPr lang="en-US" sz="1600" dirty="0">
                  <a:solidFill>
                    <a:srgbClr val="458383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latin typeface="Courier" pitchFamily="2" charset="0"/>
                </a:rPr>
                <a:t>=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6</a:t>
              </a:r>
              <a:r>
                <a:rPr lang="en-US" sz="1600" dirty="0">
                  <a:latin typeface="Courier" pitchFamily="2" charset="0"/>
                </a:rPr>
                <a:t>;</a:t>
              </a:r>
            </a:p>
            <a:p>
              <a:r>
                <a:rPr lang="en-US" sz="1600" b="1" dirty="0" err="1">
                  <a:solidFill>
                    <a:srgbClr val="660D7B"/>
                  </a:solidFill>
                  <a:latin typeface="Courier" pitchFamily="2" charset="0"/>
                </a:rPr>
                <a:t>anyValue</a:t>
              </a:r>
              <a:r>
                <a:rPr lang="en-US" sz="1600" dirty="0">
                  <a:solidFill>
                    <a:srgbClr val="458383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latin typeface="Courier" pitchFamily="2" charset="0"/>
                </a:rPr>
                <a:t>=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false</a:t>
              </a:r>
              <a:r>
                <a:rPr lang="en-US" sz="1600" dirty="0">
                  <a:latin typeface="Courier" pitchFamily="2" charset="0"/>
                </a:rPr>
                <a:t>;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8CC9B4B-AC82-A143-92D8-7827A16AACEA}"/>
              </a:ext>
            </a:extLst>
          </p:cNvPr>
          <p:cNvSpPr txBox="1"/>
          <p:nvPr/>
        </p:nvSpPr>
        <p:spPr>
          <a:xfrm>
            <a:off x="920444" y="1000017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Basic Types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E191AE-7A85-4E41-9FDD-4D3B9B52EB8A}"/>
              </a:ext>
            </a:extLst>
          </p:cNvPr>
          <p:cNvSpPr/>
          <p:nvPr/>
        </p:nvSpPr>
        <p:spPr>
          <a:xfrm>
            <a:off x="1998727" y="3191147"/>
            <a:ext cx="61605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let </a:t>
            </a:r>
            <a:r>
              <a:rPr lang="en-US" sz="1600" b="1" dirty="0" err="1">
                <a:solidFill>
                  <a:srgbClr val="660D7B"/>
                </a:solidFill>
                <a:latin typeface="Courier" pitchFamily="2" charset="0"/>
              </a:rPr>
              <a:t>unionValue</a:t>
            </a:r>
            <a:r>
              <a:rPr lang="en-US" sz="1600" dirty="0">
                <a:latin typeface="Courier" pitchFamily="2" charset="0"/>
              </a:rPr>
              <a:t>: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string | number</a:t>
            </a:r>
            <a:r>
              <a:rPr lang="en-US" sz="1600" dirty="0">
                <a:latin typeface="Courier" pitchFamily="2" charset="0"/>
              </a:rPr>
              <a:t>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b="1" dirty="0" err="1">
                <a:solidFill>
                  <a:srgbClr val="660D7B"/>
                </a:solidFill>
                <a:latin typeface="Courier" pitchFamily="2" charset="0"/>
              </a:rPr>
              <a:t>unionValue</a:t>
            </a:r>
            <a:r>
              <a:rPr lang="en-US" sz="1600" b="1" dirty="0">
                <a:solidFill>
                  <a:srgbClr val="660D7B"/>
                </a:solidFill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= </a:t>
            </a:r>
            <a:r>
              <a:rPr lang="en-US" sz="1600" b="1" dirty="0">
                <a:solidFill>
                  <a:srgbClr val="008000"/>
                </a:solidFill>
                <a:latin typeface="Courier" pitchFamily="2" charset="0"/>
              </a:rPr>
              <a:t>'green'</a:t>
            </a:r>
            <a:r>
              <a:rPr lang="en-US" sz="1600" dirty="0">
                <a:latin typeface="Courier" pitchFamily="2" charset="0"/>
              </a:rPr>
              <a:t>;</a:t>
            </a:r>
          </a:p>
          <a:p>
            <a:r>
              <a:rPr lang="en-US" sz="1600" b="1" dirty="0" err="1">
                <a:solidFill>
                  <a:srgbClr val="660D7B"/>
                </a:solidFill>
                <a:latin typeface="Courier" pitchFamily="2" charset="0"/>
              </a:rPr>
              <a:t>unionValue</a:t>
            </a:r>
            <a:r>
              <a:rPr lang="en-US" sz="1600" dirty="0">
                <a:solidFill>
                  <a:srgbClr val="458383"/>
                </a:solidFill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ourier" pitchFamily="2" charset="0"/>
              </a:rPr>
              <a:t>6</a:t>
            </a:r>
            <a:r>
              <a:rPr lang="en-US" sz="1600" dirty="0">
                <a:latin typeface="Courier" pitchFamily="2" charset="0"/>
              </a:rPr>
              <a:t>;</a:t>
            </a:r>
          </a:p>
          <a:p>
            <a:r>
              <a:rPr lang="en-US" sz="1600" b="1" dirty="0" err="1">
                <a:solidFill>
                  <a:srgbClr val="660D7B"/>
                </a:solidFill>
                <a:latin typeface="Courier" pitchFamily="2" charset="0"/>
              </a:rPr>
              <a:t>unionValue</a:t>
            </a:r>
            <a:r>
              <a:rPr lang="en-US" sz="1600" dirty="0">
                <a:solidFill>
                  <a:srgbClr val="458383"/>
                </a:solidFill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=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false</a:t>
            </a:r>
            <a:r>
              <a:rPr lang="en-US" sz="1600" dirty="0">
                <a:latin typeface="Courier" pitchFamily="2" charset="0"/>
              </a:rPr>
              <a:t>; </a:t>
            </a:r>
            <a:r>
              <a:rPr lang="en-US" sz="1600" dirty="0">
                <a:solidFill>
                  <a:srgbClr val="333132"/>
                </a:solidFill>
              </a:rPr>
              <a:t>// compile error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58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8CC9B4B-AC82-A143-92D8-7827A16AACEA}"/>
              </a:ext>
            </a:extLst>
          </p:cNvPr>
          <p:cNvSpPr txBox="1"/>
          <p:nvPr/>
        </p:nvSpPr>
        <p:spPr>
          <a:xfrm>
            <a:off x="920444" y="1000017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Variable declaration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D0DF3059-20FC-084A-8CCB-F28917DBD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6512" y="1672766"/>
            <a:ext cx="5537835" cy="2969572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var</a:t>
            </a:r>
          </a:p>
          <a:p>
            <a:pPr lvl="1"/>
            <a:r>
              <a:rPr lang="en-US" sz="1600" dirty="0">
                <a:solidFill>
                  <a:srgbClr val="03006B"/>
                </a:solidFill>
                <a:ea typeface="Roboto" panose="02000000000000000000" pitchFamily="2" charset="0"/>
              </a:rPr>
              <a:t>like JavaScript var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3006B"/>
              </a:solidFill>
              <a:ea typeface="Roboto" panose="02000000000000000000" pitchFamily="2" charset="0"/>
            </a:endParaRPr>
          </a:p>
          <a:p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let</a:t>
            </a:r>
          </a:p>
          <a:p>
            <a:pPr lvl="1"/>
            <a:r>
              <a:rPr lang="en-US" sz="1600" dirty="0">
                <a:solidFill>
                  <a:srgbClr val="03006B"/>
                </a:solidFill>
                <a:ea typeface="Roboto" panose="02000000000000000000" pitchFamily="2" charset="0"/>
              </a:rPr>
              <a:t>block scoped</a:t>
            </a:r>
          </a:p>
          <a:p>
            <a:pPr lvl="1"/>
            <a:r>
              <a:rPr lang="en-US" sz="1600" dirty="0">
                <a:solidFill>
                  <a:srgbClr val="03006B"/>
                </a:solidFill>
                <a:ea typeface="Roboto" panose="02000000000000000000" pitchFamily="2" charset="0"/>
              </a:rPr>
              <a:t>re-declaration not allowed</a:t>
            </a:r>
            <a:br>
              <a:rPr lang="en-US" sz="1600" dirty="0">
                <a:solidFill>
                  <a:srgbClr val="03006B"/>
                </a:solidFill>
                <a:ea typeface="Roboto" panose="02000000000000000000" pitchFamily="2" charset="0"/>
              </a:rPr>
            </a:br>
            <a:endParaRPr lang="en-US" sz="1600" dirty="0">
              <a:solidFill>
                <a:srgbClr val="03006B"/>
              </a:solidFill>
              <a:ea typeface="Roboto" panose="02000000000000000000" pitchFamily="2" charset="0"/>
            </a:endParaRPr>
          </a:p>
          <a:p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const</a:t>
            </a:r>
          </a:p>
          <a:p>
            <a:pPr lvl="1"/>
            <a:r>
              <a:rPr lang="en-US" sz="1600" dirty="0">
                <a:solidFill>
                  <a:srgbClr val="03006B"/>
                </a:solidFill>
              </a:rPr>
              <a:t>value cannot be changed</a:t>
            </a:r>
            <a:endParaRPr lang="en-US" sz="2000" dirty="0">
              <a:solidFill>
                <a:srgbClr val="03006B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804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93B4820-B315-DE4C-867D-97E9610ACA3E}"/>
              </a:ext>
            </a:extLst>
          </p:cNvPr>
          <p:cNvGrpSpPr/>
          <p:nvPr/>
        </p:nvGrpSpPr>
        <p:grpSpPr>
          <a:xfrm>
            <a:off x="1619653" y="1769128"/>
            <a:ext cx="5990140" cy="2662195"/>
            <a:chOff x="700807" y="1552659"/>
            <a:chExt cx="5990140" cy="266219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5D7F91-9D4C-D447-9B35-B34B9708EE24}"/>
                </a:ext>
              </a:extLst>
            </p:cNvPr>
            <p:cNvSpPr/>
            <p:nvPr/>
          </p:nvSpPr>
          <p:spPr>
            <a:xfrm>
              <a:off x="700807" y="1552659"/>
              <a:ext cx="5990140" cy="2662195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5C06FD-1820-3349-B154-4FB7B42B2D16}"/>
                </a:ext>
              </a:extLst>
            </p:cNvPr>
            <p:cNvSpPr/>
            <p:nvPr/>
          </p:nvSpPr>
          <p:spPr>
            <a:xfrm>
              <a:off x="1099038" y="1769128"/>
              <a:ext cx="5226977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function </a:t>
              </a:r>
              <a:r>
                <a:rPr lang="en-US" sz="1600" dirty="0">
                  <a:latin typeface="Courier" pitchFamily="2" charset="0"/>
                </a:rPr>
                <a:t>fun(</a:t>
              </a:r>
              <a:r>
                <a:rPr lang="en-US" sz="1600" dirty="0" err="1">
                  <a:latin typeface="Courier" pitchFamily="2" charset="0"/>
                </a:rPr>
                <a:t>shouldInitialize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 err="1">
                  <a:solidFill>
                    <a:srgbClr val="000080"/>
                  </a:solidFill>
                  <a:latin typeface="Courier" pitchFamily="2" charset="0"/>
                </a:rPr>
                <a:t>boolean</a:t>
              </a:r>
              <a:r>
                <a:rPr lang="en-US" sz="1600" dirty="0">
                  <a:latin typeface="Courier" pitchFamily="2" charset="0"/>
                </a:rPr>
                <a:t>)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if </a:t>
              </a:r>
              <a:r>
                <a:rPr lang="en-US" sz="1600" dirty="0">
                  <a:latin typeface="Courier" pitchFamily="2" charset="0"/>
                </a:rPr>
                <a:t>(</a:t>
              </a:r>
              <a:r>
                <a:rPr lang="en-US" sz="1600" dirty="0" err="1">
                  <a:latin typeface="Courier" pitchFamily="2" charset="0"/>
                </a:rPr>
                <a:t>shouldInitialize</a:t>
              </a:r>
              <a:r>
                <a:rPr lang="en-US" sz="1600" dirty="0">
                  <a:latin typeface="Courier" pitchFamily="2" charset="0"/>
                </a:rPr>
                <a:t>)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 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var </a:t>
              </a:r>
              <a:r>
                <a:rPr lang="en-US" sz="1600" dirty="0">
                  <a:solidFill>
                    <a:srgbClr val="458383"/>
                  </a:solidFill>
                  <a:latin typeface="Courier" pitchFamily="2" charset="0"/>
                </a:rPr>
                <a:t>x </a:t>
              </a:r>
              <a:r>
                <a:rPr lang="en-US" sz="1600" dirty="0">
                  <a:latin typeface="Courier" pitchFamily="2" charset="0"/>
                </a:rPr>
                <a:t>=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10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}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return </a:t>
              </a:r>
              <a:r>
                <a:rPr lang="en-US" sz="1600" dirty="0">
                  <a:solidFill>
                    <a:srgbClr val="458383"/>
                  </a:solidFill>
                  <a:latin typeface="Courier" pitchFamily="2" charset="0"/>
                </a:rPr>
                <a:t>x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}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8CC9B4B-AC82-A143-92D8-7827A16AACEA}"/>
              </a:ext>
            </a:extLst>
          </p:cNvPr>
          <p:cNvSpPr txBox="1"/>
          <p:nvPr/>
        </p:nvSpPr>
        <p:spPr>
          <a:xfrm>
            <a:off x="920444" y="1000017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Variable declaration - </a:t>
            </a:r>
            <a:r>
              <a:rPr lang="en-US" sz="2400" b="1" dirty="0">
                <a:solidFill>
                  <a:srgbClr val="03006B"/>
                </a:solidFill>
                <a:ea typeface="Roboto" panose="02000000000000000000" pitchFamily="2" charset="0"/>
              </a:rPr>
              <a:t>var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10586-D4F3-D142-B4BD-B8B8B33F3149}"/>
              </a:ext>
            </a:extLst>
          </p:cNvPr>
          <p:cNvSpPr txBox="1"/>
          <p:nvPr/>
        </p:nvSpPr>
        <p:spPr>
          <a:xfrm>
            <a:off x="2017884" y="3668562"/>
            <a:ext cx="351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fun(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true</a:t>
            </a:r>
            <a:r>
              <a:rPr lang="en-US" sz="1600" dirty="0">
                <a:latin typeface="Courier" pitchFamily="2" charset="0"/>
              </a:rPr>
              <a:t>);  </a:t>
            </a:r>
            <a:r>
              <a:rPr lang="en-US" sz="1600" i="1" dirty="0">
                <a:solidFill>
                  <a:srgbClr val="808080"/>
                </a:solidFill>
                <a:latin typeface="Courier" pitchFamily="2" charset="0"/>
              </a:rPr>
              <a:t>// returns '10'</a:t>
            </a:r>
            <a:endParaRPr lang="en-US" sz="1600" dirty="0">
              <a:latin typeface="Courier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2A55D0-448D-5B44-8013-974A335F0848}"/>
              </a:ext>
            </a:extLst>
          </p:cNvPr>
          <p:cNvSpPr txBox="1"/>
          <p:nvPr/>
        </p:nvSpPr>
        <p:spPr>
          <a:xfrm>
            <a:off x="2017884" y="3986953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fun(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false</a:t>
            </a:r>
            <a:r>
              <a:rPr lang="en-US" sz="1600" dirty="0">
                <a:latin typeface="Courier" pitchFamily="2" charset="0"/>
              </a:rPr>
              <a:t>);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AEA432-6896-6A45-AEEA-D2FD5DCA898D}"/>
              </a:ext>
            </a:extLst>
          </p:cNvPr>
          <p:cNvSpPr/>
          <p:nvPr/>
        </p:nvSpPr>
        <p:spPr>
          <a:xfrm>
            <a:off x="3467427" y="3997709"/>
            <a:ext cx="29001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808080"/>
                </a:solidFill>
                <a:latin typeface="Courier" pitchFamily="2" charset="0"/>
              </a:rPr>
              <a:t>// returns 'undefined'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418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8CC9B4B-AC82-A143-92D8-7827A16AACEA}"/>
              </a:ext>
            </a:extLst>
          </p:cNvPr>
          <p:cNvSpPr txBox="1"/>
          <p:nvPr/>
        </p:nvSpPr>
        <p:spPr>
          <a:xfrm>
            <a:off x="920444" y="1000017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Variable declaration - </a:t>
            </a:r>
            <a:r>
              <a:rPr lang="en-US" sz="2400" b="1" dirty="0">
                <a:solidFill>
                  <a:srgbClr val="03006B"/>
                </a:solidFill>
                <a:ea typeface="Roboto" panose="02000000000000000000" pitchFamily="2" charset="0"/>
              </a:rPr>
              <a:t>var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3B4820-B315-DE4C-867D-97E9610ACA3E}"/>
              </a:ext>
            </a:extLst>
          </p:cNvPr>
          <p:cNvGrpSpPr/>
          <p:nvPr/>
        </p:nvGrpSpPr>
        <p:grpSpPr>
          <a:xfrm>
            <a:off x="1021462" y="1769128"/>
            <a:ext cx="7148210" cy="1196760"/>
            <a:chOff x="700806" y="1552660"/>
            <a:chExt cx="7148210" cy="11967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5D7F91-9D4C-D447-9B35-B34B9708EE24}"/>
                </a:ext>
              </a:extLst>
            </p:cNvPr>
            <p:cNvSpPr/>
            <p:nvPr/>
          </p:nvSpPr>
          <p:spPr>
            <a:xfrm>
              <a:off x="700806" y="1552660"/>
              <a:ext cx="7148209" cy="119676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5C06FD-1820-3349-B154-4FB7B42B2D16}"/>
                </a:ext>
              </a:extLst>
            </p:cNvPr>
            <p:cNvSpPr/>
            <p:nvPr/>
          </p:nvSpPr>
          <p:spPr>
            <a:xfrm>
              <a:off x="889954" y="1733958"/>
              <a:ext cx="695906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for </a:t>
              </a:r>
              <a:r>
                <a:rPr lang="en-US" sz="1600" dirty="0">
                  <a:latin typeface="Courier" pitchFamily="2" charset="0"/>
                </a:rPr>
                <a:t>(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var </a:t>
              </a:r>
              <a:r>
                <a:rPr lang="en-US" sz="1600" dirty="0" err="1">
                  <a:solidFill>
                    <a:srgbClr val="458383"/>
                  </a:solidFill>
                  <a:latin typeface="Courier" pitchFamily="2" charset="0"/>
                </a:rPr>
                <a:t>i</a:t>
              </a:r>
              <a:r>
                <a:rPr lang="en-US" sz="1600" dirty="0">
                  <a:solidFill>
                    <a:srgbClr val="458383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latin typeface="Courier" pitchFamily="2" charset="0"/>
                </a:rPr>
                <a:t>=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0</a:t>
              </a:r>
              <a:r>
                <a:rPr lang="en-US" sz="1600" dirty="0">
                  <a:latin typeface="Courier" pitchFamily="2" charset="0"/>
                </a:rPr>
                <a:t>; </a:t>
              </a:r>
              <a:r>
                <a:rPr lang="en-US" sz="1600" dirty="0" err="1">
                  <a:solidFill>
                    <a:srgbClr val="458383"/>
                  </a:solidFill>
                  <a:latin typeface="Courier" pitchFamily="2" charset="0"/>
                </a:rPr>
                <a:t>i</a:t>
              </a:r>
              <a:r>
                <a:rPr lang="en-US" sz="1600" dirty="0">
                  <a:solidFill>
                    <a:srgbClr val="458383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latin typeface="Courier" pitchFamily="2" charset="0"/>
                </a:rPr>
                <a:t>&lt;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10</a:t>
              </a:r>
              <a:r>
                <a:rPr lang="en-US" sz="1600" dirty="0">
                  <a:latin typeface="Courier" pitchFamily="2" charset="0"/>
                </a:rPr>
                <a:t>; </a:t>
              </a:r>
              <a:r>
                <a:rPr lang="en-US" sz="1600" dirty="0" err="1">
                  <a:solidFill>
                    <a:srgbClr val="458383"/>
                  </a:solidFill>
                  <a:latin typeface="Courier" pitchFamily="2" charset="0"/>
                </a:rPr>
                <a:t>i</a:t>
              </a:r>
              <a:r>
                <a:rPr lang="en-US" sz="1600" dirty="0">
                  <a:latin typeface="Courier" pitchFamily="2" charset="0"/>
                </a:rPr>
                <a:t>++)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</a:t>
              </a:r>
              <a:r>
                <a:rPr lang="en-US" sz="1600" i="1" dirty="0" err="1">
                  <a:latin typeface="Courier" pitchFamily="2" charset="0"/>
                </a:rPr>
                <a:t>setTimeout</a:t>
              </a:r>
              <a:r>
                <a:rPr lang="en-US" sz="1600" dirty="0">
                  <a:latin typeface="Courier" pitchFamily="2" charset="0"/>
                </a:rPr>
                <a:t>(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function</a:t>
              </a:r>
              <a:r>
                <a:rPr lang="en-US" sz="1600" dirty="0">
                  <a:latin typeface="Courier" pitchFamily="2" charset="0"/>
                </a:rPr>
                <a:t>() { </a:t>
              </a:r>
              <a:r>
                <a:rPr lang="en-US" sz="1600" b="1" i="1" dirty="0" err="1">
                  <a:solidFill>
                    <a:srgbClr val="660E7A"/>
                  </a:solidFill>
                  <a:latin typeface="Courier" pitchFamily="2" charset="0"/>
                </a:rPr>
                <a:t>console</a:t>
              </a:r>
              <a:r>
                <a:rPr lang="en-US" sz="1600" dirty="0" err="1">
                  <a:latin typeface="Courier" pitchFamily="2" charset="0"/>
                </a:rPr>
                <a:t>.</a:t>
              </a:r>
              <a:r>
                <a:rPr lang="en-US" sz="1600" dirty="0" err="1">
                  <a:solidFill>
                    <a:srgbClr val="7A7A43"/>
                  </a:solidFill>
                  <a:latin typeface="Courier" pitchFamily="2" charset="0"/>
                </a:rPr>
                <a:t>log</a:t>
              </a:r>
              <a:r>
                <a:rPr lang="en-US" sz="1600" dirty="0">
                  <a:latin typeface="Courier" pitchFamily="2" charset="0"/>
                </a:rPr>
                <a:t>(</a:t>
              </a:r>
              <a:r>
                <a:rPr lang="en-US" sz="1600" dirty="0" err="1">
                  <a:solidFill>
                    <a:srgbClr val="458383"/>
                  </a:solidFill>
                  <a:latin typeface="Courier" pitchFamily="2" charset="0"/>
                </a:rPr>
                <a:t>i</a:t>
              </a:r>
              <a:r>
                <a:rPr lang="en-US" sz="1600" dirty="0">
                  <a:latin typeface="Courier" pitchFamily="2" charset="0"/>
                </a:rPr>
                <a:t>); },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1000</a:t>
              </a:r>
              <a:r>
                <a:rPr lang="en-US" sz="1600" dirty="0">
                  <a:latin typeface="Courier" pitchFamily="2" charset="0"/>
                </a:rPr>
                <a:t>);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}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93F07C-313E-A14F-AB1E-0AAFBC0CCB5F}"/>
              </a:ext>
            </a:extLst>
          </p:cNvPr>
          <p:cNvGrpSpPr/>
          <p:nvPr/>
        </p:nvGrpSpPr>
        <p:grpSpPr>
          <a:xfrm>
            <a:off x="1013411" y="3541936"/>
            <a:ext cx="7148209" cy="1196760"/>
            <a:chOff x="1013411" y="3541936"/>
            <a:chExt cx="7148209" cy="119676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76C85F6-D691-0740-AD4A-74A7F5A8A26D}"/>
                </a:ext>
              </a:extLst>
            </p:cNvPr>
            <p:cNvGrpSpPr/>
            <p:nvPr/>
          </p:nvGrpSpPr>
          <p:grpSpPr>
            <a:xfrm>
              <a:off x="1013411" y="3541936"/>
              <a:ext cx="7148209" cy="1196760"/>
              <a:chOff x="692755" y="1549493"/>
              <a:chExt cx="7148209" cy="119676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442F39-83BC-2B40-9BD3-5FF8C4D0D91E}"/>
                  </a:ext>
                </a:extLst>
              </p:cNvPr>
              <p:cNvSpPr/>
              <p:nvPr/>
            </p:nvSpPr>
            <p:spPr>
              <a:xfrm>
                <a:off x="692755" y="1549493"/>
                <a:ext cx="7148209" cy="1196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A7BB48F-DDDB-B54C-A9E6-56CF85E5315E}"/>
                  </a:ext>
                </a:extLst>
              </p:cNvPr>
              <p:cNvSpPr/>
              <p:nvPr/>
            </p:nvSpPr>
            <p:spPr>
              <a:xfrm>
                <a:off x="1074592" y="2147873"/>
                <a:ext cx="630681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latin typeface="Courier" pitchFamily="2" charset="0"/>
                  </a:rPr>
                  <a:t>10   10   10   10   10   10   10   10   10   10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053D05-2E6D-A44F-B8E9-67AD15E956E6}"/>
                </a:ext>
              </a:extLst>
            </p:cNvPr>
            <p:cNvSpPr txBox="1"/>
            <p:nvPr/>
          </p:nvSpPr>
          <p:spPr>
            <a:xfrm>
              <a:off x="1210610" y="3586254"/>
              <a:ext cx="1688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Console output: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624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93B4820-B315-DE4C-867D-97E9610ACA3E}"/>
              </a:ext>
            </a:extLst>
          </p:cNvPr>
          <p:cNvGrpSpPr/>
          <p:nvPr/>
        </p:nvGrpSpPr>
        <p:grpSpPr>
          <a:xfrm>
            <a:off x="1619653" y="1769128"/>
            <a:ext cx="5990140" cy="2662195"/>
            <a:chOff x="700807" y="1552659"/>
            <a:chExt cx="5990140" cy="266219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5D7F91-9D4C-D447-9B35-B34B9708EE24}"/>
                </a:ext>
              </a:extLst>
            </p:cNvPr>
            <p:cNvSpPr/>
            <p:nvPr/>
          </p:nvSpPr>
          <p:spPr>
            <a:xfrm>
              <a:off x="700807" y="1552659"/>
              <a:ext cx="5990140" cy="2662195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5C06FD-1820-3349-B154-4FB7B42B2D16}"/>
                </a:ext>
              </a:extLst>
            </p:cNvPr>
            <p:cNvSpPr/>
            <p:nvPr/>
          </p:nvSpPr>
          <p:spPr>
            <a:xfrm>
              <a:off x="1099038" y="1769128"/>
              <a:ext cx="5226977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function </a:t>
              </a:r>
              <a:r>
                <a:rPr lang="en-US" sz="1600" dirty="0">
                  <a:latin typeface="Courier" pitchFamily="2" charset="0"/>
                </a:rPr>
                <a:t>fun(</a:t>
              </a:r>
              <a:r>
                <a:rPr lang="en-US" sz="1600" dirty="0" err="1">
                  <a:latin typeface="Courier" pitchFamily="2" charset="0"/>
                </a:rPr>
                <a:t>shouldInitialize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 err="1">
                  <a:solidFill>
                    <a:srgbClr val="000080"/>
                  </a:solidFill>
                  <a:latin typeface="Courier" pitchFamily="2" charset="0"/>
                </a:rPr>
                <a:t>boolean</a:t>
              </a:r>
              <a:r>
                <a:rPr lang="en-US" sz="1600" dirty="0">
                  <a:latin typeface="Courier" pitchFamily="2" charset="0"/>
                </a:rPr>
                <a:t>)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if </a:t>
              </a:r>
              <a:r>
                <a:rPr lang="en-US" sz="1600" dirty="0">
                  <a:latin typeface="Courier" pitchFamily="2" charset="0"/>
                </a:rPr>
                <a:t>(</a:t>
              </a:r>
              <a:r>
                <a:rPr lang="en-US" sz="1600" dirty="0" err="1">
                  <a:latin typeface="Courier" pitchFamily="2" charset="0"/>
                </a:rPr>
                <a:t>shouldInitialize</a:t>
              </a:r>
              <a:r>
                <a:rPr lang="en-US" sz="1600" dirty="0">
                  <a:latin typeface="Courier" pitchFamily="2" charset="0"/>
                </a:rPr>
                <a:t>)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 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let </a:t>
              </a:r>
              <a:r>
                <a:rPr lang="en-US" sz="1600" dirty="0">
                  <a:solidFill>
                    <a:srgbClr val="458383"/>
                  </a:solidFill>
                  <a:latin typeface="Courier" pitchFamily="2" charset="0"/>
                </a:rPr>
                <a:t>x </a:t>
              </a:r>
              <a:r>
                <a:rPr lang="en-US" sz="1600" dirty="0">
                  <a:latin typeface="Courier" pitchFamily="2" charset="0"/>
                </a:rPr>
                <a:t>=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10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}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return </a:t>
              </a:r>
              <a:r>
                <a:rPr lang="en-US" sz="1600" dirty="0">
                  <a:solidFill>
                    <a:srgbClr val="458383"/>
                  </a:solidFill>
                  <a:latin typeface="Courier" pitchFamily="2" charset="0"/>
                </a:rPr>
                <a:t>x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}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8CC9B4B-AC82-A143-92D8-7827A16AACEA}"/>
              </a:ext>
            </a:extLst>
          </p:cNvPr>
          <p:cNvSpPr txBox="1"/>
          <p:nvPr/>
        </p:nvSpPr>
        <p:spPr>
          <a:xfrm>
            <a:off x="920444" y="1000017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Variable declaration - </a:t>
            </a:r>
            <a:r>
              <a:rPr lang="en-US" sz="2400" b="1" dirty="0">
                <a:solidFill>
                  <a:srgbClr val="03006B"/>
                </a:solidFill>
                <a:ea typeface="Roboto" panose="02000000000000000000" pitchFamily="2" charset="0"/>
              </a:rPr>
              <a:t>let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10586-D4F3-D142-B4BD-B8B8B33F3149}"/>
              </a:ext>
            </a:extLst>
          </p:cNvPr>
          <p:cNvSpPr txBox="1"/>
          <p:nvPr/>
        </p:nvSpPr>
        <p:spPr>
          <a:xfrm>
            <a:off x="2833193" y="3808624"/>
            <a:ext cx="3563059" cy="369332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 TS2304: Cannot find name ’x’.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4737C4-3CD1-CA47-909A-4F5D5600C147}"/>
              </a:ext>
            </a:extLst>
          </p:cNvPr>
          <p:cNvCxnSpPr>
            <a:cxnSpLocks/>
          </p:cNvCxnSpPr>
          <p:nvPr/>
        </p:nvCxnSpPr>
        <p:spPr>
          <a:xfrm flipH="1">
            <a:off x="3572142" y="3144852"/>
            <a:ext cx="34183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8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6C76CD-F8D5-8446-ACBA-D01CEA70FF4F}"/>
              </a:ext>
            </a:extLst>
          </p:cNvPr>
          <p:cNvSpPr txBox="1">
            <a:spLocks/>
          </p:cNvSpPr>
          <p:nvPr/>
        </p:nvSpPr>
        <p:spPr>
          <a:xfrm>
            <a:off x="187653" y="3791851"/>
            <a:ext cx="8768693" cy="7648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pc="50" dirty="0">
                <a:ln w="15875" cmpd="sng">
                  <a:noFill/>
                  <a:prstDash val="solid"/>
                </a:ln>
                <a:solidFill>
                  <a:srgbClr val="03006B"/>
                </a:solidFill>
              </a:rPr>
              <a:t>TypeScript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E565FF-83FA-F84A-AAD3-EE35EF2A3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901" y="949799"/>
            <a:ext cx="2196199" cy="2196199"/>
          </a:xfrm>
          <a:prstGeom prst="rect">
            <a:avLst/>
          </a:prstGeom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1430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8CC9B4B-AC82-A143-92D8-7827A16AACEA}"/>
              </a:ext>
            </a:extLst>
          </p:cNvPr>
          <p:cNvSpPr txBox="1"/>
          <p:nvPr/>
        </p:nvSpPr>
        <p:spPr>
          <a:xfrm>
            <a:off x="920444" y="1000017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Variable declaration - </a:t>
            </a:r>
            <a:r>
              <a:rPr lang="en-US" sz="2400" b="1" dirty="0">
                <a:solidFill>
                  <a:srgbClr val="03006B"/>
                </a:solidFill>
                <a:ea typeface="Roboto" panose="02000000000000000000" pitchFamily="2" charset="0"/>
              </a:rPr>
              <a:t>let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3B4820-B315-DE4C-867D-97E9610ACA3E}"/>
              </a:ext>
            </a:extLst>
          </p:cNvPr>
          <p:cNvGrpSpPr/>
          <p:nvPr/>
        </p:nvGrpSpPr>
        <p:grpSpPr>
          <a:xfrm>
            <a:off x="1021462" y="1769128"/>
            <a:ext cx="7148210" cy="1196760"/>
            <a:chOff x="700806" y="1552660"/>
            <a:chExt cx="7148210" cy="11967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5D7F91-9D4C-D447-9B35-B34B9708EE24}"/>
                </a:ext>
              </a:extLst>
            </p:cNvPr>
            <p:cNvSpPr/>
            <p:nvPr/>
          </p:nvSpPr>
          <p:spPr>
            <a:xfrm>
              <a:off x="700806" y="1552660"/>
              <a:ext cx="7148209" cy="119676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5C06FD-1820-3349-B154-4FB7B42B2D16}"/>
                </a:ext>
              </a:extLst>
            </p:cNvPr>
            <p:cNvSpPr/>
            <p:nvPr/>
          </p:nvSpPr>
          <p:spPr>
            <a:xfrm>
              <a:off x="889954" y="1733958"/>
              <a:ext cx="695906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for </a:t>
              </a:r>
              <a:r>
                <a:rPr lang="en-US" sz="1600" dirty="0">
                  <a:latin typeface="Courier" pitchFamily="2" charset="0"/>
                </a:rPr>
                <a:t>(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let </a:t>
              </a:r>
              <a:r>
                <a:rPr lang="en-US" sz="1600" dirty="0" err="1">
                  <a:solidFill>
                    <a:srgbClr val="458383"/>
                  </a:solidFill>
                  <a:latin typeface="Courier" pitchFamily="2" charset="0"/>
                </a:rPr>
                <a:t>i</a:t>
              </a:r>
              <a:r>
                <a:rPr lang="en-US" sz="1600" dirty="0">
                  <a:solidFill>
                    <a:srgbClr val="458383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latin typeface="Courier" pitchFamily="2" charset="0"/>
                </a:rPr>
                <a:t>=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0</a:t>
              </a:r>
              <a:r>
                <a:rPr lang="en-US" sz="1600" dirty="0">
                  <a:latin typeface="Courier" pitchFamily="2" charset="0"/>
                </a:rPr>
                <a:t>; </a:t>
              </a:r>
              <a:r>
                <a:rPr lang="en-US" sz="1600" dirty="0" err="1">
                  <a:solidFill>
                    <a:srgbClr val="458383"/>
                  </a:solidFill>
                  <a:latin typeface="Courier" pitchFamily="2" charset="0"/>
                </a:rPr>
                <a:t>i</a:t>
              </a:r>
              <a:r>
                <a:rPr lang="en-US" sz="1600" dirty="0">
                  <a:solidFill>
                    <a:srgbClr val="458383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latin typeface="Courier" pitchFamily="2" charset="0"/>
                </a:rPr>
                <a:t>&lt;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10</a:t>
              </a:r>
              <a:r>
                <a:rPr lang="en-US" sz="1600" dirty="0">
                  <a:latin typeface="Courier" pitchFamily="2" charset="0"/>
                </a:rPr>
                <a:t>; </a:t>
              </a:r>
              <a:r>
                <a:rPr lang="en-US" sz="1600" dirty="0" err="1">
                  <a:solidFill>
                    <a:srgbClr val="458383"/>
                  </a:solidFill>
                  <a:latin typeface="Courier" pitchFamily="2" charset="0"/>
                </a:rPr>
                <a:t>i</a:t>
              </a:r>
              <a:r>
                <a:rPr lang="en-US" sz="1600" dirty="0">
                  <a:latin typeface="Courier" pitchFamily="2" charset="0"/>
                </a:rPr>
                <a:t>++)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</a:t>
              </a:r>
              <a:r>
                <a:rPr lang="en-US" sz="1600" i="1" dirty="0" err="1">
                  <a:latin typeface="Courier" pitchFamily="2" charset="0"/>
                </a:rPr>
                <a:t>setTimeout</a:t>
              </a:r>
              <a:r>
                <a:rPr lang="en-US" sz="1600" dirty="0">
                  <a:latin typeface="Courier" pitchFamily="2" charset="0"/>
                </a:rPr>
                <a:t>(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function</a:t>
              </a:r>
              <a:r>
                <a:rPr lang="en-US" sz="1600" dirty="0">
                  <a:latin typeface="Courier" pitchFamily="2" charset="0"/>
                </a:rPr>
                <a:t>() { </a:t>
              </a:r>
              <a:r>
                <a:rPr lang="en-US" sz="1600" b="1" i="1" dirty="0" err="1">
                  <a:solidFill>
                    <a:srgbClr val="660E7A"/>
                  </a:solidFill>
                  <a:latin typeface="Courier" pitchFamily="2" charset="0"/>
                </a:rPr>
                <a:t>console</a:t>
              </a:r>
              <a:r>
                <a:rPr lang="en-US" sz="1600" dirty="0" err="1">
                  <a:latin typeface="Courier" pitchFamily="2" charset="0"/>
                </a:rPr>
                <a:t>.</a:t>
              </a:r>
              <a:r>
                <a:rPr lang="en-US" sz="1600" dirty="0" err="1">
                  <a:solidFill>
                    <a:srgbClr val="7A7A43"/>
                  </a:solidFill>
                  <a:latin typeface="Courier" pitchFamily="2" charset="0"/>
                </a:rPr>
                <a:t>log</a:t>
              </a:r>
              <a:r>
                <a:rPr lang="en-US" sz="1600" dirty="0">
                  <a:latin typeface="Courier" pitchFamily="2" charset="0"/>
                </a:rPr>
                <a:t>(</a:t>
              </a:r>
              <a:r>
                <a:rPr lang="en-US" sz="1600" dirty="0" err="1">
                  <a:solidFill>
                    <a:srgbClr val="458383"/>
                  </a:solidFill>
                  <a:latin typeface="Courier" pitchFamily="2" charset="0"/>
                </a:rPr>
                <a:t>i</a:t>
              </a:r>
              <a:r>
                <a:rPr lang="en-US" sz="1600" dirty="0">
                  <a:latin typeface="Courier" pitchFamily="2" charset="0"/>
                </a:rPr>
                <a:t>); },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1000</a:t>
              </a:r>
              <a:r>
                <a:rPr lang="en-US" sz="1600" dirty="0">
                  <a:latin typeface="Courier" pitchFamily="2" charset="0"/>
                </a:rPr>
                <a:t>);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}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93F07C-313E-A14F-AB1E-0AAFBC0CCB5F}"/>
              </a:ext>
            </a:extLst>
          </p:cNvPr>
          <p:cNvGrpSpPr/>
          <p:nvPr/>
        </p:nvGrpSpPr>
        <p:grpSpPr>
          <a:xfrm>
            <a:off x="1013411" y="3541936"/>
            <a:ext cx="7148209" cy="1196760"/>
            <a:chOff x="1013411" y="3541936"/>
            <a:chExt cx="7148209" cy="119676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76C85F6-D691-0740-AD4A-74A7F5A8A26D}"/>
                </a:ext>
              </a:extLst>
            </p:cNvPr>
            <p:cNvGrpSpPr/>
            <p:nvPr/>
          </p:nvGrpSpPr>
          <p:grpSpPr>
            <a:xfrm>
              <a:off x="1013411" y="3541936"/>
              <a:ext cx="7148209" cy="1196760"/>
              <a:chOff x="692755" y="1549493"/>
              <a:chExt cx="7148209" cy="119676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442F39-83BC-2B40-9BD3-5FF8C4D0D91E}"/>
                  </a:ext>
                </a:extLst>
              </p:cNvPr>
              <p:cNvSpPr/>
              <p:nvPr/>
            </p:nvSpPr>
            <p:spPr>
              <a:xfrm>
                <a:off x="692755" y="1549493"/>
                <a:ext cx="7148209" cy="1196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A7BB48F-DDDB-B54C-A9E6-56CF85E5315E}"/>
                  </a:ext>
                </a:extLst>
              </p:cNvPr>
              <p:cNvSpPr/>
              <p:nvPr/>
            </p:nvSpPr>
            <p:spPr>
              <a:xfrm>
                <a:off x="1074592" y="2147873"/>
                <a:ext cx="630681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latin typeface="Courier" pitchFamily="2" charset="0"/>
                  </a:rPr>
                  <a:t> 1    2    3    4    5    6    7    8    9    10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053D05-2E6D-A44F-B8E9-67AD15E956E6}"/>
                </a:ext>
              </a:extLst>
            </p:cNvPr>
            <p:cNvSpPr txBox="1"/>
            <p:nvPr/>
          </p:nvSpPr>
          <p:spPr>
            <a:xfrm>
              <a:off x="1210610" y="3586254"/>
              <a:ext cx="1688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Console output: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575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8CC9B4B-AC82-A143-92D8-7827A16AACEA}"/>
              </a:ext>
            </a:extLst>
          </p:cNvPr>
          <p:cNvSpPr txBox="1"/>
          <p:nvPr/>
        </p:nvSpPr>
        <p:spPr>
          <a:xfrm>
            <a:off x="920444" y="1000017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Class</a:t>
            </a:r>
            <a:endParaRPr lang="en-US" sz="2400" b="1" dirty="0">
              <a:solidFill>
                <a:srgbClr val="03006B"/>
              </a:solidFill>
              <a:ea typeface="Roboto" panose="02000000000000000000" pitchFamily="2" charset="0"/>
            </a:endParaRPr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1B8ACD6-DEBB-9748-A40D-715854A44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1304" y="1376222"/>
            <a:ext cx="6738745" cy="329917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Inheritance </a:t>
            </a:r>
          </a:p>
          <a:p>
            <a:pPr lvl="1"/>
            <a:r>
              <a:rPr lang="en-US" sz="1600" dirty="0">
                <a:solidFill>
                  <a:srgbClr val="03006B"/>
                </a:solidFill>
                <a:ea typeface="Roboto" panose="02000000000000000000" pitchFamily="2" charset="0"/>
              </a:rPr>
              <a:t>extend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Modifiers</a:t>
            </a:r>
          </a:p>
          <a:p>
            <a:pPr lvl="1"/>
            <a:r>
              <a:rPr lang="en-US" sz="1600" dirty="0">
                <a:solidFill>
                  <a:srgbClr val="03006B"/>
                </a:solidFill>
                <a:ea typeface="Roboto" panose="02000000000000000000" pitchFamily="2" charset="0"/>
              </a:rPr>
              <a:t>public		:  free access (default)</a:t>
            </a:r>
          </a:p>
          <a:p>
            <a:pPr lvl="1"/>
            <a:r>
              <a:rPr lang="en-US" sz="1600" dirty="0">
                <a:solidFill>
                  <a:srgbClr val="03006B"/>
                </a:solidFill>
                <a:ea typeface="Roboto" panose="02000000000000000000" pitchFamily="2" charset="0"/>
              </a:rPr>
              <a:t>private		:  only access within its containing class</a:t>
            </a:r>
          </a:p>
          <a:p>
            <a:pPr lvl="1"/>
            <a:r>
              <a:rPr lang="en-US" sz="1600" dirty="0">
                <a:solidFill>
                  <a:srgbClr val="03006B"/>
                </a:solidFill>
                <a:ea typeface="Roboto" panose="02000000000000000000" pitchFamily="2" charset="0"/>
              </a:rPr>
              <a:t>protected	:  can be accessed within deriving classes</a:t>
            </a:r>
          </a:p>
          <a:p>
            <a:pPr lvl="1"/>
            <a:r>
              <a:rPr lang="en-US" sz="1600" dirty="0" err="1">
                <a:solidFill>
                  <a:srgbClr val="03006B"/>
                </a:solidFill>
                <a:ea typeface="Roboto" panose="02000000000000000000" pitchFamily="2" charset="0"/>
              </a:rPr>
              <a:t>readonly</a:t>
            </a:r>
            <a:r>
              <a:rPr lang="en-US" sz="1600" dirty="0">
                <a:solidFill>
                  <a:srgbClr val="03006B"/>
                </a:solidFill>
                <a:ea typeface="Roboto" panose="02000000000000000000" pitchFamily="2" charset="0"/>
              </a:rPr>
              <a:t>	:  must be initialized at declaration or in constructor</a:t>
            </a:r>
          </a:p>
          <a:p>
            <a:pPr lvl="1"/>
            <a:r>
              <a:rPr lang="en-US" sz="1600" dirty="0">
                <a:solidFill>
                  <a:srgbClr val="03006B"/>
                </a:solidFill>
                <a:ea typeface="Roboto" panose="02000000000000000000" pitchFamily="2" charset="0"/>
              </a:rPr>
              <a:t>?			:  optional</a:t>
            </a:r>
          </a:p>
          <a:p>
            <a:pPr lvl="1"/>
            <a:r>
              <a:rPr lang="en-US" sz="1600" dirty="0">
                <a:solidFill>
                  <a:srgbClr val="03006B"/>
                </a:solidFill>
                <a:ea typeface="Roboto" panose="02000000000000000000" pitchFamily="2" charset="0"/>
              </a:rPr>
              <a:t>static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Abstract classes</a:t>
            </a:r>
          </a:p>
          <a:p>
            <a:endParaRPr lang="en-US" sz="2000" dirty="0">
              <a:solidFill>
                <a:srgbClr val="03006B"/>
              </a:solidFill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3006B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37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8CC9B4B-AC82-A143-92D8-7827A16AACEA}"/>
              </a:ext>
            </a:extLst>
          </p:cNvPr>
          <p:cNvSpPr txBox="1"/>
          <p:nvPr/>
        </p:nvSpPr>
        <p:spPr>
          <a:xfrm>
            <a:off x="920444" y="1000017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Class</a:t>
            </a:r>
            <a:endParaRPr lang="en-US" sz="2400" b="1" dirty="0">
              <a:solidFill>
                <a:srgbClr val="03006B"/>
              </a:solidFill>
              <a:ea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299DD6-6386-0E4B-93E4-702524A79EC7}"/>
              </a:ext>
            </a:extLst>
          </p:cNvPr>
          <p:cNvGrpSpPr/>
          <p:nvPr/>
        </p:nvGrpSpPr>
        <p:grpSpPr>
          <a:xfrm>
            <a:off x="1619652" y="1461682"/>
            <a:ext cx="6539630" cy="3477787"/>
            <a:chOff x="1619652" y="1461682"/>
            <a:chExt cx="6539630" cy="347778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215A0C3-1F67-904B-A788-75B084F8E868}"/>
                </a:ext>
              </a:extLst>
            </p:cNvPr>
            <p:cNvSpPr/>
            <p:nvPr/>
          </p:nvSpPr>
          <p:spPr>
            <a:xfrm>
              <a:off x="1619652" y="1461682"/>
              <a:ext cx="6191427" cy="347778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8A5ABF-6979-7A47-906B-E96634D03F85}"/>
                </a:ext>
              </a:extLst>
            </p:cNvPr>
            <p:cNvSpPr/>
            <p:nvPr/>
          </p:nvSpPr>
          <p:spPr>
            <a:xfrm>
              <a:off x="1967854" y="1553971"/>
              <a:ext cx="6191428" cy="32932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class </a:t>
              </a:r>
              <a:r>
                <a:rPr lang="en-US" sz="1600" dirty="0">
                  <a:latin typeface="Courier" pitchFamily="2" charset="0"/>
                </a:rPr>
                <a:t>Greeter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r>
                <a:rPr lang="en-US" sz="1600" b="1" dirty="0">
                  <a:solidFill>
                    <a:srgbClr val="660E7A"/>
                  </a:solidFill>
                  <a:latin typeface="Courier" pitchFamily="2" charset="0"/>
                </a:rPr>
                <a:t>greeting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string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constructor</a:t>
              </a:r>
              <a:r>
                <a:rPr lang="en-US" sz="1600" dirty="0">
                  <a:latin typeface="Courier" pitchFamily="2" charset="0"/>
                </a:rPr>
                <a:t>(message: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string</a:t>
              </a:r>
              <a:r>
                <a:rPr lang="en-US" sz="1600" dirty="0">
                  <a:latin typeface="Courier" pitchFamily="2" charset="0"/>
                </a:rPr>
                <a:t>)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    </a:t>
              </a:r>
              <a:r>
                <a:rPr lang="en-US" sz="1600" b="1" dirty="0" err="1">
                  <a:solidFill>
                    <a:srgbClr val="000080"/>
                  </a:solidFill>
                  <a:latin typeface="Courier" pitchFamily="2" charset="0"/>
                </a:rPr>
                <a:t>this</a:t>
              </a:r>
              <a:r>
                <a:rPr lang="en-US" sz="1600" dirty="0" err="1">
                  <a:latin typeface="Courier" pitchFamily="2" charset="0"/>
                </a:rPr>
                <a:t>.</a:t>
              </a:r>
              <a:r>
                <a:rPr lang="en-US" sz="1600" b="1" dirty="0" err="1">
                  <a:solidFill>
                    <a:srgbClr val="660E7A"/>
                  </a:solidFill>
                  <a:latin typeface="Courier" pitchFamily="2" charset="0"/>
                </a:rPr>
                <a:t>greeting</a:t>
              </a:r>
              <a:r>
                <a:rPr lang="en-US" sz="1600" b="1" dirty="0">
                  <a:solidFill>
                    <a:srgbClr val="660E7A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latin typeface="Courier" pitchFamily="2" charset="0"/>
                </a:rPr>
                <a:t>= message;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}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r>
                <a:rPr lang="en-US" sz="1600" dirty="0">
                  <a:solidFill>
                    <a:srgbClr val="7A7A43"/>
                  </a:solidFill>
                  <a:latin typeface="Courier" pitchFamily="2" charset="0"/>
                </a:rPr>
                <a:t>greet</a:t>
              </a:r>
              <a:r>
                <a:rPr lang="en-US" sz="1600" dirty="0">
                  <a:latin typeface="Courier" pitchFamily="2" charset="0"/>
                </a:rPr>
                <a:t>()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   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return 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"Hello, " </a:t>
              </a:r>
              <a:r>
                <a:rPr lang="en-US" sz="1600" dirty="0">
                  <a:latin typeface="Courier" pitchFamily="2" charset="0"/>
                </a:rPr>
                <a:t>+ </a:t>
              </a:r>
              <a:r>
                <a:rPr lang="en-US" sz="1600" b="1" dirty="0" err="1">
                  <a:solidFill>
                    <a:srgbClr val="000080"/>
                  </a:solidFill>
                  <a:latin typeface="Courier" pitchFamily="2" charset="0"/>
                </a:rPr>
                <a:t>this</a:t>
              </a:r>
              <a:r>
                <a:rPr lang="en-US" sz="1600" dirty="0" err="1">
                  <a:latin typeface="Courier" pitchFamily="2" charset="0"/>
                </a:rPr>
                <a:t>.</a:t>
              </a:r>
              <a:r>
                <a:rPr lang="en-US" sz="1600" b="1" dirty="0" err="1">
                  <a:solidFill>
                    <a:srgbClr val="660E7A"/>
                  </a:solidFill>
                  <a:latin typeface="Courier" pitchFamily="2" charset="0"/>
                </a:rPr>
                <a:t>greeting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}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}</a:t>
              </a:r>
              <a:br>
                <a:rPr lang="en-US" sz="1600" dirty="0">
                  <a:latin typeface="Courier" pitchFamily="2" charset="0"/>
                </a:rPr>
              </a:br>
              <a:br>
                <a:rPr lang="en-US" sz="1600" dirty="0">
                  <a:latin typeface="Courier" pitchFamily="2" charset="0"/>
                </a:rPr>
              </a:b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let </a:t>
              </a:r>
              <a:r>
                <a:rPr lang="en-US" sz="1600" dirty="0">
                  <a:solidFill>
                    <a:srgbClr val="458383"/>
                  </a:solidFill>
                  <a:latin typeface="Courier" pitchFamily="2" charset="0"/>
                </a:rPr>
                <a:t>greeter </a:t>
              </a:r>
              <a:r>
                <a:rPr lang="en-US" sz="1600" dirty="0">
                  <a:latin typeface="Courier" pitchFamily="2" charset="0"/>
                </a:rPr>
                <a:t>=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new </a:t>
              </a:r>
              <a:r>
                <a:rPr lang="en-US" sz="1600" dirty="0">
                  <a:latin typeface="Courier" pitchFamily="2" charset="0"/>
                </a:rPr>
                <a:t>Greeter(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"world"</a:t>
              </a:r>
              <a:r>
                <a:rPr lang="en-US" sz="1600" dirty="0">
                  <a:latin typeface="Courier" pitchFamily="2" charset="0"/>
                </a:rPr>
                <a:t>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3646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8CC9B4B-AC82-A143-92D8-7827A16AACEA}"/>
              </a:ext>
            </a:extLst>
          </p:cNvPr>
          <p:cNvSpPr txBox="1"/>
          <p:nvPr/>
        </p:nvSpPr>
        <p:spPr>
          <a:xfrm>
            <a:off x="920444" y="1000017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Class</a:t>
            </a:r>
            <a:endParaRPr lang="en-US" sz="2400" b="1" dirty="0">
              <a:solidFill>
                <a:srgbClr val="03006B"/>
              </a:solidFill>
              <a:ea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299DD6-6386-0E4B-93E4-702524A79EC7}"/>
              </a:ext>
            </a:extLst>
          </p:cNvPr>
          <p:cNvGrpSpPr/>
          <p:nvPr/>
        </p:nvGrpSpPr>
        <p:grpSpPr>
          <a:xfrm>
            <a:off x="1619652" y="1461682"/>
            <a:ext cx="6539630" cy="3477787"/>
            <a:chOff x="1619652" y="1461682"/>
            <a:chExt cx="6539630" cy="347778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215A0C3-1F67-904B-A788-75B084F8E868}"/>
                </a:ext>
              </a:extLst>
            </p:cNvPr>
            <p:cNvSpPr/>
            <p:nvPr/>
          </p:nvSpPr>
          <p:spPr>
            <a:xfrm>
              <a:off x="1619652" y="1461682"/>
              <a:ext cx="6191427" cy="347778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8A5ABF-6979-7A47-906B-E96634D03F85}"/>
                </a:ext>
              </a:extLst>
            </p:cNvPr>
            <p:cNvSpPr/>
            <p:nvPr/>
          </p:nvSpPr>
          <p:spPr>
            <a:xfrm>
              <a:off x="1967854" y="1553971"/>
              <a:ext cx="6191428" cy="32932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class </a:t>
              </a:r>
              <a:r>
                <a:rPr lang="en-US" sz="1600" dirty="0">
                  <a:latin typeface="Courier" pitchFamily="2" charset="0"/>
                </a:rPr>
                <a:t>Greeter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r>
                <a:rPr lang="en-US" sz="1600" b="1" dirty="0">
                  <a:solidFill>
                    <a:srgbClr val="660E7A"/>
                  </a:solidFill>
                  <a:latin typeface="Courier" pitchFamily="2" charset="0"/>
                </a:rPr>
                <a:t>greeting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string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constructor</a:t>
              </a:r>
              <a:r>
                <a:rPr lang="en-US" sz="1600" dirty="0">
                  <a:latin typeface="Courier" pitchFamily="2" charset="0"/>
                </a:rPr>
                <a:t>(message: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string</a:t>
              </a:r>
              <a:r>
                <a:rPr lang="en-US" sz="1600" dirty="0">
                  <a:latin typeface="Courier" pitchFamily="2" charset="0"/>
                </a:rPr>
                <a:t>)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    </a:t>
              </a:r>
              <a:r>
                <a:rPr lang="en-US" sz="1600" b="1" dirty="0" err="1">
                  <a:solidFill>
                    <a:srgbClr val="000080"/>
                  </a:solidFill>
                  <a:latin typeface="Courier" pitchFamily="2" charset="0"/>
                </a:rPr>
                <a:t>this</a:t>
              </a:r>
              <a:r>
                <a:rPr lang="en-US" sz="1600" dirty="0" err="1">
                  <a:latin typeface="Courier" pitchFamily="2" charset="0"/>
                </a:rPr>
                <a:t>.</a:t>
              </a:r>
              <a:r>
                <a:rPr lang="en-US" sz="1600" b="1" dirty="0" err="1">
                  <a:solidFill>
                    <a:srgbClr val="660E7A"/>
                  </a:solidFill>
                  <a:latin typeface="Courier" pitchFamily="2" charset="0"/>
                </a:rPr>
                <a:t>greeting</a:t>
              </a:r>
              <a:r>
                <a:rPr lang="en-US" sz="1600" b="1" dirty="0">
                  <a:solidFill>
                    <a:srgbClr val="660E7A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latin typeface="Courier" pitchFamily="2" charset="0"/>
                </a:rPr>
                <a:t>= message;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}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r>
                <a:rPr lang="en-US" sz="1600" dirty="0">
                  <a:solidFill>
                    <a:srgbClr val="7A7A43"/>
                  </a:solidFill>
                  <a:latin typeface="Courier" pitchFamily="2" charset="0"/>
                </a:rPr>
                <a:t>greet</a:t>
              </a:r>
              <a:r>
                <a:rPr lang="en-US" sz="1600" dirty="0">
                  <a:latin typeface="Courier" pitchFamily="2" charset="0"/>
                </a:rPr>
                <a:t>()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   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return 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`Hello, </a:t>
              </a:r>
              <a:r>
                <a:rPr lang="en-US" sz="1600" dirty="0">
                  <a:latin typeface="Courier" pitchFamily="2" charset="0"/>
                </a:rPr>
                <a:t>${</a:t>
              </a:r>
              <a:r>
                <a:rPr lang="en-US" sz="1600" b="1" dirty="0" err="1">
                  <a:solidFill>
                    <a:srgbClr val="000080"/>
                  </a:solidFill>
                  <a:latin typeface="Courier" pitchFamily="2" charset="0"/>
                </a:rPr>
                <a:t>this</a:t>
              </a:r>
              <a:r>
                <a:rPr lang="en-US" sz="1600" dirty="0" err="1">
                  <a:latin typeface="Courier" pitchFamily="2" charset="0"/>
                </a:rPr>
                <a:t>.</a:t>
              </a:r>
              <a:r>
                <a:rPr lang="en-US" sz="1600" b="1" dirty="0" err="1">
                  <a:solidFill>
                    <a:srgbClr val="660E7A"/>
                  </a:solidFill>
                  <a:latin typeface="Courier" pitchFamily="2" charset="0"/>
                </a:rPr>
                <a:t>greeting</a:t>
              </a:r>
              <a:r>
                <a:rPr lang="en-US" sz="1600" dirty="0">
                  <a:latin typeface="Courier" pitchFamily="2" charset="0"/>
                </a:rPr>
                <a:t>}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`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}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}</a:t>
              </a:r>
              <a:br>
                <a:rPr lang="en-US" sz="1600" dirty="0">
                  <a:latin typeface="Courier" pitchFamily="2" charset="0"/>
                </a:rPr>
              </a:br>
              <a:br>
                <a:rPr lang="en-US" sz="1600" dirty="0">
                  <a:latin typeface="Courier" pitchFamily="2" charset="0"/>
                </a:rPr>
              </a:b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let </a:t>
              </a:r>
              <a:r>
                <a:rPr lang="en-US" sz="1600" dirty="0">
                  <a:solidFill>
                    <a:srgbClr val="458383"/>
                  </a:solidFill>
                  <a:latin typeface="Courier" pitchFamily="2" charset="0"/>
                </a:rPr>
                <a:t>greeter </a:t>
              </a:r>
              <a:r>
                <a:rPr lang="en-US" sz="1600" dirty="0">
                  <a:latin typeface="Courier" pitchFamily="2" charset="0"/>
                </a:rPr>
                <a:t>=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new </a:t>
              </a:r>
              <a:r>
                <a:rPr lang="en-US" sz="1600" dirty="0">
                  <a:latin typeface="Courier" pitchFamily="2" charset="0"/>
                </a:rPr>
                <a:t>Greeter(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"world"</a:t>
              </a:r>
              <a:r>
                <a:rPr lang="en-US" sz="1600" dirty="0">
                  <a:latin typeface="Courier" pitchFamily="2" charset="0"/>
                </a:rPr>
                <a:t>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870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8CC9B4B-AC82-A143-92D8-7827A16AACEA}"/>
              </a:ext>
            </a:extLst>
          </p:cNvPr>
          <p:cNvSpPr txBox="1"/>
          <p:nvPr/>
        </p:nvSpPr>
        <p:spPr>
          <a:xfrm>
            <a:off x="920444" y="1000017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Interface</a:t>
            </a:r>
            <a:endParaRPr lang="en-US" sz="2400" b="1" dirty="0">
              <a:solidFill>
                <a:srgbClr val="03006B"/>
              </a:solidFill>
              <a:ea typeface="Roboto" panose="02000000000000000000" pitchFamily="2" charset="0"/>
            </a:endParaRPr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1B8ACD6-DEBB-9748-A40D-715854A44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1304" y="1769128"/>
            <a:ext cx="6738745" cy="22201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Defines structure</a:t>
            </a:r>
          </a:p>
          <a:p>
            <a:pPr lvl="1"/>
            <a:r>
              <a:rPr lang="en-US" sz="1600" dirty="0">
                <a:solidFill>
                  <a:srgbClr val="03006B"/>
                </a:solidFill>
                <a:ea typeface="Roboto" panose="02000000000000000000" pitchFamily="2" charset="0"/>
              </a:rPr>
              <a:t>functions</a:t>
            </a:r>
          </a:p>
          <a:p>
            <a:pPr lvl="1"/>
            <a:r>
              <a:rPr lang="en-US" sz="1600" dirty="0">
                <a:solidFill>
                  <a:srgbClr val="03006B"/>
                </a:solidFill>
                <a:ea typeface="Roboto" panose="02000000000000000000" pitchFamily="2" charset="0"/>
              </a:rPr>
              <a:t>properties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Can extend multiple other interfaces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Can extend classes</a:t>
            </a:r>
          </a:p>
        </p:txBody>
      </p:sp>
    </p:spTree>
    <p:extLst>
      <p:ext uri="{BB962C8B-B14F-4D97-AF65-F5344CB8AC3E}">
        <p14:creationId xmlns:p14="http://schemas.microsoft.com/office/powerpoint/2010/main" val="2587475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8299DD6-6386-0E4B-93E4-702524A79EC7}"/>
              </a:ext>
            </a:extLst>
          </p:cNvPr>
          <p:cNvGrpSpPr/>
          <p:nvPr/>
        </p:nvGrpSpPr>
        <p:grpSpPr>
          <a:xfrm>
            <a:off x="935989" y="897308"/>
            <a:ext cx="7223293" cy="4059253"/>
            <a:chOff x="1619652" y="1222048"/>
            <a:chExt cx="7223293" cy="405925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215A0C3-1F67-904B-A788-75B084F8E868}"/>
                </a:ext>
              </a:extLst>
            </p:cNvPr>
            <p:cNvSpPr/>
            <p:nvPr/>
          </p:nvSpPr>
          <p:spPr>
            <a:xfrm>
              <a:off x="1619652" y="1222048"/>
              <a:ext cx="7223293" cy="405925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8A5ABF-6979-7A47-906B-E96634D03F85}"/>
                </a:ext>
              </a:extLst>
            </p:cNvPr>
            <p:cNvSpPr/>
            <p:nvPr/>
          </p:nvSpPr>
          <p:spPr>
            <a:xfrm>
              <a:off x="1967854" y="1553971"/>
              <a:ext cx="6191428" cy="35394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interface </a:t>
              </a:r>
              <a:r>
                <a:rPr lang="en-US" sz="1600" dirty="0">
                  <a:latin typeface="Courier" pitchFamily="2" charset="0"/>
                </a:rPr>
                <a:t>Shape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r>
                <a:rPr lang="en-US" sz="1600" b="1" dirty="0">
                  <a:solidFill>
                    <a:srgbClr val="660E7A"/>
                  </a:solidFill>
                  <a:latin typeface="Courier" pitchFamily="2" charset="0"/>
                </a:rPr>
                <a:t>color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string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}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interface </a:t>
              </a:r>
              <a:r>
                <a:rPr lang="en-US" sz="1600" dirty="0" err="1">
                  <a:latin typeface="Courier" pitchFamily="2" charset="0"/>
                </a:rPr>
                <a:t>PenStroke</a:t>
              </a:r>
              <a:r>
                <a:rPr lang="en-US" sz="1600" dirty="0">
                  <a:latin typeface="Courier" pitchFamily="2" charset="0"/>
                </a:rPr>
                <a:t>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r>
                <a:rPr lang="en-US" sz="1600" b="1" dirty="0" err="1">
                  <a:solidFill>
                    <a:srgbClr val="660E7A"/>
                  </a:solidFill>
                  <a:latin typeface="Courier" pitchFamily="2" charset="0"/>
                </a:rPr>
                <a:t>penWidth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number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}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interface </a:t>
              </a:r>
              <a:r>
                <a:rPr lang="en-US" sz="1600" dirty="0">
                  <a:latin typeface="Courier" pitchFamily="2" charset="0"/>
                </a:rPr>
                <a:t>Square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extends </a:t>
              </a:r>
              <a:r>
                <a:rPr lang="en-US" sz="1600" dirty="0">
                  <a:latin typeface="Courier" pitchFamily="2" charset="0"/>
                </a:rPr>
                <a:t>Shape, </a:t>
              </a:r>
              <a:r>
                <a:rPr lang="en-US" sz="1600" dirty="0" err="1">
                  <a:latin typeface="Courier" pitchFamily="2" charset="0"/>
                </a:rPr>
                <a:t>PenStroke</a:t>
              </a:r>
              <a:r>
                <a:rPr lang="en-US" sz="1600" dirty="0">
                  <a:latin typeface="Courier" pitchFamily="2" charset="0"/>
                </a:rPr>
                <a:t>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r>
                <a:rPr lang="en-US" sz="1600" b="1" dirty="0" err="1">
                  <a:solidFill>
                    <a:srgbClr val="660E7A"/>
                  </a:solidFill>
                  <a:latin typeface="Courier" pitchFamily="2" charset="0"/>
                </a:rPr>
                <a:t>sideLength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number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}</a:t>
              </a:r>
              <a:br>
                <a:rPr lang="en-US" sz="1600" dirty="0">
                  <a:latin typeface="Courier" pitchFamily="2" charset="0"/>
                </a:rPr>
              </a:br>
              <a:br>
                <a:rPr lang="en-US" sz="1600" dirty="0">
                  <a:latin typeface="Courier" pitchFamily="2" charset="0"/>
                </a:rPr>
              </a:b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let </a:t>
              </a:r>
              <a:r>
                <a:rPr lang="en-US" sz="1600" dirty="0">
                  <a:solidFill>
                    <a:srgbClr val="458383"/>
                  </a:solidFill>
                  <a:latin typeface="Courier" pitchFamily="2" charset="0"/>
                </a:rPr>
                <a:t>square </a:t>
              </a:r>
              <a:r>
                <a:rPr lang="en-US" sz="1600" dirty="0">
                  <a:latin typeface="Courier" pitchFamily="2" charset="0"/>
                </a:rPr>
                <a:t>= {}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as </a:t>
              </a:r>
              <a:r>
                <a:rPr lang="en-US" sz="1600" dirty="0">
                  <a:latin typeface="Courier" pitchFamily="2" charset="0"/>
                </a:rPr>
                <a:t>Square;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 err="1">
                  <a:solidFill>
                    <a:srgbClr val="458383"/>
                  </a:solidFill>
                  <a:latin typeface="Courier" pitchFamily="2" charset="0"/>
                </a:rPr>
                <a:t>square</a:t>
              </a:r>
              <a:r>
                <a:rPr lang="en-US" sz="1600" dirty="0" err="1">
                  <a:latin typeface="Courier" pitchFamily="2" charset="0"/>
                </a:rPr>
                <a:t>.</a:t>
              </a:r>
              <a:r>
                <a:rPr lang="en-US" sz="1600" b="1" dirty="0" err="1">
                  <a:solidFill>
                    <a:srgbClr val="660E7A"/>
                  </a:solidFill>
                  <a:latin typeface="Courier" pitchFamily="2" charset="0"/>
                </a:rPr>
                <a:t>color</a:t>
              </a:r>
              <a:r>
                <a:rPr lang="en-US" sz="1600" b="1" dirty="0">
                  <a:solidFill>
                    <a:srgbClr val="660E7A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latin typeface="Courier" pitchFamily="2" charset="0"/>
                </a:rPr>
                <a:t>= 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'blue'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 err="1">
                  <a:solidFill>
                    <a:srgbClr val="458383"/>
                  </a:solidFill>
                  <a:latin typeface="Courier" pitchFamily="2" charset="0"/>
                </a:rPr>
                <a:t>square</a:t>
              </a:r>
              <a:r>
                <a:rPr lang="en-US" sz="1600" dirty="0" err="1">
                  <a:latin typeface="Courier" pitchFamily="2" charset="0"/>
                </a:rPr>
                <a:t>.</a:t>
              </a:r>
              <a:r>
                <a:rPr lang="en-US" sz="1600" b="1" dirty="0" err="1">
                  <a:solidFill>
                    <a:srgbClr val="660E7A"/>
                  </a:solidFill>
                  <a:latin typeface="Courier" pitchFamily="2" charset="0"/>
                </a:rPr>
                <a:t>sideLength</a:t>
              </a:r>
              <a:r>
                <a:rPr lang="en-US" sz="1600" b="1" dirty="0">
                  <a:solidFill>
                    <a:srgbClr val="660E7A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latin typeface="Courier" pitchFamily="2" charset="0"/>
                </a:rPr>
                <a:t>=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10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 err="1">
                  <a:solidFill>
                    <a:srgbClr val="458383"/>
                  </a:solidFill>
                  <a:latin typeface="Courier" pitchFamily="2" charset="0"/>
                </a:rPr>
                <a:t>square</a:t>
              </a:r>
              <a:r>
                <a:rPr lang="en-US" sz="1600" dirty="0" err="1">
                  <a:latin typeface="Courier" pitchFamily="2" charset="0"/>
                </a:rPr>
                <a:t>.</a:t>
              </a:r>
              <a:r>
                <a:rPr lang="en-US" sz="1600" b="1" dirty="0" err="1">
                  <a:solidFill>
                    <a:srgbClr val="660E7A"/>
                  </a:solidFill>
                  <a:latin typeface="Courier" pitchFamily="2" charset="0"/>
                </a:rPr>
                <a:t>penWidth</a:t>
              </a:r>
              <a:r>
                <a:rPr lang="en-US" sz="1600" b="1" dirty="0">
                  <a:solidFill>
                    <a:srgbClr val="660E7A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latin typeface="Courier" pitchFamily="2" charset="0"/>
                </a:rPr>
                <a:t>=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5.0</a:t>
              </a:r>
              <a:r>
                <a:rPr lang="en-US" sz="1600" dirty="0">
                  <a:latin typeface="Courier" pitchFamily="2" charset="0"/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760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8299DD6-6386-0E4B-93E4-702524A79EC7}"/>
              </a:ext>
            </a:extLst>
          </p:cNvPr>
          <p:cNvGrpSpPr/>
          <p:nvPr/>
        </p:nvGrpSpPr>
        <p:grpSpPr>
          <a:xfrm>
            <a:off x="935989" y="897308"/>
            <a:ext cx="7223293" cy="4059253"/>
            <a:chOff x="1619652" y="1222048"/>
            <a:chExt cx="7223293" cy="405925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215A0C3-1F67-904B-A788-75B084F8E868}"/>
                </a:ext>
              </a:extLst>
            </p:cNvPr>
            <p:cNvSpPr/>
            <p:nvPr/>
          </p:nvSpPr>
          <p:spPr>
            <a:xfrm>
              <a:off x="1619652" y="1222048"/>
              <a:ext cx="7223293" cy="405925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8A5ABF-6979-7A47-906B-E96634D03F85}"/>
                </a:ext>
              </a:extLst>
            </p:cNvPr>
            <p:cNvSpPr/>
            <p:nvPr/>
          </p:nvSpPr>
          <p:spPr>
            <a:xfrm>
              <a:off x="1967854" y="1553971"/>
              <a:ext cx="6191428" cy="32932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interface </a:t>
              </a:r>
              <a:r>
                <a:rPr lang="en-US" sz="1600" dirty="0">
                  <a:latin typeface="Courier" pitchFamily="2" charset="0"/>
                </a:rPr>
                <a:t>Shape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r>
                <a:rPr lang="en-US" sz="1600" b="1" dirty="0" err="1">
                  <a:solidFill>
                    <a:srgbClr val="000080"/>
                  </a:solidFill>
                  <a:latin typeface="Courier" pitchFamily="2" charset="0"/>
                </a:rPr>
                <a:t>readonly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 </a:t>
              </a:r>
              <a:r>
                <a:rPr lang="en-US" sz="1600" b="1" dirty="0">
                  <a:solidFill>
                    <a:srgbClr val="660E7A"/>
                  </a:solidFill>
                  <a:latin typeface="Courier" pitchFamily="2" charset="0"/>
                </a:rPr>
                <a:t>color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string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}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interface </a:t>
              </a:r>
              <a:r>
                <a:rPr lang="en-US" sz="1600" dirty="0" err="1">
                  <a:latin typeface="Courier" pitchFamily="2" charset="0"/>
                </a:rPr>
                <a:t>PenStroke</a:t>
              </a:r>
              <a:r>
                <a:rPr lang="en-US" sz="1600" dirty="0">
                  <a:latin typeface="Courier" pitchFamily="2" charset="0"/>
                </a:rPr>
                <a:t>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r>
                <a:rPr lang="en-US" sz="1600" b="1" dirty="0" err="1">
                  <a:solidFill>
                    <a:srgbClr val="660E7A"/>
                  </a:solidFill>
                  <a:latin typeface="Courier" pitchFamily="2" charset="0"/>
                </a:rPr>
                <a:t>penWidth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number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}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interface </a:t>
              </a:r>
              <a:r>
                <a:rPr lang="en-US" sz="1600" dirty="0">
                  <a:latin typeface="Courier" pitchFamily="2" charset="0"/>
                </a:rPr>
                <a:t>Square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extends </a:t>
              </a:r>
              <a:r>
                <a:rPr lang="en-US" sz="1600" dirty="0">
                  <a:latin typeface="Courier" pitchFamily="2" charset="0"/>
                </a:rPr>
                <a:t>Shape, </a:t>
              </a:r>
              <a:r>
                <a:rPr lang="en-US" sz="1600" dirty="0" err="1">
                  <a:latin typeface="Courier" pitchFamily="2" charset="0"/>
                </a:rPr>
                <a:t>PenStroke</a:t>
              </a:r>
              <a:r>
                <a:rPr lang="en-US" sz="1600" dirty="0">
                  <a:latin typeface="Courier" pitchFamily="2" charset="0"/>
                </a:rPr>
                <a:t>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r>
                <a:rPr lang="en-US" sz="1600" b="1" dirty="0" err="1">
                  <a:solidFill>
                    <a:srgbClr val="660E7A"/>
                  </a:solidFill>
                  <a:latin typeface="Courier" pitchFamily="2" charset="0"/>
                </a:rPr>
                <a:t>sideLength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number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}</a:t>
              </a:r>
              <a:br>
                <a:rPr lang="en-US" sz="1600" dirty="0">
                  <a:latin typeface="Courier" pitchFamily="2" charset="0"/>
                </a:rPr>
              </a:br>
              <a:br>
                <a:rPr lang="en-US" sz="1600" dirty="0">
                  <a:latin typeface="Courier" pitchFamily="2" charset="0"/>
                </a:rPr>
              </a:b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let </a:t>
              </a:r>
              <a:r>
                <a:rPr lang="en-US" sz="1600" dirty="0">
                  <a:solidFill>
                    <a:srgbClr val="458383"/>
                  </a:solidFill>
                  <a:latin typeface="Courier" pitchFamily="2" charset="0"/>
                </a:rPr>
                <a:t>square </a:t>
              </a:r>
              <a:r>
                <a:rPr lang="en-US" sz="1600" dirty="0">
                  <a:latin typeface="Courier" pitchFamily="2" charset="0"/>
                </a:rPr>
                <a:t>= {</a:t>
              </a:r>
              <a:r>
                <a:rPr lang="en-US" sz="1600" b="1" dirty="0" err="1">
                  <a:solidFill>
                    <a:srgbClr val="660E7A"/>
                  </a:solidFill>
                  <a:latin typeface="Courier" pitchFamily="2" charset="0"/>
                </a:rPr>
                <a:t>color</a:t>
              </a:r>
              <a:r>
                <a:rPr lang="en-US" sz="1600" dirty="0" err="1">
                  <a:latin typeface="Courier" pitchFamily="2" charset="0"/>
                </a:rPr>
                <a:t>:</a:t>
              </a:r>
              <a:r>
                <a:rPr lang="en-US" sz="1600" b="1" dirty="0" err="1">
                  <a:solidFill>
                    <a:srgbClr val="008000"/>
                  </a:solidFill>
                  <a:latin typeface="Courier" pitchFamily="2" charset="0"/>
                </a:rPr>
                <a:t>'blue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'</a:t>
              </a:r>
              <a:r>
                <a:rPr lang="en-US" sz="1600" dirty="0">
                  <a:latin typeface="Courier" pitchFamily="2" charset="0"/>
                </a:rPr>
                <a:t>}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as </a:t>
              </a:r>
              <a:r>
                <a:rPr lang="en-US" sz="1600" dirty="0">
                  <a:latin typeface="Courier" pitchFamily="2" charset="0"/>
                </a:rPr>
                <a:t>Square;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 err="1">
                  <a:solidFill>
                    <a:srgbClr val="458383"/>
                  </a:solidFill>
                  <a:latin typeface="Courier" pitchFamily="2" charset="0"/>
                </a:rPr>
                <a:t>square</a:t>
              </a:r>
              <a:r>
                <a:rPr lang="en-US" sz="1600" dirty="0" err="1">
                  <a:latin typeface="Courier" pitchFamily="2" charset="0"/>
                </a:rPr>
                <a:t>.</a:t>
              </a:r>
              <a:r>
                <a:rPr lang="en-US" sz="1600" b="1" dirty="0" err="1">
                  <a:solidFill>
                    <a:srgbClr val="660E7A"/>
                  </a:solidFill>
                  <a:latin typeface="Courier" pitchFamily="2" charset="0"/>
                </a:rPr>
                <a:t>sideLength</a:t>
              </a:r>
              <a:r>
                <a:rPr lang="en-US" sz="1600" b="1" dirty="0">
                  <a:solidFill>
                    <a:srgbClr val="660E7A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latin typeface="Courier" pitchFamily="2" charset="0"/>
                </a:rPr>
                <a:t>=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10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 err="1">
                  <a:solidFill>
                    <a:srgbClr val="458383"/>
                  </a:solidFill>
                  <a:latin typeface="Courier" pitchFamily="2" charset="0"/>
                </a:rPr>
                <a:t>square</a:t>
              </a:r>
              <a:r>
                <a:rPr lang="en-US" sz="1600" dirty="0" err="1">
                  <a:latin typeface="Courier" pitchFamily="2" charset="0"/>
                </a:rPr>
                <a:t>.</a:t>
              </a:r>
              <a:r>
                <a:rPr lang="en-US" sz="1600" b="1" dirty="0" err="1">
                  <a:solidFill>
                    <a:srgbClr val="660E7A"/>
                  </a:solidFill>
                  <a:latin typeface="Courier" pitchFamily="2" charset="0"/>
                </a:rPr>
                <a:t>penWidth</a:t>
              </a:r>
              <a:r>
                <a:rPr lang="en-US" sz="1600" b="1" dirty="0">
                  <a:solidFill>
                    <a:srgbClr val="660E7A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latin typeface="Courier" pitchFamily="2" charset="0"/>
                </a:rPr>
                <a:t>=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5.0</a:t>
              </a:r>
              <a:r>
                <a:rPr lang="en-US" sz="1600" dirty="0">
                  <a:latin typeface="Courier" pitchFamily="2" charset="0"/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7507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8299DD6-6386-0E4B-93E4-702524A79EC7}"/>
              </a:ext>
            </a:extLst>
          </p:cNvPr>
          <p:cNvGrpSpPr/>
          <p:nvPr/>
        </p:nvGrpSpPr>
        <p:grpSpPr>
          <a:xfrm>
            <a:off x="935989" y="897308"/>
            <a:ext cx="7223293" cy="4059253"/>
            <a:chOff x="1619652" y="1222048"/>
            <a:chExt cx="7223293" cy="405925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215A0C3-1F67-904B-A788-75B084F8E868}"/>
                </a:ext>
              </a:extLst>
            </p:cNvPr>
            <p:cNvSpPr/>
            <p:nvPr/>
          </p:nvSpPr>
          <p:spPr>
            <a:xfrm>
              <a:off x="1619652" y="1222048"/>
              <a:ext cx="7223293" cy="405925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8A5ABF-6979-7A47-906B-E96634D03F85}"/>
                </a:ext>
              </a:extLst>
            </p:cNvPr>
            <p:cNvSpPr/>
            <p:nvPr/>
          </p:nvSpPr>
          <p:spPr>
            <a:xfrm>
              <a:off x="1967853" y="1553971"/>
              <a:ext cx="6875091" cy="35394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interface </a:t>
              </a:r>
              <a:r>
                <a:rPr lang="en-US" sz="1600" dirty="0">
                  <a:latin typeface="Courier" pitchFamily="2" charset="0"/>
                </a:rPr>
                <a:t>Shape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r>
                <a:rPr lang="en-US" sz="1600" b="1" dirty="0" err="1">
                  <a:solidFill>
                    <a:srgbClr val="000080"/>
                  </a:solidFill>
                  <a:latin typeface="Courier" pitchFamily="2" charset="0"/>
                </a:rPr>
                <a:t>readonly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 </a:t>
              </a:r>
              <a:r>
                <a:rPr lang="en-US" sz="1600" b="1" dirty="0">
                  <a:solidFill>
                    <a:srgbClr val="660E7A"/>
                  </a:solidFill>
                  <a:latin typeface="Courier" pitchFamily="2" charset="0"/>
                </a:rPr>
                <a:t>color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string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}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interface </a:t>
              </a:r>
              <a:r>
                <a:rPr lang="en-US" sz="1600" dirty="0" err="1">
                  <a:latin typeface="Courier" pitchFamily="2" charset="0"/>
                </a:rPr>
                <a:t>PenStroke</a:t>
              </a:r>
              <a:r>
                <a:rPr lang="en-US" sz="1600" dirty="0">
                  <a:latin typeface="Courier" pitchFamily="2" charset="0"/>
                </a:rPr>
                <a:t>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r>
                <a:rPr lang="en-US" sz="1600" b="1" dirty="0" err="1">
                  <a:solidFill>
                    <a:srgbClr val="660E7A"/>
                  </a:solidFill>
                  <a:latin typeface="Courier" pitchFamily="2" charset="0"/>
                </a:rPr>
                <a:t>penWidth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number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}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interface </a:t>
              </a:r>
              <a:r>
                <a:rPr lang="en-US" sz="1600" dirty="0">
                  <a:latin typeface="Courier" pitchFamily="2" charset="0"/>
                </a:rPr>
                <a:t>Square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extends </a:t>
              </a:r>
              <a:r>
                <a:rPr lang="en-US" sz="1600" dirty="0">
                  <a:latin typeface="Courier" pitchFamily="2" charset="0"/>
                </a:rPr>
                <a:t>Shape, </a:t>
              </a:r>
              <a:r>
                <a:rPr lang="en-US" sz="1600" dirty="0" err="1">
                  <a:latin typeface="Courier" pitchFamily="2" charset="0"/>
                </a:rPr>
                <a:t>PenStroke</a:t>
              </a:r>
              <a:r>
                <a:rPr lang="en-US" sz="1600" dirty="0">
                  <a:latin typeface="Courier" pitchFamily="2" charset="0"/>
                </a:rPr>
                <a:t>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r>
                <a:rPr lang="en-US" sz="1600" b="1" dirty="0" err="1">
                  <a:solidFill>
                    <a:srgbClr val="660E7A"/>
                  </a:solidFill>
                  <a:latin typeface="Courier" pitchFamily="2" charset="0"/>
                </a:rPr>
                <a:t>sideLength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number</a:t>
              </a:r>
              <a:r>
                <a:rPr lang="en-US" sz="1600" dirty="0">
                  <a:latin typeface="Courier" pitchFamily="2" charset="0"/>
                </a:rPr>
                <a:t>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}</a:t>
              </a:r>
              <a:br>
                <a:rPr lang="en-US" sz="1600" dirty="0">
                  <a:latin typeface="Courier" pitchFamily="2" charset="0"/>
                </a:rPr>
              </a:br>
              <a:br>
                <a:rPr lang="en-US" sz="1600" dirty="0">
                  <a:latin typeface="Courier" pitchFamily="2" charset="0"/>
                </a:rPr>
              </a:b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let </a:t>
              </a:r>
              <a:r>
                <a:rPr lang="en-US" sz="1600" dirty="0">
                  <a:solidFill>
                    <a:srgbClr val="458383"/>
                  </a:solidFill>
                  <a:latin typeface="Courier" pitchFamily="2" charset="0"/>
                </a:rPr>
                <a:t>square </a:t>
              </a:r>
              <a:r>
                <a:rPr lang="en-US" sz="1600" dirty="0">
                  <a:latin typeface="Courier" pitchFamily="2" charset="0"/>
                </a:rPr>
                <a:t>= {</a:t>
              </a:r>
              <a:r>
                <a:rPr lang="en-US" sz="1600" b="1" dirty="0" err="1">
                  <a:solidFill>
                    <a:srgbClr val="660E7A"/>
                  </a:solidFill>
                  <a:latin typeface="Courier" pitchFamily="2" charset="0"/>
                </a:rPr>
                <a:t>color</a:t>
              </a:r>
              <a:r>
                <a:rPr lang="en-US" sz="1600" dirty="0" err="1">
                  <a:latin typeface="Courier" pitchFamily="2" charset="0"/>
                </a:rPr>
                <a:t>:</a:t>
              </a:r>
              <a:r>
                <a:rPr lang="en-US" sz="1600" b="1" dirty="0" err="1">
                  <a:solidFill>
                    <a:srgbClr val="008000"/>
                  </a:solidFill>
                  <a:latin typeface="Courier" pitchFamily="2" charset="0"/>
                </a:rPr>
                <a:t>'blue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'</a:t>
              </a:r>
              <a:r>
                <a:rPr lang="en-US" sz="1600" dirty="0">
                  <a:latin typeface="Courier" pitchFamily="2" charset="0"/>
                </a:rPr>
                <a:t>, </a:t>
              </a:r>
            </a:p>
            <a:p>
              <a:r>
                <a:rPr lang="en-US" sz="1600" b="1" dirty="0">
                  <a:solidFill>
                    <a:srgbClr val="660E7A"/>
                  </a:solidFill>
                  <a:latin typeface="Courier" pitchFamily="2" charset="0"/>
                </a:rPr>
                <a:t>              </a:t>
              </a:r>
              <a:r>
                <a:rPr lang="en-US" sz="1600" b="1" dirty="0" err="1">
                  <a:solidFill>
                    <a:srgbClr val="660E7A"/>
                  </a:solidFill>
                  <a:latin typeface="Courier" pitchFamily="2" charset="0"/>
                </a:rPr>
                <a:t>penWidth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5.0</a:t>
              </a:r>
              <a:r>
                <a:rPr lang="en-US" sz="1600" dirty="0">
                  <a:latin typeface="Courier" pitchFamily="2" charset="0"/>
                </a:rPr>
                <a:t>, </a:t>
              </a:r>
            </a:p>
            <a:p>
              <a:r>
                <a:rPr lang="en-US" sz="1600" b="1" dirty="0">
                  <a:solidFill>
                    <a:srgbClr val="660E7A"/>
                  </a:solidFill>
                  <a:latin typeface="Courier" pitchFamily="2" charset="0"/>
                </a:rPr>
                <a:t>              </a:t>
              </a:r>
              <a:r>
                <a:rPr lang="en-US" sz="1600" b="1" dirty="0" err="1">
                  <a:solidFill>
                    <a:srgbClr val="660E7A"/>
                  </a:solidFill>
                  <a:latin typeface="Courier" pitchFamily="2" charset="0"/>
                </a:rPr>
                <a:t>sideLength</a:t>
              </a:r>
              <a:r>
                <a:rPr lang="en-US" sz="1600" dirty="0">
                  <a:latin typeface="Courier" pitchFamily="2" charset="0"/>
                </a:rPr>
                <a:t>: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10</a:t>
              </a:r>
              <a:r>
                <a:rPr lang="en-US" sz="1600" dirty="0">
                  <a:latin typeface="Courier" pitchFamily="2" charset="0"/>
                </a:rPr>
                <a:t>}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as </a:t>
              </a:r>
              <a:r>
                <a:rPr lang="en-US" sz="1600" dirty="0">
                  <a:latin typeface="Courier" pitchFamily="2" charset="0"/>
                </a:rPr>
                <a:t>Square;</a:t>
              </a:r>
              <a:br>
                <a:rPr lang="en-US" sz="1600" dirty="0">
                  <a:latin typeface="Courier" pitchFamily="2" charset="0"/>
                </a:rPr>
              </a:br>
              <a:endParaRPr lang="en-US" sz="1600" dirty="0">
                <a:latin typeface="Courier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9783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8CC9B4B-AC82-A143-92D8-7827A16AACEA}"/>
              </a:ext>
            </a:extLst>
          </p:cNvPr>
          <p:cNvSpPr txBox="1"/>
          <p:nvPr/>
        </p:nvSpPr>
        <p:spPr>
          <a:xfrm>
            <a:off x="920444" y="1000017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3006B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+mn-cs"/>
              </a:rPr>
              <a:t>Functions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3006B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+mn-cs"/>
            </a:endParaRPr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1B8ACD6-DEBB-9748-A40D-715854A44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1304" y="1675124"/>
            <a:ext cx="6738745" cy="22201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Named functions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Anonymous function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Typed result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Parameters</a:t>
            </a:r>
          </a:p>
          <a:p>
            <a:pPr lvl="1"/>
            <a:r>
              <a:rPr lang="en-US" sz="1600" dirty="0">
                <a:solidFill>
                  <a:srgbClr val="03006B"/>
                </a:solidFill>
                <a:ea typeface="Roboto" panose="02000000000000000000" pitchFamily="2" charset="0"/>
              </a:rPr>
              <a:t>optional</a:t>
            </a:r>
          </a:p>
          <a:p>
            <a:pPr lvl="1"/>
            <a:r>
              <a:rPr lang="en-US" sz="1600" dirty="0">
                <a:solidFill>
                  <a:srgbClr val="03006B"/>
                </a:solidFill>
                <a:ea typeface="Roboto" panose="02000000000000000000" pitchFamily="2" charset="0"/>
              </a:rPr>
              <a:t>default</a:t>
            </a:r>
          </a:p>
          <a:p>
            <a:pPr lvl="1"/>
            <a:r>
              <a:rPr lang="en-US" sz="1600" dirty="0">
                <a:solidFill>
                  <a:srgbClr val="03006B"/>
                </a:solidFill>
                <a:ea typeface="Roboto" panose="02000000000000000000" pitchFamily="2" charset="0"/>
              </a:rPr>
              <a:t>rest parameters</a:t>
            </a:r>
          </a:p>
          <a:p>
            <a:endParaRPr lang="en-US" sz="2000" dirty="0">
              <a:solidFill>
                <a:srgbClr val="03006B"/>
              </a:solidFill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3006B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27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8299DD6-6386-0E4B-93E4-702524A79EC7}"/>
              </a:ext>
            </a:extLst>
          </p:cNvPr>
          <p:cNvGrpSpPr/>
          <p:nvPr/>
        </p:nvGrpSpPr>
        <p:grpSpPr>
          <a:xfrm>
            <a:off x="935989" y="897308"/>
            <a:ext cx="7223293" cy="4059253"/>
            <a:chOff x="1619652" y="1222048"/>
            <a:chExt cx="7223293" cy="405925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215A0C3-1F67-904B-A788-75B084F8E868}"/>
                </a:ext>
              </a:extLst>
            </p:cNvPr>
            <p:cNvSpPr/>
            <p:nvPr/>
          </p:nvSpPr>
          <p:spPr>
            <a:xfrm>
              <a:off x="1619652" y="1222048"/>
              <a:ext cx="7223293" cy="405925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8A5ABF-6979-7A47-906B-E96634D03F85}"/>
                </a:ext>
              </a:extLst>
            </p:cNvPr>
            <p:cNvSpPr/>
            <p:nvPr/>
          </p:nvSpPr>
          <p:spPr>
            <a:xfrm>
              <a:off x="1967854" y="1553971"/>
              <a:ext cx="61914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function </a:t>
              </a:r>
              <a:r>
                <a:rPr lang="en-US" sz="1600" i="1" dirty="0" err="1">
                  <a:latin typeface="Courier" pitchFamily="2" charset="0"/>
                </a:rPr>
                <a:t>namedAdd</a:t>
              </a:r>
              <a:r>
                <a:rPr lang="en-US" sz="1600" dirty="0">
                  <a:latin typeface="Courier" pitchFamily="2" charset="0"/>
                </a:rPr>
                <a:t>(x: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number</a:t>
              </a:r>
              <a:r>
                <a:rPr lang="en-US" sz="1600" dirty="0">
                  <a:latin typeface="Courier" pitchFamily="2" charset="0"/>
                </a:rPr>
                <a:t>, y: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number</a:t>
              </a:r>
              <a:r>
                <a:rPr lang="en-US" sz="1600" dirty="0">
                  <a:latin typeface="Courier" pitchFamily="2" charset="0"/>
                </a:rPr>
                <a:t>)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return </a:t>
              </a:r>
              <a:r>
                <a:rPr lang="en-US" sz="1600" dirty="0">
                  <a:latin typeface="Courier" pitchFamily="2" charset="0"/>
                </a:rPr>
                <a:t>x + y;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}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619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75B14A8-305C-FB4C-8DA4-F291DA3EBA82}"/>
              </a:ext>
            </a:extLst>
          </p:cNvPr>
          <p:cNvSpPr txBox="1"/>
          <p:nvPr/>
        </p:nvSpPr>
        <p:spPr>
          <a:xfrm>
            <a:off x="1277428" y="1602254"/>
            <a:ext cx="66362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Superset of JavaScript</a:t>
            </a:r>
            <a:b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</a:br>
            <a:endParaRPr lang="en-US" sz="2400" dirty="0">
              <a:solidFill>
                <a:srgbClr val="03006B"/>
              </a:solidFill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Compiles to vanilla JavaScript</a:t>
            </a:r>
            <a:b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</a:br>
            <a:endParaRPr lang="en-US" sz="2400" dirty="0">
              <a:solidFill>
                <a:srgbClr val="03006B"/>
              </a:solidFill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Designed for development of large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312006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8299DD6-6386-0E4B-93E4-702524A79EC7}"/>
              </a:ext>
            </a:extLst>
          </p:cNvPr>
          <p:cNvGrpSpPr/>
          <p:nvPr/>
        </p:nvGrpSpPr>
        <p:grpSpPr>
          <a:xfrm>
            <a:off x="935989" y="897308"/>
            <a:ext cx="7223293" cy="4059253"/>
            <a:chOff x="1619652" y="1222048"/>
            <a:chExt cx="7223293" cy="405925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215A0C3-1F67-904B-A788-75B084F8E868}"/>
                </a:ext>
              </a:extLst>
            </p:cNvPr>
            <p:cNvSpPr/>
            <p:nvPr/>
          </p:nvSpPr>
          <p:spPr>
            <a:xfrm>
              <a:off x="1619652" y="1222048"/>
              <a:ext cx="7223293" cy="405925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8A5ABF-6979-7A47-906B-E96634D03F85}"/>
                </a:ext>
              </a:extLst>
            </p:cNvPr>
            <p:cNvSpPr/>
            <p:nvPr/>
          </p:nvSpPr>
          <p:spPr>
            <a:xfrm>
              <a:off x="1967854" y="1553971"/>
              <a:ext cx="61914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function </a:t>
              </a:r>
              <a:r>
                <a:rPr lang="en-US" sz="1600" i="1" dirty="0" err="1">
                  <a:latin typeface="Courier" pitchFamily="2" charset="0"/>
                </a:rPr>
                <a:t>namedAdd</a:t>
              </a:r>
              <a:r>
                <a:rPr lang="en-US" sz="1600" dirty="0">
                  <a:latin typeface="Courier" pitchFamily="2" charset="0"/>
                </a:rPr>
                <a:t>(x: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number</a:t>
              </a:r>
              <a:r>
                <a:rPr lang="en-US" sz="1600" dirty="0">
                  <a:latin typeface="Courier" pitchFamily="2" charset="0"/>
                </a:rPr>
                <a:t>, y: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number</a:t>
              </a:r>
              <a:r>
                <a:rPr lang="en-US" sz="1600" dirty="0">
                  <a:latin typeface="Courier" pitchFamily="2" charset="0"/>
                </a:rPr>
                <a:t>)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return </a:t>
              </a:r>
              <a:r>
                <a:rPr lang="en-US" sz="1600" dirty="0">
                  <a:latin typeface="Courier" pitchFamily="2" charset="0"/>
                </a:rPr>
                <a:t>x + y;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}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8845A81-576C-DD4F-BBCE-0BA0DA60C793}"/>
              </a:ext>
            </a:extLst>
          </p:cNvPr>
          <p:cNvSpPr/>
          <p:nvPr/>
        </p:nvSpPr>
        <p:spPr>
          <a:xfrm>
            <a:off x="1284191" y="2145603"/>
            <a:ext cx="6191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function </a:t>
            </a:r>
            <a:r>
              <a:rPr lang="en-US" sz="1600" i="1" dirty="0" err="1">
                <a:latin typeface="Courier" pitchFamily="2" charset="0"/>
              </a:rPr>
              <a:t>namedAdd</a:t>
            </a:r>
            <a:r>
              <a:rPr lang="en-US" sz="1600" dirty="0">
                <a:latin typeface="Courier" pitchFamily="2" charset="0"/>
              </a:rPr>
              <a:t>(x: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number</a:t>
            </a:r>
            <a:r>
              <a:rPr lang="en-US" sz="1600" dirty="0">
                <a:latin typeface="Courier" pitchFamily="2" charset="0"/>
              </a:rPr>
              <a:t>, y: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number</a:t>
            </a:r>
            <a:r>
              <a:rPr lang="en-US" sz="1600" dirty="0">
                <a:latin typeface="Courier" pitchFamily="2" charset="0"/>
              </a:rPr>
              <a:t>):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 number</a:t>
            </a:r>
            <a:r>
              <a:rPr lang="en-US" sz="1600" dirty="0">
                <a:latin typeface="Courier" pitchFamily="2" charset="0"/>
              </a:rPr>
              <a:t> {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return </a:t>
            </a:r>
            <a:r>
              <a:rPr lang="en-US" sz="1600" dirty="0">
                <a:latin typeface="Courier" pitchFamily="2" charset="0"/>
              </a:rPr>
              <a:t>x + y;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609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8299DD6-6386-0E4B-93E4-702524A79EC7}"/>
              </a:ext>
            </a:extLst>
          </p:cNvPr>
          <p:cNvGrpSpPr/>
          <p:nvPr/>
        </p:nvGrpSpPr>
        <p:grpSpPr>
          <a:xfrm>
            <a:off x="935989" y="897308"/>
            <a:ext cx="7223293" cy="4059253"/>
            <a:chOff x="1619652" y="1222048"/>
            <a:chExt cx="7223293" cy="405925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215A0C3-1F67-904B-A788-75B084F8E868}"/>
                </a:ext>
              </a:extLst>
            </p:cNvPr>
            <p:cNvSpPr/>
            <p:nvPr/>
          </p:nvSpPr>
          <p:spPr>
            <a:xfrm>
              <a:off x="1619652" y="1222048"/>
              <a:ext cx="7223293" cy="405925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8A5ABF-6979-7A47-906B-E96634D03F85}"/>
                </a:ext>
              </a:extLst>
            </p:cNvPr>
            <p:cNvSpPr/>
            <p:nvPr/>
          </p:nvSpPr>
          <p:spPr>
            <a:xfrm>
              <a:off x="1967854" y="1553971"/>
              <a:ext cx="61914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function </a:t>
              </a:r>
              <a:r>
                <a:rPr lang="en-US" sz="1600" i="1" dirty="0" err="1">
                  <a:latin typeface="Courier" pitchFamily="2" charset="0"/>
                </a:rPr>
                <a:t>namedAdd</a:t>
              </a:r>
              <a:r>
                <a:rPr lang="en-US" sz="1600" dirty="0">
                  <a:latin typeface="Courier" pitchFamily="2" charset="0"/>
                </a:rPr>
                <a:t>(x: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number</a:t>
              </a:r>
              <a:r>
                <a:rPr lang="en-US" sz="1600" dirty="0">
                  <a:latin typeface="Courier" pitchFamily="2" charset="0"/>
                </a:rPr>
                <a:t>, y: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number</a:t>
              </a:r>
              <a:r>
                <a:rPr lang="en-US" sz="1600" dirty="0">
                  <a:latin typeface="Courier" pitchFamily="2" charset="0"/>
                </a:rPr>
                <a:t>)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return </a:t>
              </a:r>
              <a:r>
                <a:rPr lang="en-US" sz="1600" dirty="0">
                  <a:latin typeface="Courier" pitchFamily="2" charset="0"/>
                </a:rPr>
                <a:t>x + y;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}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8845A81-576C-DD4F-BBCE-0BA0DA60C793}"/>
              </a:ext>
            </a:extLst>
          </p:cNvPr>
          <p:cNvSpPr/>
          <p:nvPr/>
        </p:nvSpPr>
        <p:spPr>
          <a:xfrm>
            <a:off x="1284191" y="2145603"/>
            <a:ext cx="6191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function </a:t>
            </a:r>
            <a:r>
              <a:rPr lang="en-US" sz="1600" i="1" dirty="0" err="1">
                <a:latin typeface="Courier" pitchFamily="2" charset="0"/>
              </a:rPr>
              <a:t>namedAdd</a:t>
            </a:r>
            <a:r>
              <a:rPr lang="en-US" sz="1600" dirty="0">
                <a:latin typeface="Courier" pitchFamily="2" charset="0"/>
              </a:rPr>
              <a:t>(x: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number</a:t>
            </a:r>
            <a:r>
              <a:rPr lang="en-US" sz="1600" dirty="0">
                <a:latin typeface="Courier" pitchFamily="2" charset="0"/>
              </a:rPr>
              <a:t>, y: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number</a:t>
            </a:r>
            <a:r>
              <a:rPr lang="en-US" sz="1600" dirty="0">
                <a:latin typeface="Courier" pitchFamily="2" charset="0"/>
              </a:rPr>
              <a:t>):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 number</a:t>
            </a:r>
            <a:r>
              <a:rPr lang="en-US" sz="1600" dirty="0">
                <a:latin typeface="Courier" pitchFamily="2" charset="0"/>
              </a:rPr>
              <a:t> {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return </a:t>
            </a:r>
            <a:r>
              <a:rPr lang="en-US" sz="1600" dirty="0">
                <a:latin typeface="Courier" pitchFamily="2" charset="0"/>
              </a:rPr>
              <a:t>x + y;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900F96-2350-D949-8683-80CAB9D1C16A}"/>
              </a:ext>
            </a:extLst>
          </p:cNvPr>
          <p:cNvSpPr/>
          <p:nvPr/>
        </p:nvSpPr>
        <p:spPr>
          <a:xfrm>
            <a:off x="1284191" y="3322740"/>
            <a:ext cx="94131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let </a:t>
            </a:r>
            <a:r>
              <a:rPr lang="en-US" sz="1600" i="1" dirty="0" err="1">
                <a:latin typeface="Courier" pitchFamily="2" charset="0"/>
              </a:rPr>
              <a:t>anonymousAdd</a:t>
            </a:r>
            <a:r>
              <a:rPr lang="en-US" sz="1600" i="1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=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function</a:t>
            </a:r>
            <a:r>
              <a:rPr lang="en-US" sz="1600" dirty="0">
                <a:latin typeface="Courier" pitchFamily="2" charset="0"/>
              </a:rPr>
              <a:t>(x: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number</a:t>
            </a:r>
            <a:r>
              <a:rPr lang="en-US" sz="1600" dirty="0">
                <a:latin typeface="Courier" pitchFamily="2" charset="0"/>
              </a:rPr>
              <a:t>, y: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number</a:t>
            </a:r>
            <a:r>
              <a:rPr lang="en-US" sz="1600" dirty="0">
                <a:latin typeface="Courier" pitchFamily="2" charset="0"/>
              </a:rPr>
              <a:t>) {</a:t>
            </a:r>
          </a:p>
          <a:p>
            <a:r>
              <a:rPr lang="en-US" sz="1600" dirty="0">
                <a:latin typeface="Courier" pitchFamily="2" charset="0"/>
              </a:rPr>
              <a:t>			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return </a:t>
            </a:r>
            <a:r>
              <a:rPr lang="en-US" sz="1600" dirty="0">
                <a:latin typeface="Courier" pitchFamily="2" charset="0"/>
              </a:rPr>
              <a:t>x + y; </a:t>
            </a:r>
          </a:p>
          <a:p>
            <a:r>
              <a:rPr lang="en-US" sz="1600" dirty="0">
                <a:latin typeface="Courier" pitchFamily="2" charset="0"/>
              </a:rPr>
              <a:t>		    };</a:t>
            </a:r>
          </a:p>
        </p:txBody>
      </p:sp>
    </p:spTree>
    <p:extLst>
      <p:ext uri="{BB962C8B-B14F-4D97-AF65-F5344CB8AC3E}">
        <p14:creationId xmlns:p14="http://schemas.microsoft.com/office/powerpoint/2010/main" val="3812991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8299DD6-6386-0E4B-93E4-702524A79EC7}"/>
              </a:ext>
            </a:extLst>
          </p:cNvPr>
          <p:cNvGrpSpPr/>
          <p:nvPr/>
        </p:nvGrpSpPr>
        <p:grpSpPr>
          <a:xfrm>
            <a:off x="935989" y="897308"/>
            <a:ext cx="7223293" cy="4059253"/>
            <a:chOff x="1619652" y="1222048"/>
            <a:chExt cx="7223293" cy="405925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215A0C3-1F67-904B-A788-75B084F8E868}"/>
                </a:ext>
              </a:extLst>
            </p:cNvPr>
            <p:cNvSpPr/>
            <p:nvPr/>
          </p:nvSpPr>
          <p:spPr>
            <a:xfrm>
              <a:off x="1619652" y="1222048"/>
              <a:ext cx="7223293" cy="405925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8A5ABF-6979-7A47-906B-E96634D03F85}"/>
                </a:ext>
              </a:extLst>
            </p:cNvPr>
            <p:cNvSpPr/>
            <p:nvPr/>
          </p:nvSpPr>
          <p:spPr>
            <a:xfrm>
              <a:off x="1967854" y="1553971"/>
              <a:ext cx="61914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function </a:t>
              </a:r>
              <a:r>
                <a:rPr lang="en-US" sz="1600" i="1" dirty="0" err="1">
                  <a:latin typeface="Courier" pitchFamily="2" charset="0"/>
                </a:rPr>
                <a:t>namedAdd</a:t>
              </a:r>
              <a:r>
                <a:rPr lang="en-US" sz="1600" dirty="0">
                  <a:latin typeface="Courier" pitchFamily="2" charset="0"/>
                </a:rPr>
                <a:t>(x: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number</a:t>
              </a:r>
              <a:r>
                <a:rPr lang="en-US" sz="1600" dirty="0">
                  <a:latin typeface="Courier" pitchFamily="2" charset="0"/>
                </a:rPr>
                <a:t>, y: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number</a:t>
              </a:r>
              <a:r>
                <a:rPr lang="en-US" sz="1600" dirty="0">
                  <a:latin typeface="Courier" pitchFamily="2" charset="0"/>
                </a:rPr>
                <a:t>) {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    </a:t>
              </a:r>
              <a:r>
                <a:rPr lang="en-US" sz="1600" b="1" dirty="0">
                  <a:solidFill>
                    <a:srgbClr val="000080"/>
                  </a:solidFill>
                  <a:latin typeface="Courier" pitchFamily="2" charset="0"/>
                </a:rPr>
                <a:t>return </a:t>
              </a:r>
              <a:r>
                <a:rPr lang="en-US" sz="1600" dirty="0">
                  <a:latin typeface="Courier" pitchFamily="2" charset="0"/>
                </a:rPr>
                <a:t>x + y;</a:t>
              </a:r>
              <a:br>
                <a:rPr lang="en-US" sz="1600" dirty="0">
                  <a:latin typeface="Courier" pitchFamily="2" charset="0"/>
                </a:rPr>
              </a:br>
              <a:r>
                <a:rPr lang="en-US" sz="1600" dirty="0">
                  <a:latin typeface="Courier" pitchFamily="2" charset="0"/>
                </a:rPr>
                <a:t>}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8845A81-576C-DD4F-BBCE-0BA0DA60C793}"/>
              </a:ext>
            </a:extLst>
          </p:cNvPr>
          <p:cNvSpPr/>
          <p:nvPr/>
        </p:nvSpPr>
        <p:spPr>
          <a:xfrm>
            <a:off x="1284191" y="2145603"/>
            <a:ext cx="6191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function </a:t>
            </a:r>
            <a:r>
              <a:rPr lang="en-US" sz="1600" i="1" dirty="0" err="1">
                <a:latin typeface="Courier" pitchFamily="2" charset="0"/>
              </a:rPr>
              <a:t>namedAdd</a:t>
            </a:r>
            <a:r>
              <a:rPr lang="en-US" sz="1600" dirty="0">
                <a:latin typeface="Courier" pitchFamily="2" charset="0"/>
              </a:rPr>
              <a:t>(x: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number</a:t>
            </a:r>
            <a:r>
              <a:rPr lang="en-US" sz="1600" dirty="0">
                <a:latin typeface="Courier" pitchFamily="2" charset="0"/>
              </a:rPr>
              <a:t>, y: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number</a:t>
            </a:r>
            <a:r>
              <a:rPr lang="en-US" sz="1600" dirty="0">
                <a:latin typeface="Courier" pitchFamily="2" charset="0"/>
              </a:rPr>
              <a:t>):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 number</a:t>
            </a:r>
            <a:r>
              <a:rPr lang="en-US" sz="1600" dirty="0">
                <a:latin typeface="Courier" pitchFamily="2" charset="0"/>
              </a:rPr>
              <a:t> {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return </a:t>
            </a:r>
            <a:r>
              <a:rPr lang="en-US" sz="1600" dirty="0">
                <a:latin typeface="Courier" pitchFamily="2" charset="0"/>
              </a:rPr>
              <a:t>x + y;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900F96-2350-D949-8683-80CAB9D1C16A}"/>
              </a:ext>
            </a:extLst>
          </p:cNvPr>
          <p:cNvSpPr/>
          <p:nvPr/>
        </p:nvSpPr>
        <p:spPr>
          <a:xfrm>
            <a:off x="1284191" y="3322740"/>
            <a:ext cx="94131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let </a:t>
            </a:r>
            <a:r>
              <a:rPr lang="en-US" sz="1600" i="1" dirty="0" err="1">
                <a:latin typeface="Courier" pitchFamily="2" charset="0"/>
              </a:rPr>
              <a:t>anonymousAdd</a:t>
            </a:r>
            <a:r>
              <a:rPr lang="en-US" sz="1600" i="1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=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function</a:t>
            </a:r>
            <a:r>
              <a:rPr lang="en-US" sz="1600" dirty="0">
                <a:latin typeface="Courier" pitchFamily="2" charset="0"/>
              </a:rPr>
              <a:t>(x: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number</a:t>
            </a:r>
            <a:r>
              <a:rPr lang="en-US" sz="1600" dirty="0">
                <a:latin typeface="Courier" pitchFamily="2" charset="0"/>
              </a:rPr>
              <a:t>, y: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number</a:t>
            </a:r>
            <a:r>
              <a:rPr lang="en-US" sz="1600" dirty="0">
                <a:latin typeface="Courier" pitchFamily="2" charset="0"/>
              </a:rPr>
              <a:t>) {</a:t>
            </a:r>
          </a:p>
          <a:p>
            <a:r>
              <a:rPr lang="en-US" sz="1600" dirty="0">
                <a:latin typeface="Courier" pitchFamily="2" charset="0"/>
              </a:rPr>
              <a:t>			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return </a:t>
            </a:r>
            <a:r>
              <a:rPr lang="en-US" sz="1600" dirty="0">
                <a:latin typeface="Courier" pitchFamily="2" charset="0"/>
              </a:rPr>
              <a:t>x + y; </a:t>
            </a:r>
          </a:p>
          <a:p>
            <a:r>
              <a:rPr lang="en-US" sz="1600" dirty="0">
                <a:latin typeface="Courier" pitchFamily="2" charset="0"/>
              </a:rPr>
              <a:t>		    };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516AFF-125A-8043-BD1F-8127DA871102}"/>
              </a:ext>
            </a:extLst>
          </p:cNvPr>
          <p:cNvSpPr/>
          <p:nvPr/>
        </p:nvSpPr>
        <p:spPr>
          <a:xfrm>
            <a:off x="1284190" y="4287296"/>
            <a:ext cx="94131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let </a:t>
            </a:r>
            <a:r>
              <a:rPr lang="en-US" sz="1600" i="1" dirty="0" err="1">
                <a:latin typeface="Courier" pitchFamily="2" charset="0"/>
              </a:rPr>
              <a:t>anonymousAdd</a:t>
            </a:r>
            <a:r>
              <a:rPr lang="en-US" sz="1600" i="1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= (x: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number</a:t>
            </a:r>
            <a:r>
              <a:rPr lang="en-US" sz="1600" dirty="0">
                <a:latin typeface="Courier" pitchFamily="2" charset="0"/>
              </a:rPr>
              <a:t>, y: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number</a:t>
            </a:r>
            <a:r>
              <a:rPr lang="en-US" sz="1600" dirty="0">
                <a:latin typeface="Courier" pitchFamily="2" charset="0"/>
              </a:rPr>
              <a:t>) =&gt;  x + y;</a:t>
            </a:r>
          </a:p>
        </p:txBody>
      </p:sp>
    </p:spTree>
    <p:extLst>
      <p:ext uri="{BB962C8B-B14F-4D97-AF65-F5344CB8AC3E}">
        <p14:creationId xmlns:p14="http://schemas.microsoft.com/office/powerpoint/2010/main" val="4036907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215A0C3-1F67-904B-A788-75B084F8E868}"/>
              </a:ext>
            </a:extLst>
          </p:cNvPr>
          <p:cNvSpPr/>
          <p:nvPr/>
        </p:nvSpPr>
        <p:spPr>
          <a:xfrm>
            <a:off x="935989" y="897308"/>
            <a:ext cx="7223293" cy="40592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AEFEBB-4EBC-AC43-B09A-822B88D7050C}"/>
              </a:ext>
            </a:extLst>
          </p:cNvPr>
          <p:cNvSpPr/>
          <p:nvPr/>
        </p:nvSpPr>
        <p:spPr>
          <a:xfrm>
            <a:off x="1284192" y="1224991"/>
            <a:ext cx="61914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function </a:t>
            </a:r>
            <a:r>
              <a:rPr lang="en-US" sz="1600" i="1" dirty="0" err="1">
                <a:latin typeface="Courier" pitchFamily="2" charset="0"/>
              </a:rPr>
              <a:t>optionalAdd</a:t>
            </a:r>
            <a:r>
              <a:rPr lang="en-US" sz="1600" dirty="0">
                <a:latin typeface="Courier" pitchFamily="2" charset="0"/>
              </a:rPr>
              <a:t>(x: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number</a:t>
            </a:r>
            <a:r>
              <a:rPr lang="en-US" sz="1600" dirty="0">
                <a:latin typeface="Courier" pitchFamily="2" charset="0"/>
              </a:rPr>
              <a:t>, y?: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number</a:t>
            </a:r>
            <a:r>
              <a:rPr lang="en-US" sz="1600" dirty="0">
                <a:latin typeface="Courier" pitchFamily="2" charset="0"/>
              </a:rPr>
              <a:t>) {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if </a:t>
            </a:r>
            <a:r>
              <a:rPr lang="en-US" sz="1600" dirty="0">
                <a:latin typeface="Courier" pitchFamily="2" charset="0"/>
              </a:rPr>
              <a:t>(y === </a:t>
            </a:r>
            <a:r>
              <a:rPr lang="en-US" sz="1600" dirty="0">
                <a:solidFill>
                  <a:srgbClr val="1600FF"/>
                </a:solidFill>
                <a:latin typeface="Courier" pitchFamily="2" charset="0"/>
              </a:rPr>
              <a:t>undefined</a:t>
            </a:r>
            <a:r>
              <a:rPr lang="en-US" sz="1600" dirty="0">
                <a:latin typeface="Courier" pitchFamily="2" charset="0"/>
              </a:rPr>
              <a:t>) {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        y = </a:t>
            </a:r>
            <a:r>
              <a:rPr lang="en-US" sz="1600" dirty="0">
                <a:solidFill>
                  <a:srgbClr val="0000FF"/>
                </a:solidFill>
                <a:latin typeface="Courier" pitchFamily="2" charset="0"/>
              </a:rPr>
              <a:t>0</a:t>
            </a:r>
            <a:r>
              <a:rPr lang="en-US" sz="1600" dirty="0">
                <a:latin typeface="Courier" pitchFamily="2" charset="0"/>
              </a:rPr>
              <a:t>;</a:t>
            </a:r>
            <a:br>
              <a:rPr lang="en-US" sz="1600" dirty="0">
                <a:solidFill>
                  <a:srgbClr val="0000FF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FF"/>
                </a:solidFill>
                <a:latin typeface="Courier" pitchFamily="2" charset="0"/>
              </a:rPr>
              <a:t>    </a:t>
            </a:r>
            <a:r>
              <a:rPr lang="en-US" sz="1600" dirty="0">
                <a:latin typeface="Courier" pitchFamily="2" charset="0"/>
              </a:rPr>
              <a:t>}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return </a:t>
            </a:r>
            <a:r>
              <a:rPr lang="en-US" sz="1600" dirty="0">
                <a:latin typeface="Courier" pitchFamily="2" charset="0"/>
              </a:rPr>
              <a:t>x + y;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C5967B-2E31-364A-A435-0FE66571FC1F}"/>
              </a:ext>
            </a:extLst>
          </p:cNvPr>
          <p:cNvSpPr/>
          <p:nvPr/>
        </p:nvSpPr>
        <p:spPr>
          <a:xfrm>
            <a:off x="1284192" y="3460107"/>
            <a:ext cx="61252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function </a:t>
            </a:r>
            <a:r>
              <a:rPr lang="en-US" sz="1600" i="1" dirty="0" err="1">
                <a:latin typeface="Courier" pitchFamily="2" charset="0"/>
              </a:rPr>
              <a:t>defaultAdd</a:t>
            </a:r>
            <a:r>
              <a:rPr lang="en-US" sz="1600" dirty="0">
                <a:latin typeface="Courier" pitchFamily="2" charset="0"/>
              </a:rPr>
              <a:t>(x: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number</a:t>
            </a:r>
            <a:r>
              <a:rPr lang="en-US" sz="1600" dirty="0">
                <a:latin typeface="Courier" pitchFamily="2" charset="0"/>
              </a:rPr>
              <a:t>, y: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number </a:t>
            </a:r>
            <a:r>
              <a:rPr lang="en-US" sz="1600" dirty="0">
                <a:latin typeface="Courier" pitchFamily="2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ourier" pitchFamily="2" charset="0"/>
              </a:rPr>
              <a:t>0</a:t>
            </a:r>
            <a:r>
              <a:rPr lang="en-US" sz="1600" dirty="0">
                <a:latin typeface="Courier" pitchFamily="2" charset="0"/>
              </a:rPr>
              <a:t>) {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return </a:t>
            </a:r>
            <a:r>
              <a:rPr lang="en-US" sz="1600" dirty="0">
                <a:latin typeface="Courier" pitchFamily="2" charset="0"/>
              </a:rPr>
              <a:t>x + y;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803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215A0C3-1F67-904B-A788-75B084F8E868}"/>
              </a:ext>
            </a:extLst>
          </p:cNvPr>
          <p:cNvSpPr/>
          <p:nvPr/>
        </p:nvSpPr>
        <p:spPr>
          <a:xfrm>
            <a:off x="867563" y="1021006"/>
            <a:ext cx="7439906" cy="28168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AEFEBB-4EBC-AC43-B09A-822B88D7050C}"/>
              </a:ext>
            </a:extLst>
          </p:cNvPr>
          <p:cNvSpPr/>
          <p:nvPr/>
        </p:nvSpPr>
        <p:spPr>
          <a:xfrm>
            <a:off x="1055801" y="1398380"/>
            <a:ext cx="743990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function </a:t>
            </a:r>
            <a:r>
              <a:rPr lang="en-US" sz="1600" i="1" dirty="0" err="1">
                <a:latin typeface="Courier" pitchFamily="2" charset="0"/>
              </a:rPr>
              <a:t>showTheRest</a:t>
            </a:r>
            <a:r>
              <a:rPr lang="en-US" sz="1600" dirty="0">
                <a:latin typeface="Courier" pitchFamily="2" charset="0"/>
              </a:rPr>
              <a:t>(first: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string</a:t>
            </a:r>
            <a:r>
              <a:rPr lang="en-US" sz="1600" dirty="0">
                <a:latin typeface="Courier" pitchFamily="2" charset="0"/>
              </a:rPr>
              <a:t>, </a:t>
            </a:r>
          </a:p>
          <a:p>
            <a:pPr lvl="0"/>
            <a:r>
              <a:rPr lang="en-US" sz="1600" dirty="0">
                <a:latin typeface="Courier" pitchFamily="2" charset="0"/>
              </a:rPr>
              <a:t>                     second: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string</a:t>
            </a:r>
            <a:r>
              <a:rPr lang="en-US" sz="1600" dirty="0">
                <a:latin typeface="Courier" pitchFamily="2" charset="0"/>
              </a:rPr>
              <a:t>,</a:t>
            </a:r>
          </a:p>
          <a:p>
            <a:pPr lvl="0"/>
            <a:r>
              <a:rPr lang="en-US" sz="1600" dirty="0">
                <a:latin typeface="Courier" pitchFamily="2" charset="0"/>
              </a:rPr>
              <a:t>                     ...</a:t>
            </a:r>
            <a:r>
              <a:rPr lang="en-US" sz="1600" dirty="0" err="1">
                <a:latin typeface="Courier" pitchFamily="2" charset="0"/>
              </a:rPr>
              <a:t>restValues</a:t>
            </a:r>
            <a:r>
              <a:rPr lang="en-US" sz="1600" dirty="0">
                <a:latin typeface="Courier" pitchFamily="2" charset="0"/>
              </a:rPr>
              <a:t>: </a:t>
            </a:r>
            <a:r>
              <a:rPr lang="en-US" sz="1600" b="1" dirty="0">
                <a:solidFill>
                  <a:srgbClr val="000080"/>
                </a:solidFill>
                <a:latin typeface="Courier" pitchFamily="2" charset="0"/>
              </a:rPr>
              <a:t>string</a:t>
            </a:r>
            <a:r>
              <a:rPr lang="en-US" sz="1600" dirty="0">
                <a:latin typeface="Courier" pitchFamily="2" charset="0"/>
              </a:rPr>
              <a:t>[]) {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b="1" i="1" dirty="0" err="1">
                <a:solidFill>
                  <a:srgbClr val="660E7A"/>
                </a:solidFill>
                <a:latin typeface="Courier" pitchFamily="2" charset="0"/>
              </a:rPr>
              <a:t>console</a:t>
            </a:r>
            <a:r>
              <a:rPr lang="en-US" sz="1600" dirty="0" err="1"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ourier" pitchFamily="2" charset="0"/>
              </a:rPr>
              <a:t>log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restValues</a:t>
            </a:r>
            <a:r>
              <a:rPr lang="en-US" sz="1600" dirty="0">
                <a:latin typeface="Courier" pitchFamily="2" charset="0"/>
              </a:rPr>
              <a:t>);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}</a:t>
            </a:r>
          </a:p>
          <a:p>
            <a:pPr lvl="0"/>
            <a:br>
              <a:rPr lang="en-US" sz="1600" dirty="0">
                <a:latin typeface="Courier" pitchFamily="2" charset="0"/>
              </a:rPr>
            </a:br>
            <a:r>
              <a:rPr lang="en-US" sz="1600" i="1" dirty="0" err="1">
                <a:latin typeface="Courier" pitchFamily="2" charset="0"/>
              </a:rPr>
              <a:t>showTheRest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ourier" pitchFamily="2" charset="0"/>
              </a:rPr>
              <a:t>'foo'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Courier" pitchFamily="2" charset="0"/>
              </a:rPr>
              <a:t>'bar'</a:t>
            </a:r>
            <a:r>
              <a:rPr lang="en-US" sz="1600" dirty="0">
                <a:latin typeface="Courier" pitchFamily="2" charset="0"/>
              </a:rPr>
              <a:t>); </a:t>
            </a:r>
            <a:r>
              <a:rPr lang="en-US" sz="1600" i="1" dirty="0">
                <a:solidFill>
                  <a:srgbClr val="808080"/>
                </a:solidFill>
                <a:latin typeface="Courier" pitchFamily="2" charset="0"/>
              </a:rPr>
              <a:t>// []</a:t>
            </a:r>
            <a:br>
              <a:rPr lang="en-US" sz="1600" i="1" dirty="0">
                <a:solidFill>
                  <a:srgbClr val="808080"/>
                </a:solidFill>
                <a:latin typeface="Courier" pitchFamily="2" charset="0"/>
              </a:rPr>
            </a:br>
            <a:r>
              <a:rPr lang="en-US" sz="1600" i="1" dirty="0" err="1">
                <a:latin typeface="Courier" pitchFamily="2" charset="0"/>
              </a:rPr>
              <a:t>showTheRest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ourier" pitchFamily="2" charset="0"/>
              </a:rPr>
              <a:t>'foo'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Courier" pitchFamily="2" charset="0"/>
              </a:rPr>
              <a:t>'bar'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Courier" pitchFamily="2" charset="0"/>
              </a:rPr>
              <a:t>'bas'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Courier" pitchFamily="2" charset="0"/>
              </a:rPr>
              <a:t>'</a:t>
            </a:r>
            <a:r>
              <a:rPr lang="en-US" sz="1600" b="1" dirty="0" err="1">
                <a:solidFill>
                  <a:srgbClr val="008000"/>
                </a:solidFill>
                <a:latin typeface="Courier" pitchFamily="2" charset="0"/>
              </a:rPr>
              <a:t>bla</a:t>
            </a:r>
            <a:r>
              <a:rPr lang="en-US" sz="1600" b="1" dirty="0">
                <a:solidFill>
                  <a:srgbClr val="008000"/>
                </a:solidFill>
                <a:latin typeface="Courier" pitchFamily="2" charset="0"/>
              </a:rPr>
              <a:t>'</a:t>
            </a:r>
            <a:r>
              <a:rPr lang="en-US" sz="1600" dirty="0">
                <a:latin typeface="Courier" pitchFamily="2" charset="0"/>
              </a:rPr>
              <a:t>); </a:t>
            </a:r>
            <a:r>
              <a:rPr lang="en-US" sz="1600" i="1" dirty="0">
                <a:solidFill>
                  <a:srgbClr val="808080"/>
                </a:solidFill>
                <a:latin typeface="Courier" pitchFamily="2" charset="0"/>
              </a:rPr>
              <a:t>// ['bas','</a:t>
            </a:r>
            <a:r>
              <a:rPr lang="en-US" sz="1600" i="1" dirty="0" err="1">
                <a:solidFill>
                  <a:srgbClr val="808080"/>
                </a:solidFill>
                <a:latin typeface="Courier" pitchFamily="2" charset="0"/>
              </a:rPr>
              <a:t>bla</a:t>
            </a:r>
            <a:r>
              <a:rPr lang="en-US" sz="1600" i="1" dirty="0">
                <a:solidFill>
                  <a:srgbClr val="808080"/>
                </a:solidFill>
                <a:latin typeface="Courier" pitchFamily="2" charset="0"/>
              </a:rPr>
              <a:t>']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221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8CC9B4B-AC82-A143-92D8-7827A16AACEA}"/>
              </a:ext>
            </a:extLst>
          </p:cNvPr>
          <p:cNvSpPr txBox="1"/>
          <p:nvPr/>
        </p:nvSpPr>
        <p:spPr>
          <a:xfrm>
            <a:off x="1277438" y="1622764"/>
            <a:ext cx="730311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3006B"/>
                </a:solidFill>
              </a:rPr>
              <a:t>Helps to organize your code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3006B"/>
                </a:solidFill>
              </a:rPr>
              <a:t>Has it’s own scope … not in the global (</a:t>
            </a:r>
            <a:r>
              <a:rPr lang="en-US" sz="2000" dirty="0" err="1">
                <a:solidFill>
                  <a:srgbClr val="03006B"/>
                </a:solidFill>
              </a:rPr>
              <a:t>js</a:t>
            </a:r>
            <a:r>
              <a:rPr lang="en-US" sz="2000" dirty="0">
                <a:solidFill>
                  <a:srgbClr val="03006B"/>
                </a:solidFill>
              </a:rPr>
              <a:t>) scope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dirty="0">
                <a:solidFill>
                  <a:srgbClr val="03006B"/>
                </a:solidFill>
              </a:rPr>
              <a:t>variables, functions, classes, etc. declared in a module are not visible outside the module ... by default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3006B"/>
                </a:solidFill>
              </a:rPr>
              <a:t>export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dirty="0">
                <a:solidFill>
                  <a:srgbClr val="03006B"/>
                </a:solidFill>
              </a:rPr>
              <a:t>declares that a member is visible outside the module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3006B"/>
                </a:solidFill>
                <a:ea typeface="Roboto" panose="02000000000000000000" pitchFamily="2" charset="0"/>
              </a:rPr>
              <a:t>import</a:t>
            </a:r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 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dirty="0">
                <a:solidFill>
                  <a:srgbClr val="03006B"/>
                </a:solidFill>
                <a:ea typeface="Roboto" panose="02000000000000000000" pitchFamily="2" charset="0"/>
              </a:rPr>
              <a:t>needed to consume an exported member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97A206-3650-D341-B99B-01C49EC07C6D}"/>
              </a:ext>
            </a:extLst>
          </p:cNvPr>
          <p:cNvSpPr txBox="1"/>
          <p:nvPr/>
        </p:nvSpPr>
        <p:spPr>
          <a:xfrm>
            <a:off x="920444" y="1000017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Modules</a:t>
            </a:r>
            <a:endParaRPr lang="en-US" sz="2400" b="1" dirty="0">
              <a:solidFill>
                <a:srgbClr val="03006B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83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A4C57B6-FEDF-F54F-8A7D-C081254B5F30}"/>
              </a:ext>
            </a:extLst>
          </p:cNvPr>
          <p:cNvGrpSpPr/>
          <p:nvPr/>
        </p:nvGrpSpPr>
        <p:grpSpPr>
          <a:xfrm>
            <a:off x="935989" y="905854"/>
            <a:ext cx="7223293" cy="1204957"/>
            <a:chOff x="935989" y="905854"/>
            <a:chExt cx="7223293" cy="12049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8299DD6-6386-0E4B-93E4-702524A79EC7}"/>
                </a:ext>
              </a:extLst>
            </p:cNvPr>
            <p:cNvGrpSpPr/>
            <p:nvPr/>
          </p:nvGrpSpPr>
          <p:grpSpPr>
            <a:xfrm>
              <a:off x="935989" y="905854"/>
              <a:ext cx="7223293" cy="1204957"/>
              <a:chOff x="1619652" y="1222048"/>
              <a:chExt cx="7223293" cy="120495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215A0C3-1F67-904B-A788-75B084F8E868}"/>
                  </a:ext>
                </a:extLst>
              </p:cNvPr>
              <p:cNvSpPr/>
              <p:nvPr/>
            </p:nvSpPr>
            <p:spPr>
              <a:xfrm>
                <a:off x="1619652" y="1222048"/>
                <a:ext cx="7223293" cy="12049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68A5ABF-6979-7A47-906B-E96634D03F85}"/>
                  </a:ext>
                </a:extLst>
              </p:cNvPr>
              <p:cNvSpPr/>
              <p:nvPr/>
            </p:nvSpPr>
            <p:spPr>
              <a:xfrm>
                <a:off x="1967853" y="1498758"/>
                <a:ext cx="458677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000080"/>
                    </a:solidFill>
                    <a:latin typeface="Courier" pitchFamily="2" charset="0"/>
                  </a:rPr>
                  <a:t>export interface </a:t>
                </a:r>
                <a:r>
                  <a:rPr lang="en-US" sz="1600" dirty="0">
                    <a:latin typeface="Courier" pitchFamily="2" charset="0"/>
                  </a:rPr>
                  <a:t>Validator {</a:t>
                </a:r>
                <a:br>
                  <a:rPr lang="en-US" sz="1600" dirty="0">
                    <a:latin typeface="Courier" pitchFamily="2" charset="0"/>
                  </a:rPr>
                </a:br>
                <a:r>
                  <a:rPr lang="en-US" sz="1600" dirty="0">
                    <a:latin typeface="Courier" pitchFamily="2" charset="0"/>
                  </a:rPr>
                  <a:t>    </a:t>
                </a:r>
                <a:r>
                  <a:rPr lang="en-US" sz="1600" dirty="0" err="1">
                    <a:solidFill>
                      <a:srgbClr val="7A7A43"/>
                    </a:solidFill>
                    <a:latin typeface="Courier" pitchFamily="2" charset="0"/>
                  </a:rPr>
                  <a:t>isValid</a:t>
                </a:r>
                <a:r>
                  <a:rPr lang="en-US" sz="1600" dirty="0">
                    <a:latin typeface="Courier" pitchFamily="2" charset="0"/>
                  </a:rPr>
                  <a:t>(s: </a:t>
                </a:r>
                <a:r>
                  <a:rPr lang="en-US" sz="1600" b="1" dirty="0">
                    <a:solidFill>
                      <a:srgbClr val="000080"/>
                    </a:solidFill>
                    <a:latin typeface="Courier" pitchFamily="2" charset="0"/>
                  </a:rPr>
                  <a:t>string</a:t>
                </a:r>
                <a:r>
                  <a:rPr lang="en-US" sz="1600" dirty="0">
                    <a:latin typeface="Courier" pitchFamily="2" charset="0"/>
                  </a:rPr>
                  <a:t>): </a:t>
                </a:r>
                <a:r>
                  <a:rPr lang="en-US" sz="1600" b="1" dirty="0" err="1">
                    <a:solidFill>
                      <a:srgbClr val="000080"/>
                    </a:solidFill>
                    <a:latin typeface="Courier" pitchFamily="2" charset="0"/>
                  </a:rPr>
                  <a:t>boolean</a:t>
                </a:r>
                <a:r>
                  <a:rPr lang="en-US" sz="1600" dirty="0">
                    <a:latin typeface="Courier" pitchFamily="2" charset="0"/>
                  </a:rPr>
                  <a:t>;</a:t>
                </a:r>
                <a:br>
                  <a:rPr lang="en-US" sz="1600" dirty="0">
                    <a:latin typeface="Courier" pitchFamily="2" charset="0"/>
                  </a:rPr>
                </a:br>
                <a:r>
                  <a:rPr lang="en-US" sz="1600" dirty="0">
                    <a:latin typeface="Courier" pitchFamily="2" charset="0"/>
                  </a:rPr>
                  <a:t>}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0F2D82-DBFF-8F44-9908-C0ADDD92620A}"/>
                </a:ext>
              </a:extLst>
            </p:cNvPr>
            <p:cNvSpPr txBox="1"/>
            <p:nvPr/>
          </p:nvSpPr>
          <p:spPr>
            <a:xfrm>
              <a:off x="6597353" y="905854"/>
              <a:ext cx="1561929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validator.ts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99E88B-FC93-E44C-81CD-0BB806598169}"/>
              </a:ext>
            </a:extLst>
          </p:cNvPr>
          <p:cNvGrpSpPr/>
          <p:nvPr/>
        </p:nvGrpSpPr>
        <p:grpSpPr>
          <a:xfrm>
            <a:off x="960353" y="2430211"/>
            <a:ext cx="7223293" cy="2244339"/>
            <a:chOff x="935989" y="905854"/>
            <a:chExt cx="7223293" cy="224433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F808351-EE57-C14E-A21C-5073B504A7E5}"/>
                </a:ext>
              </a:extLst>
            </p:cNvPr>
            <p:cNvGrpSpPr/>
            <p:nvPr/>
          </p:nvGrpSpPr>
          <p:grpSpPr>
            <a:xfrm>
              <a:off x="935989" y="905854"/>
              <a:ext cx="7223293" cy="2244339"/>
              <a:chOff x="1619652" y="1222048"/>
              <a:chExt cx="7223293" cy="224433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FAB5A91-50F6-A34E-AF1C-E948F2DA0830}"/>
                  </a:ext>
                </a:extLst>
              </p:cNvPr>
              <p:cNvSpPr/>
              <p:nvPr/>
            </p:nvSpPr>
            <p:spPr>
              <a:xfrm>
                <a:off x="1619652" y="1222048"/>
                <a:ext cx="7223293" cy="22443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686AE59-D1D8-5145-9603-7273F44A1E3B}"/>
                  </a:ext>
                </a:extLst>
              </p:cNvPr>
              <p:cNvSpPr/>
              <p:nvPr/>
            </p:nvSpPr>
            <p:spPr>
              <a:xfrm>
                <a:off x="1967853" y="1498758"/>
                <a:ext cx="6639035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000080"/>
                    </a:solidFill>
                    <a:latin typeface="Courier" pitchFamily="2" charset="0"/>
                  </a:rPr>
                  <a:t>import </a:t>
                </a:r>
                <a:r>
                  <a:rPr lang="en-US" sz="1600" dirty="0">
                    <a:latin typeface="Courier" pitchFamily="2" charset="0"/>
                  </a:rPr>
                  <a:t>{ Validator } </a:t>
                </a:r>
                <a:r>
                  <a:rPr lang="en-US" sz="1600" b="1" dirty="0">
                    <a:solidFill>
                      <a:srgbClr val="000080"/>
                    </a:solidFill>
                    <a:latin typeface="Courier" pitchFamily="2" charset="0"/>
                  </a:rPr>
                  <a:t>from </a:t>
                </a:r>
                <a:r>
                  <a:rPr lang="en-US" sz="1600" b="1" dirty="0">
                    <a:solidFill>
                      <a:srgbClr val="008000"/>
                    </a:solidFill>
                    <a:latin typeface="Courier" pitchFamily="2" charset="0"/>
                  </a:rPr>
                  <a:t>'./validator'</a:t>
                </a:r>
                <a:r>
                  <a:rPr lang="en-US" sz="1600" dirty="0">
                    <a:latin typeface="Courier" pitchFamily="2" charset="0"/>
                  </a:rPr>
                  <a:t>;</a:t>
                </a:r>
                <a:br>
                  <a:rPr lang="en-US" sz="1600" dirty="0">
                    <a:latin typeface="Courier" pitchFamily="2" charset="0"/>
                  </a:rPr>
                </a:br>
                <a:br>
                  <a:rPr lang="en-US" sz="1600" dirty="0">
                    <a:latin typeface="Courier" pitchFamily="2" charset="0"/>
                  </a:rPr>
                </a:br>
                <a:r>
                  <a:rPr lang="en-US" sz="1600" b="1" dirty="0">
                    <a:solidFill>
                      <a:srgbClr val="000080"/>
                    </a:solidFill>
                    <a:latin typeface="Courier" pitchFamily="2" charset="0"/>
                  </a:rPr>
                  <a:t>export class </a:t>
                </a:r>
                <a:r>
                  <a:rPr lang="en-US" sz="1600" dirty="0" err="1">
                    <a:latin typeface="Courier" pitchFamily="2" charset="0"/>
                  </a:rPr>
                  <a:t>EmailValidator</a:t>
                </a:r>
                <a:r>
                  <a:rPr lang="en-US" sz="1600" dirty="0">
                    <a:latin typeface="Courier" pitchFamily="2" charset="0"/>
                  </a:rPr>
                  <a:t> </a:t>
                </a:r>
                <a:r>
                  <a:rPr lang="en-US" sz="1600" b="1" dirty="0">
                    <a:solidFill>
                      <a:srgbClr val="000080"/>
                    </a:solidFill>
                    <a:latin typeface="Courier" pitchFamily="2" charset="0"/>
                  </a:rPr>
                  <a:t>implements </a:t>
                </a:r>
                <a:r>
                  <a:rPr lang="en-US" sz="1600" dirty="0">
                    <a:latin typeface="Courier" pitchFamily="2" charset="0"/>
                  </a:rPr>
                  <a:t>Validator {</a:t>
                </a:r>
                <a:br>
                  <a:rPr lang="en-US" sz="1600" dirty="0">
                    <a:latin typeface="Courier" pitchFamily="2" charset="0"/>
                  </a:rPr>
                </a:br>
                <a:r>
                  <a:rPr lang="en-US" sz="1600" dirty="0">
                    <a:latin typeface="Courier" pitchFamily="2" charset="0"/>
                  </a:rPr>
                  <a:t>    </a:t>
                </a:r>
                <a:r>
                  <a:rPr lang="en-US" sz="1600" dirty="0" err="1">
                    <a:solidFill>
                      <a:srgbClr val="7A7A43"/>
                    </a:solidFill>
                    <a:latin typeface="Courier" pitchFamily="2" charset="0"/>
                  </a:rPr>
                  <a:t>isValid</a:t>
                </a:r>
                <a:r>
                  <a:rPr lang="en-US" sz="1600" dirty="0">
                    <a:latin typeface="Courier" pitchFamily="2" charset="0"/>
                  </a:rPr>
                  <a:t>(s: </a:t>
                </a:r>
                <a:r>
                  <a:rPr lang="en-US" sz="1600" b="1" dirty="0">
                    <a:solidFill>
                      <a:srgbClr val="000080"/>
                    </a:solidFill>
                    <a:latin typeface="Courier" pitchFamily="2" charset="0"/>
                  </a:rPr>
                  <a:t>string</a:t>
                </a:r>
                <a:r>
                  <a:rPr lang="en-US" sz="1600" dirty="0">
                    <a:latin typeface="Courier" pitchFamily="2" charset="0"/>
                  </a:rPr>
                  <a:t>) {</a:t>
                </a:r>
                <a:br>
                  <a:rPr lang="en-US" sz="1600" dirty="0">
                    <a:latin typeface="Courier" pitchFamily="2" charset="0"/>
                  </a:rPr>
                </a:br>
                <a:r>
                  <a:rPr lang="en-US" sz="1600" dirty="0">
                    <a:latin typeface="Courier" pitchFamily="2" charset="0"/>
                  </a:rPr>
                  <a:t>        </a:t>
                </a:r>
                <a:r>
                  <a:rPr lang="en-US" sz="1600" i="1" dirty="0">
                    <a:solidFill>
                      <a:srgbClr val="808080"/>
                    </a:solidFill>
                    <a:latin typeface="Courier" pitchFamily="2" charset="0"/>
                  </a:rPr>
                  <a:t>// ... implementation</a:t>
                </a:r>
                <a:br>
                  <a:rPr lang="en-US" sz="1600" dirty="0">
                    <a:latin typeface="Courier" pitchFamily="2" charset="0"/>
                  </a:rPr>
                </a:br>
                <a:r>
                  <a:rPr lang="en-US" sz="1600" dirty="0">
                    <a:latin typeface="Courier" pitchFamily="2" charset="0"/>
                  </a:rPr>
                  <a:t>    }</a:t>
                </a:r>
                <a:br>
                  <a:rPr lang="en-US" sz="1600" dirty="0">
                    <a:latin typeface="Courier" pitchFamily="2" charset="0"/>
                  </a:rPr>
                </a:br>
                <a:r>
                  <a:rPr lang="en-US" sz="1600" dirty="0">
                    <a:latin typeface="Courier" pitchFamily="2" charset="0"/>
                  </a:rPr>
                  <a:t>}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BFCEF7-9C45-E84F-A0A5-6FF8DD3E0DBA}"/>
                </a:ext>
              </a:extLst>
            </p:cNvPr>
            <p:cNvSpPr txBox="1"/>
            <p:nvPr/>
          </p:nvSpPr>
          <p:spPr>
            <a:xfrm>
              <a:off x="6572989" y="905854"/>
              <a:ext cx="1586293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emailvalidator.ts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56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91E6873-C7EE-0546-92B1-E73414C3DC6B}"/>
              </a:ext>
            </a:extLst>
          </p:cNvPr>
          <p:cNvSpPr txBox="1"/>
          <p:nvPr/>
        </p:nvSpPr>
        <p:spPr>
          <a:xfrm>
            <a:off x="920444" y="1000017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Equality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DCAC88-C904-2141-9B67-DC50EFD48ED6}"/>
              </a:ext>
            </a:extLst>
          </p:cNvPr>
          <p:cNvSpPr txBox="1"/>
          <p:nvPr/>
        </p:nvSpPr>
        <p:spPr>
          <a:xfrm>
            <a:off x="1277438" y="2228352"/>
            <a:ext cx="7303111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3006B"/>
                </a:solidFill>
              </a:rPr>
              <a:t>You are protected against type differences … in most cases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3006B"/>
                </a:solidFill>
              </a:rPr>
              <a:t>But under the hood it is still JavaScript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211A08-32A7-9245-9259-221E83E7CA62}"/>
              </a:ext>
            </a:extLst>
          </p:cNvPr>
          <p:cNvSpPr/>
          <p:nvPr/>
        </p:nvSpPr>
        <p:spPr>
          <a:xfrm>
            <a:off x="2538846" y="3912650"/>
            <a:ext cx="40663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3006B"/>
                </a:solidFill>
              </a:rPr>
              <a:t>Always use       ===     and     !==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C9D9E5-9725-EC4B-B5B4-3E919D14191D}"/>
              </a:ext>
            </a:extLst>
          </p:cNvPr>
          <p:cNvSpPr/>
          <p:nvPr/>
        </p:nvSpPr>
        <p:spPr>
          <a:xfrm>
            <a:off x="3012469" y="1512011"/>
            <a:ext cx="31190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==  vs  ===      /       !=  vs  !==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324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6BC6527-C961-5E43-88F9-19FE7EF709B0}"/>
              </a:ext>
            </a:extLst>
          </p:cNvPr>
          <p:cNvSpPr/>
          <p:nvPr/>
        </p:nvSpPr>
        <p:spPr>
          <a:xfrm>
            <a:off x="287516" y="1821630"/>
            <a:ext cx="856896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rgbClr val="03006B"/>
                </a:solidFill>
                <a:ea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2200" dirty="0" err="1">
                <a:solidFill>
                  <a:srgbClr val="03006B"/>
                </a:solidFill>
                <a:ea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www.typescriptlang.org</a:t>
            </a:r>
            <a:r>
              <a:rPr lang="en-US" sz="2200" dirty="0">
                <a:solidFill>
                  <a:srgbClr val="03006B"/>
                </a:solidFill>
                <a:ea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/docs/handbook</a:t>
            </a:r>
            <a:endParaRPr lang="en-US" sz="2200" dirty="0">
              <a:solidFill>
                <a:srgbClr val="03006B"/>
              </a:solidFill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77FC4F-F8A8-B345-969A-8543C21A8967}"/>
              </a:ext>
            </a:extLst>
          </p:cNvPr>
          <p:cNvSpPr txBox="1"/>
          <p:nvPr/>
        </p:nvSpPr>
        <p:spPr>
          <a:xfrm>
            <a:off x="920444" y="1000017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More info:</a:t>
            </a:r>
            <a:endParaRPr lang="en-US" sz="2400" b="1" dirty="0">
              <a:solidFill>
                <a:srgbClr val="03006B"/>
              </a:solidFill>
              <a:ea typeface="Roboto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1A884C-A147-AE40-8FB1-C49CE02C5146}"/>
              </a:ext>
            </a:extLst>
          </p:cNvPr>
          <p:cNvSpPr/>
          <p:nvPr/>
        </p:nvSpPr>
        <p:spPr>
          <a:xfrm>
            <a:off x="2399224" y="3928039"/>
            <a:ext cx="43765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dirty="0">
                <a:solidFill>
                  <a:srgbClr val="03006B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</a:t>
            </a:r>
            <a:r>
              <a:rPr lang="en-US" sz="2200" dirty="0" err="1">
                <a:solidFill>
                  <a:srgbClr val="03006B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www.typescriptlang.org</a:t>
            </a:r>
            <a:r>
              <a:rPr lang="en-US" sz="2200" dirty="0">
                <a:solidFill>
                  <a:srgbClr val="03006B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/play/</a:t>
            </a:r>
            <a:endParaRPr lang="en-US" sz="2200" dirty="0">
              <a:solidFill>
                <a:srgbClr val="03006B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A681FD-BA1B-324C-9452-07127774FF56}"/>
              </a:ext>
            </a:extLst>
          </p:cNvPr>
          <p:cNvSpPr txBox="1"/>
          <p:nvPr/>
        </p:nvSpPr>
        <p:spPr>
          <a:xfrm>
            <a:off x="920441" y="3150743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Play online:</a:t>
            </a:r>
            <a:endParaRPr lang="en-US" sz="2400" b="1" dirty="0">
              <a:solidFill>
                <a:srgbClr val="03006B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088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91E6873-C7EE-0546-92B1-E73414C3DC6B}"/>
              </a:ext>
            </a:extLst>
          </p:cNvPr>
          <p:cNvSpPr txBox="1"/>
          <p:nvPr/>
        </p:nvSpPr>
        <p:spPr>
          <a:xfrm>
            <a:off x="920444" y="1000017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3006B"/>
                </a:solidFill>
                <a:ea typeface="Roboto" panose="02000000000000000000" pitchFamily="2" charset="0"/>
              </a:rPr>
              <a:t>TSLint</a:t>
            </a:r>
            <a:endParaRPr lang="en-US" sz="2400" dirty="0">
              <a:solidFill>
                <a:srgbClr val="03006B"/>
              </a:solidFill>
              <a:ea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4EB616-48FA-7B49-8F29-9B249CB77928}"/>
              </a:ext>
            </a:extLst>
          </p:cNvPr>
          <p:cNvSpPr txBox="1"/>
          <p:nvPr/>
        </p:nvSpPr>
        <p:spPr>
          <a:xfrm>
            <a:off x="1399205" y="1537923"/>
            <a:ext cx="73031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3006B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3006B"/>
                </a:solidFill>
              </a:rPr>
              <a:t>Defines and enforces code style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sz="2000" dirty="0">
                <a:solidFill>
                  <a:srgbClr val="03006B"/>
                </a:solidFill>
              </a:rPr>
              <a:t>Code formatting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sz="2000" dirty="0">
                <a:solidFill>
                  <a:srgbClr val="03006B"/>
                </a:solidFill>
              </a:rPr>
              <a:t>Code rules</a:t>
            </a:r>
            <a:endParaRPr lang="en-US" dirty="0">
              <a:solidFill>
                <a:srgbClr val="03006B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39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75B14A8-305C-FB4C-8DA4-F291DA3EBA82}"/>
              </a:ext>
            </a:extLst>
          </p:cNvPr>
          <p:cNvSpPr txBox="1"/>
          <p:nvPr/>
        </p:nvSpPr>
        <p:spPr>
          <a:xfrm>
            <a:off x="920444" y="1593942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So … what is JavaScript ?</a:t>
            </a:r>
          </a:p>
        </p:txBody>
      </p:sp>
    </p:spTree>
    <p:extLst>
      <p:ext uri="{BB962C8B-B14F-4D97-AF65-F5344CB8AC3E}">
        <p14:creationId xmlns:p14="http://schemas.microsoft.com/office/powerpoint/2010/main" val="1157672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C26CA80-7BFC-D44E-B529-1F9829AE4D9D}"/>
              </a:ext>
            </a:extLst>
          </p:cNvPr>
          <p:cNvSpPr txBox="1">
            <a:spLocks/>
          </p:cNvSpPr>
          <p:nvPr/>
        </p:nvSpPr>
        <p:spPr>
          <a:xfrm>
            <a:off x="472716" y="54249"/>
            <a:ext cx="8229600" cy="6383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03006B"/>
              </a:solidFill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3DCE2A07-919C-B244-B5A9-D0780C36DBCB}"/>
              </a:ext>
            </a:extLst>
          </p:cNvPr>
          <p:cNvSpPr txBox="1">
            <a:spLocks/>
          </p:cNvSpPr>
          <p:nvPr/>
        </p:nvSpPr>
        <p:spPr>
          <a:xfrm>
            <a:off x="186766" y="1448146"/>
            <a:ext cx="8768693" cy="7648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50" dirty="0">
                <a:ln w="15875" cmpd="sng">
                  <a:noFill/>
                  <a:prstDash val="solid"/>
                </a:ln>
                <a:solidFill>
                  <a:srgbClr val="03006B"/>
                </a:solidFill>
              </a:rPr>
              <a:t>Questions 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AED74E-E0EF-904D-993D-36B9AFF37556}"/>
              </a:ext>
            </a:extLst>
          </p:cNvPr>
          <p:cNvGrpSpPr/>
          <p:nvPr/>
        </p:nvGrpSpPr>
        <p:grpSpPr>
          <a:xfrm>
            <a:off x="311085" y="96985"/>
            <a:ext cx="8568964" cy="470830"/>
            <a:chOff x="311085" y="96985"/>
            <a:chExt cx="8568964" cy="47083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78C5C6-4400-1048-9B1A-4D402698C4C7}"/>
                </a:ext>
              </a:extLst>
            </p:cNvPr>
            <p:cNvCxnSpPr/>
            <p:nvPr/>
          </p:nvCxnSpPr>
          <p:spPr>
            <a:xfrm>
              <a:off x="311085" y="567815"/>
              <a:ext cx="8568964" cy="0"/>
            </a:xfrm>
            <a:prstGeom prst="line">
              <a:avLst/>
            </a:prstGeom>
            <a:ln w="12700">
              <a:solidFill>
                <a:srgbClr val="03006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8DE7BFF-5D5E-FE46-9558-60855D5811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623359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A61CF8E-C97E-654F-A3D7-CF4DC4367BEA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2C26CA80-7BFC-D44E-B529-1F9829AE4D9D}"/>
                </a:ext>
              </a:extLst>
            </p:cNvPr>
            <p:cNvSpPr txBox="1">
              <a:spLocks/>
            </p:cNvSpPr>
            <p:nvPr/>
          </p:nvSpPr>
          <p:spPr>
            <a:xfrm>
              <a:off x="472716" y="54249"/>
              <a:ext cx="8229600" cy="6383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  <a:ea typeface="+mj-ea"/>
                  <a:cs typeface="+mj-cs"/>
                </a:rPr>
                <a:t>Assignment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78C5C6-4400-1048-9B1A-4D402698C4C7}"/>
                </a:ext>
              </a:extLst>
            </p:cNvPr>
            <p:cNvCxnSpPr/>
            <p:nvPr/>
          </p:nvCxnSpPr>
          <p:spPr>
            <a:xfrm>
              <a:off x="311085" y="567815"/>
              <a:ext cx="8568964" cy="0"/>
            </a:xfrm>
            <a:prstGeom prst="line">
              <a:avLst/>
            </a:prstGeom>
            <a:ln w="12700">
              <a:solidFill>
                <a:srgbClr val="03006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CD8F63D-D154-2C4E-A993-9487DCB4683E}"/>
              </a:ext>
            </a:extLst>
          </p:cNvPr>
          <p:cNvSpPr txBox="1"/>
          <p:nvPr/>
        </p:nvSpPr>
        <p:spPr>
          <a:xfrm>
            <a:off x="2023874" y="1338552"/>
            <a:ext cx="50962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3006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familiar wit TypeScript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3006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3006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Try the different constructs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3006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 your favorite IDE  or  Play online</a:t>
            </a:r>
          </a:p>
        </p:txBody>
      </p:sp>
    </p:spTree>
    <p:extLst>
      <p:ext uri="{BB962C8B-B14F-4D97-AF65-F5344CB8AC3E}">
        <p14:creationId xmlns:p14="http://schemas.microsoft.com/office/powerpoint/2010/main" val="307947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75B14A8-305C-FB4C-8DA4-F291DA3EBA82}"/>
              </a:ext>
            </a:extLst>
          </p:cNvPr>
          <p:cNvSpPr txBox="1"/>
          <p:nvPr/>
        </p:nvSpPr>
        <p:spPr>
          <a:xfrm>
            <a:off x="920444" y="1081382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ECMAScript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6E8A9C7-9C19-1949-A500-B3E9D9C3752A}"/>
              </a:ext>
            </a:extLst>
          </p:cNvPr>
          <p:cNvGrpSpPr/>
          <p:nvPr/>
        </p:nvGrpSpPr>
        <p:grpSpPr>
          <a:xfrm>
            <a:off x="1393976" y="2098118"/>
            <a:ext cx="1143000" cy="1274479"/>
            <a:chOff x="1393976" y="1931858"/>
            <a:chExt cx="1143000" cy="1274479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4ADDB93-B4A9-504F-AC91-67570912D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93976" y="2177637"/>
              <a:ext cx="1143000" cy="10287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C248A9-93F1-484E-9A04-BD3914236637}"/>
                </a:ext>
              </a:extLst>
            </p:cNvPr>
            <p:cNvSpPr txBox="1"/>
            <p:nvPr/>
          </p:nvSpPr>
          <p:spPr>
            <a:xfrm>
              <a:off x="1965476" y="1931858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333132"/>
                  </a:solidFill>
                </a:rPr>
                <a:t>2009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966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75B14A8-305C-FB4C-8DA4-F291DA3EBA82}"/>
              </a:ext>
            </a:extLst>
          </p:cNvPr>
          <p:cNvSpPr txBox="1"/>
          <p:nvPr/>
        </p:nvSpPr>
        <p:spPr>
          <a:xfrm>
            <a:off x="920444" y="1081382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ECMAScript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6E8A9C7-9C19-1949-A500-B3E9D9C3752A}"/>
              </a:ext>
            </a:extLst>
          </p:cNvPr>
          <p:cNvGrpSpPr/>
          <p:nvPr/>
        </p:nvGrpSpPr>
        <p:grpSpPr>
          <a:xfrm>
            <a:off x="1393976" y="2098118"/>
            <a:ext cx="1143000" cy="1274479"/>
            <a:chOff x="1393976" y="1931858"/>
            <a:chExt cx="1143000" cy="1274479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4ADDB93-B4A9-504F-AC91-67570912D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93976" y="2177637"/>
              <a:ext cx="1143000" cy="10287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C248A9-93F1-484E-9A04-BD3914236637}"/>
                </a:ext>
              </a:extLst>
            </p:cNvPr>
            <p:cNvSpPr txBox="1"/>
            <p:nvPr/>
          </p:nvSpPr>
          <p:spPr>
            <a:xfrm>
              <a:off x="1965476" y="1931858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333132"/>
                  </a:solidFill>
                </a:rPr>
                <a:t>2009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4FD8F73-2C29-6D48-B91B-5AB538B7D86E}"/>
              </a:ext>
            </a:extLst>
          </p:cNvPr>
          <p:cNvGrpSpPr/>
          <p:nvPr/>
        </p:nvGrpSpPr>
        <p:grpSpPr>
          <a:xfrm>
            <a:off x="3001690" y="2098117"/>
            <a:ext cx="1155700" cy="1274480"/>
            <a:chOff x="3001690" y="1931857"/>
            <a:chExt cx="1155700" cy="127448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B644B08-DFB0-3345-A157-57A01F5CF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1690" y="2177637"/>
              <a:ext cx="1155700" cy="10287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AA21389-F170-6446-A8FB-757E898243DF}"/>
                </a:ext>
              </a:extLst>
            </p:cNvPr>
            <p:cNvSpPr txBox="1"/>
            <p:nvPr/>
          </p:nvSpPr>
          <p:spPr>
            <a:xfrm>
              <a:off x="3598790" y="1931857"/>
              <a:ext cx="498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333132"/>
                  </a:solidFill>
                </a:rPr>
                <a:t>2015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1E4674B-249D-AC49-928F-431264D8FC0E}"/>
              </a:ext>
            </a:extLst>
          </p:cNvPr>
          <p:cNvSpPr txBox="1"/>
          <p:nvPr/>
        </p:nvSpPr>
        <p:spPr>
          <a:xfrm>
            <a:off x="5424808" y="1931858"/>
            <a:ext cx="3455241" cy="2390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3006B"/>
                </a:solidFill>
              </a:rPr>
              <a:t>Arrow functions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3006B"/>
                </a:solidFill>
              </a:rPr>
              <a:t>Modules (import / export)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3006B"/>
                </a:solidFill>
              </a:rPr>
              <a:t>Class and inheritance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3006B"/>
                </a:solidFill>
              </a:rPr>
              <a:t>Block scoped variables &amp; functions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3006B"/>
                </a:solidFill>
              </a:rPr>
              <a:t>Promises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3006B"/>
                </a:solidFill>
              </a:rPr>
              <a:t>Default parameter values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3006B"/>
                </a:solidFill>
              </a:rPr>
              <a:t>String Interpolation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3006B"/>
                </a:solidFill>
              </a:rPr>
              <a:t>Datastructures</a:t>
            </a:r>
            <a:r>
              <a:rPr lang="en-US" sz="1600" dirty="0">
                <a:solidFill>
                  <a:srgbClr val="03006B"/>
                </a:solidFill>
              </a:rPr>
              <a:t> </a:t>
            </a:r>
          </a:p>
          <a:p>
            <a:pPr marL="742950" lvl="1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3006B"/>
                </a:solidFill>
              </a:rPr>
              <a:t>Map, Set, </a:t>
            </a:r>
            <a:r>
              <a:rPr lang="en-US" sz="1600" dirty="0" err="1">
                <a:solidFill>
                  <a:srgbClr val="03006B"/>
                </a:solidFill>
              </a:rPr>
              <a:t>WeakMap</a:t>
            </a:r>
            <a:r>
              <a:rPr lang="en-US" sz="1600" dirty="0">
                <a:solidFill>
                  <a:srgbClr val="03006B"/>
                </a:solidFill>
              </a:rPr>
              <a:t>, </a:t>
            </a:r>
            <a:r>
              <a:rPr lang="en-US" sz="1600" dirty="0" err="1">
                <a:solidFill>
                  <a:srgbClr val="03006B"/>
                </a:solidFill>
              </a:rPr>
              <a:t>WeakSet</a:t>
            </a:r>
            <a:endParaRPr lang="en-US" sz="1600" dirty="0">
              <a:solidFill>
                <a:srgbClr val="0300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0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75B14A8-305C-FB4C-8DA4-F291DA3EBA82}"/>
              </a:ext>
            </a:extLst>
          </p:cNvPr>
          <p:cNvSpPr txBox="1"/>
          <p:nvPr/>
        </p:nvSpPr>
        <p:spPr>
          <a:xfrm>
            <a:off x="920444" y="1081382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ECMAScript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6E8A9C7-9C19-1949-A500-B3E9D9C3752A}"/>
              </a:ext>
            </a:extLst>
          </p:cNvPr>
          <p:cNvGrpSpPr/>
          <p:nvPr/>
        </p:nvGrpSpPr>
        <p:grpSpPr>
          <a:xfrm>
            <a:off x="1393976" y="2098118"/>
            <a:ext cx="1143000" cy="1274479"/>
            <a:chOff x="1393976" y="1931858"/>
            <a:chExt cx="1143000" cy="1274479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4ADDB93-B4A9-504F-AC91-67570912D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93976" y="2177637"/>
              <a:ext cx="1143000" cy="10287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C248A9-93F1-484E-9A04-BD3914236637}"/>
                </a:ext>
              </a:extLst>
            </p:cNvPr>
            <p:cNvSpPr txBox="1"/>
            <p:nvPr/>
          </p:nvSpPr>
          <p:spPr>
            <a:xfrm>
              <a:off x="1965476" y="1931858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333132"/>
                  </a:solidFill>
                </a:rPr>
                <a:t>2009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4FD8F73-2C29-6D48-B91B-5AB538B7D86E}"/>
              </a:ext>
            </a:extLst>
          </p:cNvPr>
          <p:cNvGrpSpPr/>
          <p:nvPr/>
        </p:nvGrpSpPr>
        <p:grpSpPr>
          <a:xfrm>
            <a:off x="3001690" y="2098117"/>
            <a:ext cx="1155700" cy="1274480"/>
            <a:chOff x="3001690" y="1931857"/>
            <a:chExt cx="1155700" cy="127448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B644B08-DFB0-3345-A157-57A01F5CF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1690" y="2177637"/>
              <a:ext cx="1155700" cy="10287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AA21389-F170-6446-A8FB-757E898243DF}"/>
                </a:ext>
              </a:extLst>
            </p:cNvPr>
            <p:cNvSpPr txBox="1"/>
            <p:nvPr/>
          </p:nvSpPr>
          <p:spPr>
            <a:xfrm>
              <a:off x="3598790" y="1931857"/>
              <a:ext cx="498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333132"/>
                  </a:solidFill>
                </a:rPr>
                <a:t>2015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FD716F-91D5-1743-91B4-3F08E160861B}"/>
              </a:ext>
            </a:extLst>
          </p:cNvPr>
          <p:cNvGrpSpPr/>
          <p:nvPr/>
        </p:nvGrpSpPr>
        <p:grpSpPr>
          <a:xfrm>
            <a:off x="4622104" y="2098116"/>
            <a:ext cx="1143000" cy="1274481"/>
            <a:chOff x="4622104" y="1931856"/>
            <a:chExt cx="1143000" cy="127448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8F65EEE-E969-FB45-AC6E-723C2DF4E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22104" y="2177637"/>
              <a:ext cx="1143000" cy="10287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8D738BC-1558-AB44-B42B-A1CF0FE98B4E}"/>
                </a:ext>
              </a:extLst>
            </p:cNvPr>
            <p:cNvSpPr txBox="1"/>
            <p:nvPr/>
          </p:nvSpPr>
          <p:spPr>
            <a:xfrm>
              <a:off x="5193604" y="1931856"/>
              <a:ext cx="498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333132"/>
                  </a:solidFill>
                </a:rPr>
                <a:t>2016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20AC5EB-70EC-FF4C-ADE0-1E2ED96E7CE8}"/>
              </a:ext>
            </a:extLst>
          </p:cNvPr>
          <p:cNvSpPr txBox="1"/>
          <p:nvPr/>
        </p:nvSpPr>
        <p:spPr>
          <a:xfrm>
            <a:off x="6598662" y="2571750"/>
            <a:ext cx="1560620" cy="338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3006B"/>
                </a:solidFill>
              </a:rPr>
              <a:t>async / await</a:t>
            </a:r>
          </a:p>
        </p:txBody>
      </p:sp>
    </p:spTree>
    <p:extLst>
      <p:ext uri="{BB962C8B-B14F-4D97-AF65-F5344CB8AC3E}">
        <p14:creationId xmlns:p14="http://schemas.microsoft.com/office/powerpoint/2010/main" val="93492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75B14A8-305C-FB4C-8DA4-F291DA3EBA82}"/>
              </a:ext>
            </a:extLst>
          </p:cNvPr>
          <p:cNvSpPr txBox="1"/>
          <p:nvPr/>
        </p:nvSpPr>
        <p:spPr>
          <a:xfrm>
            <a:off x="920444" y="1081382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ECMAScript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1B31501-A4B9-5F4C-8F89-1C42DA215C9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9818" y="2337547"/>
            <a:ext cx="1143000" cy="1041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96E8A9C7-9C19-1949-A500-B3E9D9C3752A}"/>
              </a:ext>
            </a:extLst>
          </p:cNvPr>
          <p:cNvGrpSpPr/>
          <p:nvPr/>
        </p:nvGrpSpPr>
        <p:grpSpPr>
          <a:xfrm>
            <a:off x="1393976" y="2098118"/>
            <a:ext cx="1143000" cy="1274479"/>
            <a:chOff x="1393976" y="1931858"/>
            <a:chExt cx="1143000" cy="1274479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4ADDB93-B4A9-504F-AC91-67570912D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93976" y="2177637"/>
              <a:ext cx="1143000" cy="10287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C248A9-93F1-484E-9A04-BD3914236637}"/>
                </a:ext>
              </a:extLst>
            </p:cNvPr>
            <p:cNvSpPr txBox="1"/>
            <p:nvPr/>
          </p:nvSpPr>
          <p:spPr>
            <a:xfrm>
              <a:off x="1965476" y="1931858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333132"/>
                  </a:solidFill>
                </a:rPr>
                <a:t>2009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4FD8F73-2C29-6D48-B91B-5AB538B7D86E}"/>
              </a:ext>
            </a:extLst>
          </p:cNvPr>
          <p:cNvGrpSpPr/>
          <p:nvPr/>
        </p:nvGrpSpPr>
        <p:grpSpPr>
          <a:xfrm>
            <a:off x="3001690" y="2098117"/>
            <a:ext cx="1155700" cy="1274480"/>
            <a:chOff x="3001690" y="1931857"/>
            <a:chExt cx="1155700" cy="127448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B644B08-DFB0-3345-A157-57A01F5CF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1690" y="2177637"/>
              <a:ext cx="1155700" cy="10287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AA21389-F170-6446-A8FB-757E898243DF}"/>
                </a:ext>
              </a:extLst>
            </p:cNvPr>
            <p:cNvSpPr txBox="1"/>
            <p:nvPr/>
          </p:nvSpPr>
          <p:spPr>
            <a:xfrm>
              <a:off x="3598790" y="1931857"/>
              <a:ext cx="498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333132"/>
                  </a:solidFill>
                </a:rPr>
                <a:t>2015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FD716F-91D5-1743-91B4-3F08E160861B}"/>
              </a:ext>
            </a:extLst>
          </p:cNvPr>
          <p:cNvGrpSpPr/>
          <p:nvPr/>
        </p:nvGrpSpPr>
        <p:grpSpPr>
          <a:xfrm>
            <a:off x="4622104" y="2098116"/>
            <a:ext cx="1143000" cy="1274481"/>
            <a:chOff x="4622104" y="1931856"/>
            <a:chExt cx="1143000" cy="127448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8F65EEE-E969-FB45-AC6E-723C2DF4E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22104" y="2177637"/>
              <a:ext cx="1143000" cy="10287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8D738BC-1558-AB44-B42B-A1CF0FE98B4E}"/>
                </a:ext>
              </a:extLst>
            </p:cNvPr>
            <p:cNvSpPr txBox="1"/>
            <p:nvPr/>
          </p:nvSpPr>
          <p:spPr>
            <a:xfrm>
              <a:off x="5193604" y="1931856"/>
              <a:ext cx="498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333132"/>
                  </a:solidFill>
                </a:rPr>
                <a:t>2016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41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CE895-00D8-AE48-92A3-E73124875A1E}"/>
              </a:ext>
            </a:extLst>
          </p:cNvPr>
          <p:cNvGrpSpPr/>
          <p:nvPr/>
        </p:nvGrpSpPr>
        <p:grpSpPr>
          <a:xfrm>
            <a:off x="311085" y="54249"/>
            <a:ext cx="8568964" cy="638322"/>
            <a:chOff x="311085" y="54249"/>
            <a:chExt cx="8568964" cy="6383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47A17-4188-2249-B918-44229FB81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9282" y="96985"/>
              <a:ext cx="421267" cy="410455"/>
            </a:xfrm>
            <a:prstGeom prst="rect">
              <a:avLst/>
            </a:prstGeom>
            <a:effectLst/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61CF8E-C97E-654F-A3D7-CF4DC4367BEA}"/>
                </a:ext>
              </a:extLst>
            </p:cNvPr>
            <p:cNvGrpSpPr/>
            <p:nvPr/>
          </p:nvGrpSpPr>
          <p:grpSpPr>
            <a:xfrm>
              <a:off x="311085" y="54249"/>
              <a:ext cx="8568964" cy="638322"/>
              <a:chOff x="311085" y="54249"/>
              <a:chExt cx="8568964" cy="638322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C26CA80-7BFC-D44E-B529-1F9829AE4D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716" y="54249"/>
                <a:ext cx="8229600" cy="6383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3006B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TypeScript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3006B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78C5C6-4400-1048-9B1A-4D402698C4C7}"/>
                  </a:ext>
                </a:extLst>
              </p:cNvPr>
              <p:cNvCxnSpPr/>
              <p:nvPr/>
            </p:nvCxnSpPr>
            <p:spPr>
              <a:xfrm>
                <a:off x="311085" y="567815"/>
                <a:ext cx="8568964" cy="0"/>
              </a:xfrm>
              <a:prstGeom prst="line">
                <a:avLst/>
              </a:prstGeom>
              <a:ln w="12700">
                <a:solidFill>
                  <a:srgbClr val="03006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8CC9B4B-AC82-A143-92D8-7827A16AACEA}"/>
              </a:ext>
            </a:extLst>
          </p:cNvPr>
          <p:cNvSpPr txBox="1"/>
          <p:nvPr/>
        </p:nvSpPr>
        <p:spPr>
          <a:xfrm>
            <a:off x="920444" y="1000017"/>
            <a:ext cx="73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3006B"/>
                </a:solidFill>
                <a:ea typeface="Roboto" panose="02000000000000000000" pitchFamily="2" charset="0"/>
              </a:rPr>
              <a:t>Why TypeScript ?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D0DF3059-20FC-084A-8CCB-F28917DBD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682" y="1882197"/>
            <a:ext cx="5537835" cy="237400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Static type checking</a:t>
            </a:r>
          </a:p>
          <a:p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OO</a:t>
            </a:r>
          </a:p>
          <a:p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Interface</a:t>
            </a:r>
          </a:p>
          <a:p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Generics</a:t>
            </a:r>
          </a:p>
          <a:p>
            <a:r>
              <a:rPr lang="en-US" sz="2000" dirty="0">
                <a:solidFill>
                  <a:srgbClr val="03006B"/>
                </a:solidFill>
                <a:ea typeface="Roboto" panose="02000000000000000000" pitchFamily="2" charset="0"/>
              </a:rPr>
              <a:t>ES6+ features </a:t>
            </a:r>
          </a:p>
          <a:p>
            <a:pPr lvl="1"/>
            <a:r>
              <a:rPr lang="en-US" sz="1600" dirty="0" err="1">
                <a:solidFill>
                  <a:srgbClr val="03006B"/>
                </a:solidFill>
                <a:ea typeface="Roboto" panose="02000000000000000000" pitchFamily="2" charset="0"/>
              </a:rPr>
              <a:t>transpile</a:t>
            </a:r>
            <a:r>
              <a:rPr lang="en-US" sz="1600" dirty="0">
                <a:solidFill>
                  <a:srgbClr val="03006B"/>
                </a:solidFill>
                <a:ea typeface="Roboto" panose="02000000000000000000" pitchFamily="2" charset="0"/>
              </a:rPr>
              <a:t> to ES5 </a:t>
            </a:r>
            <a:r>
              <a:rPr lang="en-US" sz="1600" dirty="0" err="1">
                <a:solidFill>
                  <a:srgbClr val="03006B"/>
                </a:solidFill>
                <a:ea typeface="Roboto" panose="02000000000000000000" pitchFamily="2" charset="0"/>
              </a:rPr>
              <a:t>javascript</a:t>
            </a:r>
            <a:r>
              <a:rPr lang="en-US" sz="1600" dirty="0">
                <a:solidFill>
                  <a:srgbClr val="03006B"/>
                </a:solidFill>
                <a:ea typeface="Roboto" panose="02000000000000000000" pitchFamily="2" charset="0"/>
              </a:rPr>
              <a:t> still possible</a:t>
            </a:r>
          </a:p>
        </p:txBody>
      </p:sp>
    </p:spTree>
    <p:extLst>
      <p:ext uri="{BB962C8B-B14F-4D97-AF65-F5344CB8AC3E}">
        <p14:creationId xmlns:p14="http://schemas.microsoft.com/office/powerpoint/2010/main" val="103612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l">
          <a:defRPr dirty="0">
            <a:solidFill>
              <a:srgbClr val="03006B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16750</TotalTime>
  <Words>1602</Words>
  <Application>Microsoft Macintosh PowerPoint</Application>
  <PresentationFormat>On-screen Show (16:9)</PresentationFormat>
  <Paragraphs>261</Paragraphs>
  <Slides>41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Courier</vt:lpstr>
      <vt:lpstr>System Font Regular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Web Design</dc:title>
  <dc:creator>Winfred &amp; Marian van Egteren</dc:creator>
  <cp:lastModifiedBy>Winfred van Egteren</cp:lastModifiedBy>
  <cp:revision>318</cp:revision>
  <dcterms:created xsi:type="dcterms:W3CDTF">2015-12-27T12:21:55Z</dcterms:created>
  <dcterms:modified xsi:type="dcterms:W3CDTF">2019-10-16T05:57:08Z</dcterms:modified>
</cp:coreProperties>
</file>