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38"/>
  </p:notesMasterIdLst>
  <p:sldIdLst>
    <p:sldId id="283" r:id="rId3"/>
    <p:sldId id="258" r:id="rId4"/>
    <p:sldId id="323" r:id="rId5"/>
    <p:sldId id="284" r:id="rId6"/>
    <p:sldId id="374" r:id="rId7"/>
    <p:sldId id="360" r:id="rId8"/>
    <p:sldId id="362" r:id="rId9"/>
    <p:sldId id="361" r:id="rId10"/>
    <p:sldId id="363" r:id="rId11"/>
    <p:sldId id="359" r:id="rId12"/>
    <p:sldId id="375" r:id="rId13"/>
    <p:sldId id="376" r:id="rId14"/>
    <p:sldId id="378" r:id="rId15"/>
    <p:sldId id="379" r:id="rId16"/>
    <p:sldId id="377" r:id="rId17"/>
    <p:sldId id="396" r:id="rId18"/>
    <p:sldId id="397" r:id="rId19"/>
    <p:sldId id="398" r:id="rId20"/>
    <p:sldId id="364" r:id="rId21"/>
    <p:sldId id="325" r:id="rId22"/>
    <p:sldId id="366" r:id="rId23"/>
    <p:sldId id="365" r:id="rId24"/>
    <p:sldId id="367" r:id="rId25"/>
    <p:sldId id="368" r:id="rId26"/>
    <p:sldId id="373" r:id="rId27"/>
    <p:sldId id="369" r:id="rId28"/>
    <p:sldId id="370" r:id="rId29"/>
    <p:sldId id="371" r:id="rId30"/>
    <p:sldId id="372" r:id="rId31"/>
    <p:sldId id="381" r:id="rId32"/>
    <p:sldId id="382" r:id="rId33"/>
    <p:sldId id="383" r:id="rId34"/>
    <p:sldId id="384" r:id="rId35"/>
    <p:sldId id="385" r:id="rId36"/>
    <p:sldId id="334" r:id="rId37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6B"/>
    <a:srgbClr val="035BAD"/>
    <a:srgbClr val="F4F9FC"/>
    <a:srgbClr val="4CF0BB"/>
    <a:srgbClr val="008000"/>
    <a:srgbClr val="ED9BE4"/>
    <a:srgbClr val="5A9CE5"/>
    <a:srgbClr val="DAF2FF"/>
    <a:srgbClr val="C14F88"/>
    <a:srgbClr val="2D8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F705C-569F-584F-A46A-96AB0E785266}" v="948" dt="2019-09-08T17:08:26.9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7"/>
    <p:restoredTop sz="86531"/>
  </p:normalViewPr>
  <p:slideViewPr>
    <p:cSldViewPr snapToGrid="0" snapToObjects="1">
      <p:cViewPr varScale="1">
        <p:scale>
          <a:sx n="174" d="100"/>
          <a:sy n="174" d="100"/>
        </p:scale>
        <p:origin x="52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BB99-8E6F-244B-B613-8C7940A90FC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75FF-14E7-2E43-B655-ED978370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5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Stepview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7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em</a:t>
            </a:r>
            <a:r>
              <a:rPr lang="en-US" dirty="0"/>
              <a:t> - relative to the font-size of its direct or nearest parent </a:t>
            </a:r>
          </a:p>
          <a:p>
            <a:r>
              <a:rPr lang="en-US" b="1" dirty="0"/>
              <a:t>rem</a:t>
            </a:r>
            <a:r>
              <a:rPr lang="en-US" dirty="0"/>
              <a:t> - only relative to the html (root) font-size</a:t>
            </a:r>
          </a:p>
          <a:p>
            <a:endParaRPr lang="en-US" dirty="0"/>
          </a:p>
          <a:p>
            <a:r>
              <a:rPr lang="en-US" b="1" dirty="0" err="1"/>
              <a:t>vw</a:t>
            </a:r>
            <a:r>
              <a:rPr lang="en-US" b="1" dirty="0"/>
              <a:t> …</a:t>
            </a:r>
            <a:r>
              <a:rPr lang="en-US" dirty="0"/>
              <a:t> – 1/100 view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block-level element always starts on a new line and takes up the full width available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inline element does not start on a new line and only takes up as much width as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20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9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7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0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6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8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6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C94D-0F08-E24F-9B6F-B061E2A88D5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2F03-9A2D-1F4E-BE35-954CDFF91FA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vegteren/pen/dybavL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vegteren/pen/eYOXgrL?editors=110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vegteren/pen/zYObZwY?editors=1100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vegteren/pen/dybaqpN?editors=110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vegteren/pen/qBWgLLm?editors=1100#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vegteren/pen/aboMzg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pen.io/wvegteren/pen/NWKeJv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vegteren/pen/obGJv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vegteren/pen/QWLzPb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vegteren/pen/pgWqw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856E44-71CF-D944-8645-673E5711BA9D}"/>
              </a:ext>
            </a:extLst>
          </p:cNvPr>
          <p:cNvGrpSpPr/>
          <p:nvPr/>
        </p:nvGrpSpPr>
        <p:grpSpPr>
          <a:xfrm>
            <a:off x="2589404" y="2129614"/>
            <a:ext cx="6597126" cy="2671711"/>
            <a:chOff x="2589404" y="781580"/>
            <a:chExt cx="6597126" cy="26717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A72AB4-F1E9-0445-992F-1F571DDDB520}"/>
                </a:ext>
              </a:extLst>
            </p:cNvPr>
            <p:cNvGrpSpPr/>
            <p:nvPr/>
          </p:nvGrpSpPr>
          <p:grpSpPr>
            <a:xfrm>
              <a:off x="2589404" y="781580"/>
              <a:ext cx="6559912" cy="2671711"/>
              <a:chOff x="2482488" y="2164286"/>
              <a:chExt cx="6559912" cy="2671711"/>
            </a:xfrm>
          </p:grpSpPr>
          <p:pic>
            <p:nvPicPr>
              <p:cNvPr id="3" name="Picture 2" descr="banner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296" r="3582"/>
              <a:stretch/>
            </p:blipFill>
            <p:spPr>
              <a:xfrm>
                <a:off x="3182112" y="2164286"/>
                <a:ext cx="5860288" cy="2671711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515B7B1-5D40-C043-9AAD-2297DAB48788}"/>
                  </a:ext>
                </a:extLst>
              </p:cNvPr>
              <p:cNvSpPr/>
              <p:nvPr/>
            </p:nvSpPr>
            <p:spPr>
              <a:xfrm>
                <a:off x="2482488" y="3211505"/>
                <a:ext cx="1115568" cy="1333695"/>
              </a:xfrm>
              <a:prstGeom prst="rect">
                <a:avLst/>
              </a:prstGeom>
              <a:solidFill>
                <a:srgbClr val="DAF2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9E4FC9-D6CB-2F4C-A99F-0DA3E08B7974}"/>
                </a:ext>
              </a:extLst>
            </p:cNvPr>
            <p:cNvSpPr/>
            <p:nvPr/>
          </p:nvSpPr>
          <p:spPr>
            <a:xfrm>
              <a:off x="8835931" y="1787175"/>
              <a:ext cx="350599" cy="1375319"/>
            </a:xfrm>
            <a:prstGeom prst="rect">
              <a:avLst/>
            </a:prstGeom>
            <a:solidFill>
              <a:srgbClr val="DAF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21579" y="45699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86771" y="307503"/>
            <a:ext cx="7772400" cy="764843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pc="50" dirty="0">
                <a:ln w="15875" cmpd="sng">
                  <a:noFill/>
                  <a:prstDash val="solid"/>
                </a:ln>
                <a:solidFill>
                  <a:srgbClr val="03006B"/>
                </a:solidFill>
              </a:rPr>
              <a:t>Frontend Class - 2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30BE66-561D-6844-A5AE-75C082B6A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91" y="3162524"/>
            <a:ext cx="1254028" cy="1254028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C20C6-29FE-6B4E-83A7-F93E1FC9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03" y="3365415"/>
            <a:ext cx="950129" cy="950129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0" name="Picture 9" descr="HTML5_logo.png">
            <a:extLst>
              <a:ext uri="{FF2B5EF4-FFF2-40B4-BE49-F238E27FC236}">
                <a16:creationId xmlns:a16="http://schemas.microsoft.com/office/drawing/2014/main" id="{5169243F-8D01-AB4B-B803-F5440FC28E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3"/>
          <a:stretch/>
        </p:blipFill>
        <p:spPr>
          <a:xfrm>
            <a:off x="128163" y="3264409"/>
            <a:ext cx="1216203" cy="1051136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1" name="Picture 10" descr="css3.png">
            <a:extLst>
              <a:ext uri="{FF2B5EF4-FFF2-40B4-BE49-F238E27FC236}">
                <a16:creationId xmlns:a16="http://schemas.microsoft.com/office/drawing/2014/main" id="{15310451-ADE9-B942-8029-AB6CCEE468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0"/>
          <a:stretch/>
        </p:blipFill>
        <p:spPr>
          <a:xfrm>
            <a:off x="1014984" y="3348365"/>
            <a:ext cx="1413361" cy="1068216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20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472716" y="1057814"/>
            <a:ext cx="7893383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static </a:t>
            </a:r>
            <a:r>
              <a:rPr lang="en-US" dirty="0">
                <a:solidFill>
                  <a:srgbClr val="03006B"/>
                </a:solidFill>
              </a:rPr>
              <a:t>(default)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relative </a:t>
            </a:r>
            <a:endParaRPr lang="en-US" dirty="0">
              <a:solidFill>
                <a:srgbClr val="03006B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fixed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absolute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sticky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E62357-192D-F740-8868-03C0C7B817C7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Positioning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54C9F9C-221E-E949-8FE1-B115D4AD2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8969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472716" y="1057814"/>
            <a:ext cx="7893383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3006B"/>
                </a:solidFill>
              </a:rPr>
              <a:t>static </a:t>
            </a:r>
            <a:r>
              <a:rPr lang="en-US" b="1" dirty="0">
                <a:solidFill>
                  <a:srgbClr val="03006B"/>
                </a:solidFill>
              </a:rPr>
              <a:t>(default)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relative </a:t>
            </a:r>
            <a:endParaRPr lang="en-US" dirty="0">
              <a:solidFill>
                <a:srgbClr val="03006B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fixed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absolute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sticky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E62357-192D-F740-8868-03C0C7B817C7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Positioning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54C9F9C-221E-E949-8FE1-B115D4AD2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50EEC3-12C9-3F48-93D6-011AD0FC0D5D}"/>
              </a:ext>
            </a:extLst>
          </p:cNvPr>
          <p:cNvSpPr txBox="1"/>
          <p:nvPr/>
        </p:nvSpPr>
        <p:spPr>
          <a:xfrm>
            <a:off x="3145795" y="1280623"/>
            <a:ext cx="5556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follows normal page flow</a:t>
            </a:r>
            <a:br>
              <a:rPr lang="en-US" dirty="0">
                <a:solidFill>
                  <a:srgbClr val="03006B"/>
                </a:solidFill>
              </a:rPr>
            </a:br>
            <a:r>
              <a:rPr lang="en-US" dirty="0">
                <a:solidFill>
                  <a:srgbClr val="03006B"/>
                </a:solidFill>
              </a:rPr>
              <a:t>not affected by the top, bottom, left, and right properties</a:t>
            </a:r>
          </a:p>
        </p:txBody>
      </p:sp>
    </p:spTree>
    <p:extLst>
      <p:ext uri="{BB962C8B-B14F-4D97-AF65-F5344CB8AC3E}">
        <p14:creationId xmlns:p14="http://schemas.microsoft.com/office/powerpoint/2010/main" val="126774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472716" y="1057814"/>
            <a:ext cx="7893383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static </a:t>
            </a:r>
            <a:r>
              <a:rPr lang="en-US" dirty="0">
                <a:solidFill>
                  <a:srgbClr val="03006B"/>
                </a:solidFill>
              </a:rPr>
              <a:t>(default)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3006B"/>
                </a:solidFill>
              </a:rPr>
              <a:t>relative </a:t>
            </a:r>
            <a:endParaRPr lang="en-US" b="1" dirty="0">
              <a:solidFill>
                <a:srgbClr val="03006B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fixed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absolute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sticky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E62357-192D-F740-8868-03C0C7B817C7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Positioning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54C9F9C-221E-E949-8FE1-B115D4AD2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5245990-33FA-5149-A06B-596922B16E78}"/>
              </a:ext>
            </a:extLst>
          </p:cNvPr>
          <p:cNvSpPr txBox="1"/>
          <p:nvPr/>
        </p:nvSpPr>
        <p:spPr>
          <a:xfrm>
            <a:off x="3154421" y="1803806"/>
            <a:ext cx="4543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positioned relative to its normal position using</a:t>
            </a:r>
            <a:br>
              <a:rPr lang="en-US" dirty="0">
                <a:solidFill>
                  <a:srgbClr val="03006B"/>
                </a:solidFill>
              </a:rPr>
            </a:br>
            <a:r>
              <a:rPr lang="en-US" dirty="0">
                <a:solidFill>
                  <a:srgbClr val="03006B"/>
                </a:solidFill>
              </a:rPr>
              <a:t>top, bottom, left, and right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2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472716" y="1057814"/>
            <a:ext cx="7893383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static </a:t>
            </a:r>
            <a:r>
              <a:rPr lang="en-US" dirty="0">
                <a:solidFill>
                  <a:srgbClr val="03006B"/>
                </a:solidFill>
              </a:rPr>
              <a:t>(default)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relative</a:t>
            </a:r>
            <a:r>
              <a:rPr lang="en-US" sz="2400" b="1" dirty="0">
                <a:solidFill>
                  <a:srgbClr val="03006B"/>
                </a:solidFill>
              </a:rPr>
              <a:t> </a:t>
            </a:r>
            <a:endParaRPr lang="en-US" b="1" dirty="0">
              <a:solidFill>
                <a:srgbClr val="03006B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3006B"/>
                </a:solidFill>
              </a:rPr>
              <a:t>fixed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absolute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sticky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E62357-192D-F740-8868-03C0C7B817C7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Positioning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54C9F9C-221E-E949-8FE1-B115D4AD2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451DE8-6177-6043-9461-E09389843397}"/>
              </a:ext>
            </a:extLst>
          </p:cNvPr>
          <p:cNvSpPr txBox="1"/>
          <p:nvPr/>
        </p:nvSpPr>
        <p:spPr>
          <a:xfrm>
            <a:off x="3154421" y="2325510"/>
            <a:ext cx="554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positioned </a:t>
            </a:r>
            <a:r>
              <a:rPr lang="en-US" b="1" dirty="0">
                <a:solidFill>
                  <a:srgbClr val="03006B"/>
                </a:solidFill>
              </a:rPr>
              <a:t>relative to the viewport</a:t>
            </a:r>
            <a:r>
              <a:rPr lang="en-US" dirty="0">
                <a:solidFill>
                  <a:srgbClr val="03006B"/>
                </a:solidFill>
              </a:rPr>
              <a:t> so stays in the same place even if the page is scrolled</a:t>
            </a:r>
          </a:p>
        </p:txBody>
      </p:sp>
    </p:spTree>
    <p:extLst>
      <p:ext uri="{BB962C8B-B14F-4D97-AF65-F5344CB8AC3E}">
        <p14:creationId xmlns:p14="http://schemas.microsoft.com/office/powerpoint/2010/main" val="18105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472716" y="1057814"/>
            <a:ext cx="7893383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static </a:t>
            </a:r>
            <a:r>
              <a:rPr lang="en-US" dirty="0">
                <a:solidFill>
                  <a:srgbClr val="03006B"/>
                </a:solidFill>
              </a:rPr>
              <a:t>(default)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relative</a:t>
            </a:r>
            <a:r>
              <a:rPr lang="en-US" sz="2400" b="1" dirty="0">
                <a:solidFill>
                  <a:srgbClr val="03006B"/>
                </a:solidFill>
              </a:rPr>
              <a:t> </a:t>
            </a:r>
            <a:endParaRPr lang="en-US" b="1" dirty="0">
              <a:solidFill>
                <a:srgbClr val="03006B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fixed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3006B"/>
                </a:solidFill>
              </a:rPr>
              <a:t>absolute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sticky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E62357-192D-F740-8868-03C0C7B817C7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Positioning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54C9F9C-221E-E949-8FE1-B115D4AD2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451DE8-6177-6043-9461-E09389843397}"/>
              </a:ext>
            </a:extLst>
          </p:cNvPr>
          <p:cNvSpPr txBox="1"/>
          <p:nvPr/>
        </p:nvSpPr>
        <p:spPr>
          <a:xfrm>
            <a:off x="3154421" y="2826797"/>
            <a:ext cx="6006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positioned </a:t>
            </a:r>
            <a:r>
              <a:rPr lang="en-US" b="1" dirty="0">
                <a:solidFill>
                  <a:srgbClr val="03006B"/>
                </a:solidFill>
              </a:rPr>
              <a:t>relative</a:t>
            </a:r>
            <a:r>
              <a:rPr lang="en-US" dirty="0">
                <a:solidFill>
                  <a:srgbClr val="03006B"/>
                </a:solidFill>
              </a:rPr>
              <a:t> to the </a:t>
            </a:r>
            <a:r>
              <a:rPr lang="en-US" b="1" dirty="0">
                <a:solidFill>
                  <a:srgbClr val="03006B"/>
                </a:solidFill>
              </a:rPr>
              <a:t>nearest ‘positioned’ ancestor</a:t>
            </a:r>
          </a:p>
          <a:p>
            <a:br>
              <a:rPr lang="en-US" dirty="0">
                <a:solidFill>
                  <a:srgbClr val="03006B"/>
                </a:solidFill>
              </a:rPr>
            </a:br>
            <a:r>
              <a:rPr lang="en-US" dirty="0">
                <a:solidFill>
                  <a:srgbClr val="03006B"/>
                </a:solidFill>
              </a:rPr>
              <a:t>A ‘positioned’ element is one whose position is anything except static</a:t>
            </a:r>
          </a:p>
          <a:p>
            <a:endParaRPr lang="en-US" dirty="0">
              <a:solidFill>
                <a:srgbClr val="03006B"/>
              </a:solidFill>
            </a:endParaRPr>
          </a:p>
          <a:p>
            <a:r>
              <a:rPr lang="en-US" dirty="0">
                <a:solidFill>
                  <a:srgbClr val="03006B"/>
                </a:solidFill>
              </a:rPr>
              <a:t>If no positioned ancestors, document body is used</a:t>
            </a:r>
          </a:p>
        </p:txBody>
      </p:sp>
    </p:spTree>
    <p:extLst>
      <p:ext uri="{BB962C8B-B14F-4D97-AF65-F5344CB8AC3E}">
        <p14:creationId xmlns:p14="http://schemas.microsoft.com/office/powerpoint/2010/main" val="367366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472716" y="1057814"/>
            <a:ext cx="7893383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static </a:t>
            </a:r>
            <a:r>
              <a:rPr lang="en-US" dirty="0">
                <a:solidFill>
                  <a:srgbClr val="03006B"/>
                </a:solidFill>
              </a:rPr>
              <a:t>(default)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relative </a:t>
            </a:r>
            <a:endParaRPr lang="en-US" dirty="0">
              <a:solidFill>
                <a:srgbClr val="03006B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fixed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absolute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3006B"/>
                </a:solidFill>
              </a:rPr>
              <a:t>sticky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E62357-192D-F740-8868-03C0C7B817C7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Positioning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54C9F9C-221E-E949-8FE1-B115D4AD2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50EEC3-12C9-3F48-93D6-011AD0FC0D5D}"/>
              </a:ext>
            </a:extLst>
          </p:cNvPr>
          <p:cNvSpPr txBox="1"/>
          <p:nvPr/>
        </p:nvSpPr>
        <p:spPr>
          <a:xfrm>
            <a:off x="2450530" y="3439355"/>
            <a:ext cx="616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A sticky element toggles between relative and fixed, depending </a:t>
            </a:r>
          </a:p>
          <a:p>
            <a:r>
              <a:rPr lang="en-US" dirty="0">
                <a:solidFill>
                  <a:srgbClr val="03006B"/>
                </a:solidFill>
              </a:rPr>
              <a:t>on the scroll 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77030-327F-BD4E-ADDD-DF42234CF8A8}"/>
              </a:ext>
            </a:extLst>
          </p:cNvPr>
          <p:cNvSpPr txBox="1"/>
          <p:nvPr/>
        </p:nvSpPr>
        <p:spPr>
          <a:xfrm>
            <a:off x="2367745" y="4539134"/>
            <a:ext cx="445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codepen.io</a:t>
            </a:r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wvegteren</a:t>
            </a:r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/pen/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dybavLd</a:t>
            </a:r>
            <a:endParaRPr lang="en-US" dirty="0">
              <a:solidFill>
                <a:srgbClr val="03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1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785342" y="874348"/>
            <a:ext cx="6879481" cy="114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3006B"/>
                </a:solidFill>
              </a:rPr>
              <a:t>The </a:t>
            </a:r>
            <a:r>
              <a:rPr lang="en-US" sz="2000" b="1" dirty="0">
                <a:solidFill>
                  <a:srgbClr val="03006B"/>
                </a:solidFill>
              </a:rPr>
              <a:t>float</a:t>
            </a:r>
            <a:r>
              <a:rPr lang="en-US" sz="2000" dirty="0">
                <a:solidFill>
                  <a:srgbClr val="03006B"/>
                </a:solidFill>
              </a:rPr>
              <a:t> property is used for positioning content in a container</a:t>
            </a: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00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8B8E5C-CB9E-1A47-B846-CF0CDDAABA32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CSS </a:t>
              </a:r>
              <a:r>
                <a:rPr lang="en-US" sz="2800" dirty="0">
                  <a:solidFill>
                    <a:srgbClr val="03006B"/>
                  </a:solidFill>
                  <a:latin typeface="Calibri"/>
                </a:rPr>
                <a:t>f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loat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j-ea"/>
                <a:cs typeface="+mj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9B27419-6787-E647-999D-D333268A2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D3E44C-FA1D-5147-8E36-A1E9044ECB86}"/>
              </a:ext>
            </a:extLst>
          </p:cNvPr>
          <p:cNvSpPr txBox="1"/>
          <p:nvPr/>
        </p:nvSpPr>
        <p:spPr>
          <a:xfrm>
            <a:off x="1447076" y="1444953"/>
            <a:ext cx="6296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3006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left 		- element floats to the left of its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right 		- element floats to the right of its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3006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none 		- element does not float 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inherit 	- element inherits the float value of its parent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785342" y="874348"/>
            <a:ext cx="73585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The </a:t>
            </a:r>
            <a:r>
              <a:rPr lang="en-US" sz="2000" b="1" dirty="0">
                <a:solidFill>
                  <a:srgbClr val="03006B"/>
                </a:solidFill>
              </a:rPr>
              <a:t>clear</a:t>
            </a:r>
            <a:r>
              <a:rPr lang="en-US" dirty="0">
                <a:solidFill>
                  <a:srgbClr val="03006B"/>
                </a:solidFill>
              </a:rPr>
              <a:t> property specifies what elements can float beside the cleared element and on which side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3006B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08CF1-7533-5943-9253-239E763BAD64}"/>
              </a:ext>
            </a:extLst>
          </p:cNvPr>
          <p:cNvSpPr txBox="1"/>
          <p:nvPr/>
        </p:nvSpPr>
        <p:spPr>
          <a:xfrm>
            <a:off x="2367745" y="4539134"/>
            <a:ext cx="445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https://codepen.io/wvegteren/pen/eYOXgrL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300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8B8E5C-CB9E-1A47-B846-CF0CDDAABA32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CSS </a:t>
              </a:r>
              <a:r>
                <a:rPr lang="en-US" sz="2800" dirty="0">
                  <a:solidFill>
                    <a:srgbClr val="03006B"/>
                  </a:solidFill>
                  <a:latin typeface="Calibri"/>
                </a:rPr>
                <a:t>clear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j-ea"/>
                <a:cs typeface="+mj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9B27419-6787-E647-999D-D333268A2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D3E44C-FA1D-5147-8E36-A1E9044ECB86}"/>
              </a:ext>
            </a:extLst>
          </p:cNvPr>
          <p:cNvSpPr txBox="1"/>
          <p:nvPr/>
        </p:nvSpPr>
        <p:spPr>
          <a:xfrm>
            <a:off x="785342" y="1551456"/>
            <a:ext cx="80985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3006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left 		- no floating elements allowed on the left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right		- no floating elements allowed on the right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both 		- no floating elements allowed on either the left or the right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3006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none 		- allows floating elements on both sides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inherit 	- the element inherits the clear value of its parent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785343" y="874348"/>
            <a:ext cx="7358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3006B"/>
                </a:solidFill>
              </a:rPr>
              <a:t>The Flexible Box Layout Module, makes it easier to design a flexible responsive layout structure without using float or positioning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8B8E5C-CB9E-1A47-B846-CF0CDDAABA32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</a:t>
              </a:r>
              <a:r>
                <a:rPr lang="en-US" sz="2800" dirty="0" err="1">
                  <a:solidFill>
                    <a:srgbClr val="03006B"/>
                  </a:solidFill>
                </a:rPr>
                <a:t>FlexBox</a:t>
              </a:r>
              <a:endParaRPr lang="en-US" sz="2800" dirty="0">
                <a:solidFill>
                  <a:srgbClr val="03006B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9B27419-6787-E647-999D-D333268A2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6DDBA5-1443-C843-A32B-59D3B1D15570}"/>
              </a:ext>
            </a:extLst>
          </p:cNvPr>
          <p:cNvGrpSpPr/>
          <p:nvPr/>
        </p:nvGrpSpPr>
        <p:grpSpPr>
          <a:xfrm>
            <a:off x="2493251" y="2571750"/>
            <a:ext cx="4999913" cy="1519535"/>
            <a:chOff x="387875" y="3382402"/>
            <a:chExt cx="4999913" cy="151953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483B75-4545-AD40-8A72-1AE3315B904E}"/>
                </a:ext>
              </a:extLst>
            </p:cNvPr>
            <p:cNvSpPr/>
            <p:nvPr/>
          </p:nvSpPr>
          <p:spPr>
            <a:xfrm>
              <a:off x="387875" y="3382402"/>
              <a:ext cx="3983828" cy="151953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D9BD6B-725A-7344-91AD-7D34899F0A1A}"/>
                </a:ext>
              </a:extLst>
            </p:cNvPr>
            <p:cNvSpPr/>
            <p:nvPr/>
          </p:nvSpPr>
          <p:spPr>
            <a:xfrm>
              <a:off x="815788" y="3726670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.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flex-container </a:t>
              </a:r>
              <a:r>
                <a:rPr lang="en-US" sz="1600" dirty="0">
                  <a:latin typeface="Courier" pitchFamily="2" charset="0"/>
                </a:rPr>
                <a:t>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display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flex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6B64DE-B936-9346-9DF1-E504B95975B9}"/>
              </a:ext>
            </a:extLst>
          </p:cNvPr>
          <p:cNvSpPr txBox="1"/>
          <p:nvPr/>
        </p:nvSpPr>
        <p:spPr>
          <a:xfrm>
            <a:off x="2493251" y="2030284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1.    define a flex container</a:t>
            </a:r>
          </a:p>
        </p:txBody>
      </p:sp>
    </p:spTree>
    <p:extLst>
      <p:ext uri="{BB962C8B-B14F-4D97-AF65-F5344CB8AC3E}">
        <p14:creationId xmlns:p14="http://schemas.microsoft.com/office/powerpoint/2010/main" val="31166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308CF1-7533-5943-9253-239E763BAD64}"/>
              </a:ext>
            </a:extLst>
          </p:cNvPr>
          <p:cNvSpPr txBox="1"/>
          <p:nvPr/>
        </p:nvSpPr>
        <p:spPr>
          <a:xfrm>
            <a:off x="2367745" y="4539134"/>
            <a:ext cx="445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https://codepen.io/wvegteren/pen/zYObZwY</a:t>
            </a:r>
            <a:endParaRPr lang="en-US" dirty="0">
              <a:solidFill>
                <a:srgbClr val="03006B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8B8E5C-CB9E-1A47-B846-CF0CDDAABA32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</a:t>
              </a:r>
              <a:r>
                <a:rPr lang="en-US" sz="2800" dirty="0" err="1">
                  <a:solidFill>
                    <a:srgbClr val="03006B"/>
                  </a:solidFill>
                </a:rPr>
                <a:t>FlexBox</a:t>
              </a:r>
              <a:endParaRPr lang="en-US" sz="2800" dirty="0">
                <a:solidFill>
                  <a:srgbClr val="03006B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9B27419-6787-E647-999D-D333268A2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B4AA0B-E42B-354C-B693-03AE0BB24309}"/>
              </a:ext>
            </a:extLst>
          </p:cNvPr>
          <p:cNvSpPr txBox="1"/>
          <p:nvPr/>
        </p:nvSpPr>
        <p:spPr>
          <a:xfrm>
            <a:off x="1544403" y="1049369"/>
            <a:ext cx="586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2.    define how the elements in the container are positioned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BB498-0501-274C-9158-7EEFDEBFCB99}"/>
              </a:ext>
            </a:extLst>
          </p:cNvPr>
          <p:cNvSpPr txBox="1"/>
          <p:nvPr/>
        </p:nvSpPr>
        <p:spPr>
          <a:xfrm>
            <a:off x="1427862" y="1716067"/>
            <a:ext cx="652999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flex-direction		</a:t>
            </a:r>
            <a:r>
              <a:rPr lang="en-US" sz="1600" dirty="0">
                <a:solidFill>
                  <a:srgbClr val="03006B"/>
                </a:solidFill>
              </a:rPr>
              <a:t>- row, column, column-reverse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flex-wrap		</a:t>
            </a:r>
            <a:r>
              <a:rPr lang="en-US" sz="1600" dirty="0">
                <a:solidFill>
                  <a:srgbClr val="03006B"/>
                </a:solidFill>
              </a:rPr>
              <a:t>- wrap, </a:t>
            </a:r>
            <a:r>
              <a:rPr lang="en-US" sz="1600" dirty="0" err="1">
                <a:solidFill>
                  <a:srgbClr val="03006B"/>
                </a:solidFill>
              </a:rPr>
              <a:t>nowrap</a:t>
            </a:r>
            <a:r>
              <a:rPr lang="en-US" sz="1600" dirty="0">
                <a:solidFill>
                  <a:srgbClr val="03006B"/>
                </a:solidFill>
              </a:rPr>
              <a:t>, wrap-reverse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flex-flow		</a:t>
            </a:r>
            <a:r>
              <a:rPr lang="en-US" sz="1600" dirty="0">
                <a:solidFill>
                  <a:srgbClr val="03006B"/>
                </a:solidFill>
              </a:rPr>
              <a:t>- shorthand for flex-direction and flex-wrap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justify-content		</a:t>
            </a:r>
            <a:r>
              <a:rPr lang="en-US" sz="1600" dirty="0">
                <a:solidFill>
                  <a:srgbClr val="03006B"/>
                </a:solidFill>
              </a:rPr>
              <a:t>- center, flex-start, flex-end, space-around</a:t>
            </a:r>
          </a:p>
        </p:txBody>
      </p:sp>
    </p:spTree>
    <p:extLst>
      <p:ext uri="{BB962C8B-B14F-4D97-AF65-F5344CB8AC3E}">
        <p14:creationId xmlns:p14="http://schemas.microsoft.com/office/powerpoint/2010/main" val="2190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s3.png">
            <a:extLst>
              <a:ext uri="{FF2B5EF4-FFF2-40B4-BE49-F238E27FC236}">
                <a16:creationId xmlns:a16="http://schemas.microsoft.com/office/drawing/2014/main" id="{CD9432CB-0CB1-1645-B00C-B07F953FE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"/>
          <a:stretch/>
        </p:blipFill>
        <p:spPr>
          <a:xfrm>
            <a:off x="2265954" y="324304"/>
            <a:ext cx="4559838" cy="4494891"/>
          </a:xfrm>
          <a:prstGeom prst="rect">
            <a:avLst/>
          </a:prstGeom>
          <a:ln>
            <a:noFill/>
          </a:ln>
          <a:effectLst>
            <a:outerShdw blurRad="127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01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D6F09C-2A11-344F-8ECA-D93AC8EC45A6}"/>
              </a:ext>
            </a:extLst>
          </p:cNvPr>
          <p:cNvGrpSpPr/>
          <p:nvPr/>
        </p:nvGrpSpPr>
        <p:grpSpPr>
          <a:xfrm>
            <a:off x="472716" y="1589699"/>
            <a:ext cx="6212754" cy="1360526"/>
            <a:chOff x="472716" y="1149755"/>
            <a:chExt cx="6212754" cy="1360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2BE25-4CCD-1E4D-B834-F9EEED439A9E}"/>
                </a:ext>
              </a:extLst>
            </p:cNvPr>
            <p:cNvSpPr/>
            <p:nvPr/>
          </p:nvSpPr>
          <p:spPr>
            <a:xfrm>
              <a:off x="472716" y="1149755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497125-4E5D-F647-AE91-83568B6516AE}"/>
                </a:ext>
              </a:extLst>
            </p:cNvPr>
            <p:cNvSpPr/>
            <p:nvPr/>
          </p:nvSpPr>
          <p:spPr>
            <a:xfrm>
              <a:off x="606657" y="1414519"/>
              <a:ext cx="607881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&lt;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class=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"p-class"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id=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"p-id"</a:t>
              </a:r>
              <a:r>
                <a:rPr lang="en-US" sz="1600" dirty="0">
                  <a:latin typeface="Courier" pitchFamily="2" charset="0"/>
                </a:rPr>
                <a:t>&gt;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&lt;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span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class=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"s-class"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id=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"s-id"</a:t>
              </a:r>
              <a:r>
                <a:rPr lang="en-US" sz="1600" dirty="0">
                  <a:latin typeface="Courier" pitchFamily="2" charset="0"/>
                </a:rPr>
                <a:t>&gt;text&lt;/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span</a:t>
              </a:r>
              <a:r>
                <a:rPr lang="en-US" sz="1600" dirty="0">
                  <a:latin typeface="Courier" pitchFamily="2" charset="0"/>
                </a:rPr>
                <a:t>&gt;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&lt;/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</a:t>
              </a:r>
              <a:r>
                <a:rPr lang="en-US" sz="1600" dirty="0">
                  <a:latin typeface="Courier" pitchFamily="2" charset="0"/>
                </a:rPr>
                <a:t>&gt;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0B14C-3F0D-1C48-A646-5E7144D97160}"/>
              </a:ext>
            </a:extLst>
          </p:cNvPr>
          <p:cNvGrpSpPr/>
          <p:nvPr/>
        </p:nvGrpSpPr>
        <p:grpSpPr>
          <a:xfrm>
            <a:off x="472716" y="3407408"/>
            <a:ext cx="6078813" cy="1360526"/>
            <a:chOff x="472716" y="2967464"/>
            <a:chExt cx="6078813" cy="1360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BCC8C-5846-2046-BA0F-F076C8D046C5}"/>
                </a:ext>
              </a:extLst>
            </p:cNvPr>
            <p:cNvSpPr/>
            <p:nvPr/>
          </p:nvSpPr>
          <p:spPr>
            <a:xfrm>
              <a:off x="472716" y="2967464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EF8FCB-55A8-3C4F-9BBF-500ADBB36258}"/>
                </a:ext>
              </a:extLst>
            </p:cNvPr>
            <p:cNvSpPr txBox="1"/>
            <p:nvPr/>
          </p:nvSpPr>
          <p:spPr>
            <a:xfrm>
              <a:off x="606657" y="3291187"/>
              <a:ext cx="3640740" cy="71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span#s-id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{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red</a:t>
              </a:r>
              <a:r>
                <a:rPr lang="en-US" sz="1600" dirty="0">
                  <a:latin typeface="Courier" pitchFamily="2" charset="0"/>
                </a:rPr>
                <a:t>; }</a:t>
              </a:r>
            </a:p>
            <a:p>
              <a:pPr>
                <a:lnSpc>
                  <a:spcPct val="130000"/>
                </a:lnSpc>
              </a:pP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#p-id span </a:t>
              </a:r>
              <a:r>
                <a:rPr lang="en-US" sz="1600" dirty="0">
                  <a:latin typeface="Courier" pitchFamily="2" charset="0"/>
                </a:rPr>
                <a:t>{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green</a:t>
              </a:r>
              <a:r>
                <a:rPr lang="en-US" sz="1600" dirty="0">
                  <a:latin typeface="Courier" pitchFamily="2" charset="0"/>
                </a:rPr>
                <a:t>; }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77D9B7-6899-2642-96C2-748C41DD2395}"/>
              </a:ext>
            </a:extLst>
          </p:cNvPr>
          <p:cNvSpPr txBox="1"/>
          <p:nvPr/>
        </p:nvSpPr>
        <p:spPr>
          <a:xfrm>
            <a:off x="472716" y="891539"/>
            <a:ext cx="363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</a:rPr>
              <a:t>What is the color of  ‘text’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1734CF-E412-2F40-A8AA-775E29CC0213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Cascading quiz -1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css3.png">
              <a:extLst>
                <a:ext uri="{FF2B5EF4-FFF2-40B4-BE49-F238E27FC236}">
                  <a16:creationId xmlns:a16="http://schemas.microsoft.com/office/drawing/2014/main" id="{39523FB5-6E2F-AB4B-A339-D5AD9666D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C945B-EC45-1C4C-BB51-0B6DA3D7AAE5}"/>
              </a:ext>
            </a:extLst>
          </p:cNvPr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95B23-57D6-CA43-9C9C-6A4C1D0CD92D}"/>
              </a:ext>
            </a:extLst>
          </p:cNvPr>
          <p:cNvSpPr txBox="1"/>
          <p:nvPr/>
        </p:nvSpPr>
        <p:spPr>
          <a:xfrm>
            <a:off x="6028694" y="1589698"/>
            <a:ext cx="52283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3D447-7D79-1645-85AE-3701B30A1385}"/>
              </a:ext>
            </a:extLst>
          </p:cNvPr>
          <p:cNvSpPr txBox="1"/>
          <p:nvPr/>
        </p:nvSpPr>
        <p:spPr>
          <a:xfrm>
            <a:off x="6089575" y="3407408"/>
            <a:ext cx="46195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D6F09C-2A11-344F-8ECA-D93AC8EC45A6}"/>
              </a:ext>
            </a:extLst>
          </p:cNvPr>
          <p:cNvGrpSpPr/>
          <p:nvPr/>
        </p:nvGrpSpPr>
        <p:grpSpPr>
          <a:xfrm>
            <a:off x="472716" y="1589699"/>
            <a:ext cx="6212754" cy="1360526"/>
            <a:chOff x="472716" y="1149755"/>
            <a:chExt cx="6212754" cy="1360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2BE25-4CCD-1E4D-B834-F9EEED439A9E}"/>
                </a:ext>
              </a:extLst>
            </p:cNvPr>
            <p:cNvSpPr/>
            <p:nvPr/>
          </p:nvSpPr>
          <p:spPr>
            <a:xfrm>
              <a:off x="472716" y="1149755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497125-4E5D-F647-AE91-83568B6516AE}"/>
                </a:ext>
              </a:extLst>
            </p:cNvPr>
            <p:cNvSpPr/>
            <p:nvPr/>
          </p:nvSpPr>
          <p:spPr>
            <a:xfrm>
              <a:off x="606657" y="1414519"/>
              <a:ext cx="607881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&lt;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class=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"p-class"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id=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"p-id"</a:t>
              </a:r>
              <a:r>
                <a:rPr lang="en-US" sz="1600" dirty="0">
                  <a:latin typeface="Courier" pitchFamily="2" charset="0"/>
                </a:rPr>
                <a:t>&gt;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&lt;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span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class=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"s-class"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id=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"s-id"</a:t>
              </a:r>
              <a:r>
                <a:rPr lang="en-US" sz="1600" dirty="0">
                  <a:latin typeface="Courier" pitchFamily="2" charset="0"/>
                </a:rPr>
                <a:t>&gt;text&lt;/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span</a:t>
              </a:r>
              <a:r>
                <a:rPr lang="en-US" sz="1600" dirty="0">
                  <a:latin typeface="Courier" pitchFamily="2" charset="0"/>
                </a:rPr>
                <a:t>&gt;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&lt;/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</a:t>
              </a:r>
              <a:r>
                <a:rPr lang="en-US" sz="1600" dirty="0">
                  <a:latin typeface="Courier" pitchFamily="2" charset="0"/>
                </a:rPr>
                <a:t>&gt;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0B14C-3F0D-1C48-A646-5E7144D97160}"/>
              </a:ext>
            </a:extLst>
          </p:cNvPr>
          <p:cNvGrpSpPr/>
          <p:nvPr/>
        </p:nvGrpSpPr>
        <p:grpSpPr>
          <a:xfrm>
            <a:off x="472716" y="3407408"/>
            <a:ext cx="6078813" cy="1360526"/>
            <a:chOff x="472716" y="2967464"/>
            <a:chExt cx="6078813" cy="1360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BCC8C-5846-2046-BA0F-F076C8D046C5}"/>
                </a:ext>
              </a:extLst>
            </p:cNvPr>
            <p:cNvSpPr/>
            <p:nvPr/>
          </p:nvSpPr>
          <p:spPr>
            <a:xfrm>
              <a:off x="472716" y="2967464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EF8FCB-55A8-3C4F-9BBF-500ADBB36258}"/>
                </a:ext>
              </a:extLst>
            </p:cNvPr>
            <p:cNvSpPr txBox="1"/>
            <p:nvPr/>
          </p:nvSpPr>
          <p:spPr>
            <a:xfrm>
              <a:off x="606657" y="3291187"/>
              <a:ext cx="4134465" cy="71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#p-id </a:t>
              </a:r>
              <a:r>
                <a:rPr lang="en-US" sz="1600" dirty="0">
                  <a:latin typeface="Courier" pitchFamily="2" charset="0"/>
                </a:rPr>
                <a:t>{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red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!important</a:t>
              </a:r>
              <a:r>
                <a:rPr lang="en-US" sz="1600" dirty="0">
                  <a:latin typeface="Courier" pitchFamily="2" charset="0"/>
                </a:rPr>
                <a:t>;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span </a:t>
              </a:r>
              <a:r>
                <a:rPr lang="en-US" sz="1600" dirty="0">
                  <a:latin typeface="Courier" pitchFamily="2" charset="0"/>
                </a:rPr>
                <a:t>{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green</a:t>
              </a:r>
              <a:r>
                <a:rPr lang="en-US" sz="1600" dirty="0">
                  <a:latin typeface="Courier" pitchFamily="2" charset="0"/>
                </a:rPr>
                <a:t>; }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77D9B7-6899-2642-96C2-748C41DD2395}"/>
              </a:ext>
            </a:extLst>
          </p:cNvPr>
          <p:cNvSpPr txBox="1"/>
          <p:nvPr/>
        </p:nvSpPr>
        <p:spPr>
          <a:xfrm>
            <a:off x="472716" y="891539"/>
            <a:ext cx="363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</a:rPr>
              <a:t>What is the color of  ‘text’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1734CF-E412-2F40-A8AA-775E29CC0213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Cascading quiz -2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css3.png">
              <a:extLst>
                <a:ext uri="{FF2B5EF4-FFF2-40B4-BE49-F238E27FC236}">
                  <a16:creationId xmlns:a16="http://schemas.microsoft.com/office/drawing/2014/main" id="{39523FB5-6E2F-AB4B-A339-D5AD9666D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C945B-EC45-1C4C-BB51-0B6DA3D7AAE5}"/>
              </a:ext>
            </a:extLst>
          </p:cNvPr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95B23-57D6-CA43-9C9C-6A4C1D0CD92D}"/>
              </a:ext>
            </a:extLst>
          </p:cNvPr>
          <p:cNvSpPr txBox="1"/>
          <p:nvPr/>
        </p:nvSpPr>
        <p:spPr>
          <a:xfrm>
            <a:off x="6028694" y="1589698"/>
            <a:ext cx="52283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3D447-7D79-1645-85AE-3701B30A1385}"/>
              </a:ext>
            </a:extLst>
          </p:cNvPr>
          <p:cNvSpPr txBox="1"/>
          <p:nvPr/>
        </p:nvSpPr>
        <p:spPr>
          <a:xfrm>
            <a:off x="6089575" y="3407408"/>
            <a:ext cx="46195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D6F09C-2A11-344F-8ECA-D93AC8EC45A6}"/>
              </a:ext>
            </a:extLst>
          </p:cNvPr>
          <p:cNvGrpSpPr/>
          <p:nvPr/>
        </p:nvGrpSpPr>
        <p:grpSpPr>
          <a:xfrm>
            <a:off x="472716" y="1589699"/>
            <a:ext cx="6212754" cy="1360526"/>
            <a:chOff x="472716" y="1149755"/>
            <a:chExt cx="6212754" cy="1360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2BE25-4CCD-1E4D-B834-F9EEED439A9E}"/>
                </a:ext>
              </a:extLst>
            </p:cNvPr>
            <p:cNvSpPr/>
            <p:nvPr/>
          </p:nvSpPr>
          <p:spPr>
            <a:xfrm>
              <a:off x="472716" y="1149755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497125-4E5D-F647-AE91-83568B6516AE}"/>
                </a:ext>
              </a:extLst>
            </p:cNvPr>
            <p:cNvSpPr/>
            <p:nvPr/>
          </p:nvSpPr>
          <p:spPr>
            <a:xfrm>
              <a:off x="606657" y="1414519"/>
              <a:ext cx="607881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&lt;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class=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"p-class"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id=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"p-id"</a:t>
              </a:r>
              <a:r>
                <a:rPr lang="en-US" sz="1600" dirty="0">
                  <a:latin typeface="Courier" pitchFamily="2" charset="0"/>
                </a:rPr>
                <a:t>&gt;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&lt;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span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class=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"s-class"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id=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"s-id"</a:t>
              </a:r>
              <a:r>
                <a:rPr lang="en-US" sz="1600" dirty="0">
                  <a:latin typeface="Courier" pitchFamily="2" charset="0"/>
                </a:rPr>
                <a:t>&gt;text&lt;/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span</a:t>
              </a:r>
              <a:r>
                <a:rPr lang="en-US" sz="1600" dirty="0">
                  <a:latin typeface="Courier" pitchFamily="2" charset="0"/>
                </a:rPr>
                <a:t>&gt;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&lt;/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</a:t>
              </a:r>
              <a:r>
                <a:rPr lang="en-US" sz="1600" dirty="0">
                  <a:latin typeface="Courier" pitchFamily="2" charset="0"/>
                </a:rPr>
                <a:t>&gt;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0B14C-3F0D-1C48-A646-5E7144D97160}"/>
              </a:ext>
            </a:extLst>
          </p:cNvPr>
          <p:cNvGrpSpPr/>
          <p:nvPr/>
        </p:nvGrpSpPr>
        <p:grpSpPr>
          <a:xfrm>
            <a:off x="472716" y="3407408"/>
            <a:ext cx="6078813" cy="1360526"/>
            <a:chOff x="472716" y="2967464"/>
            <a:chExt cx="6078813" cy="1360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BCC8C-5846-2046-BA0F-F076C8D046C5}"/>
                </a:ext>
              </a:extLst>
            </p:cNvPr>
            <p:cNvSpPr/>
            <p:nvPr/>
          </p:nvSpPr>
          <p:spPr>
            <a:xfrm>
              <a:off x="472716" y="2967464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EF8FCB-55A8-3C4F-9BBF-500ADBB36258}"/>
                </a:ext>
              </a:extLst>
            </p:cNvPr>
            <p:cNvSpPr txBox="1"/>
            <p:nvPr/>
          </p:nvSpPr>
          <p:spPr>
            <a:xfrm>
              <a:off x="606657" y="3291187"/>
              <a:ext cx="5739072" cy="71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#p-id #s-id </a:t>
              </a:r>
              <a:r>
                <a:rPr lang="en-US" sz="1600" dirty="0">
                  <a:latin typeface="Courier" pitchFamily="2" charset="0"/>
                </a:rPr>
                <a:t>{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red</a:t>
              </a:r>
              <a:r>
                <a:rPr lang="en-US" sz="1600" dirty="0">
                  <a:latin typeface="Courier" pitchFamily="2" charset="0"/>
                </a:rPr>
                <a:t>;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p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p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-class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span#s-id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s-class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{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green</a:t>
              </a:r>
              <a:r>
                <a:rPr lang="en-US" sz="1600" dirty="0">
                  <a:latin typeface="Courier" pitchFamily="2" charset="0"/>
                </a:rPr>
                <a:t>; }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77D9B7-6899-2642-96C2-748C41DD2395}"/>
              </a:ext>
            </a:extLst>
          </p:cNvPr>
          <p:cNvSpPr txBox="1"/>
          <p:nvPr/>
        </p:nvSpPr>
        <p:spPr>
          <a:xfrm>
            <a:off x="472716" y="891539"/>
            <a:ext cx="363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</a:rPr>
              <a:t>What is the color of  ‘text’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1734CF-E412-2F40-A8AA-775E29CC0213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Cascading quiz -3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css3.png">
              <a:extLst>
                <a:ext uri="{FF2B5EF4-FFF2-40B4-BE49-F238E27FC236}">
                  <a16:creationId xmlns:a16="http://schemas.microsoft.com/office/drawing/2014/main" id="{39523FB5-6E2F-AB4B-A339-D5AD9666D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C945B-EC45-1C4C-BB51-0B6DA3D7AAE5}"/>
              </a:ext>
            </a:extLst>
          </p:cNvPr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95B23-57D6-CA43-9C9C-6A4C1D0CD92D}"/>
              </a:ext>
            </a:extLst>
          </p:cNvPr>
          <p:cNvSpPr txBox="1"/>
          <p:nvPr/>
        </p:nvSpPr>
        <p:spPr>
          <a:xfrm>
            <a:off x="6028694" y="1589698"/>
            <a:ext cx="52283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3D447-7D79-1645-85AE-3701B30A1385}"/>
              </a:ext>
            </a:extLst>
          </p:cNvPr>
          <p:cNvSpPr txBox="1"/>
          <p:nvPr/>
        </p:nvSpPr>
        <p:spPr>
          <a:xfrm>
            <a:off x="6089575" y="3407408"/>
            <a:ext cx="46195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D6F09C-2A11-344F-8ECA-D93AC8EC45A6}"/>
              </a:ext>
            </a:extLst>
          </p:cNvPr>
          <p:cNvGrpSpPr/>
          <p:nvPr/>
        </p:nvGrpSpPr>
        <p:grpSpPr>
          <a:xfrm>
            <a:off x="472716" y="1589699"/>
            <a:ext cx="6212754" cy="1360526"/>
            <a:chOff x="472716" y="1149755"/>
            <a:chExt cx="6212754" cy="1360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2BE25-4CCD-1E4D-B834-F9EEED439A9E}"/>
                </a:ext>
              </a:extLst>
            </p:cNvPr>
            <p:cNvSpPr/>
            <p:nvPr/>
          </p:nvSpPr>
          <p:spPr>
            <a:xfrm>
              <a:off x="472716" y="1149755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497125-4E5D-F647-AE91-83568B6516AE}"/>
                </a:ext>
              </a:extLst>
            </p:cNvPr>
            <p:cNvSpPr/>
            <p:nvPr/>
          </p:nvSpPr>
          <p:spPr>
            <a:xfrm>
              <a:off x="606657" y="1414519"/>
              <a:ext cx="607881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&lt;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class=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"p-class"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id=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"p-id"</a:t>
              </a:r>
              <a:r>
                <a:rPr lang="en-US" sz="1600" dirty="0">
                  <a:latin typeface="Courier" pitchFamily="2" charset="0"/>
                </a:rPr>
                <a:t>&gt;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&lt;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span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class=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"s-class"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id=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"s-id"</a:t>
              </a:r>
              <a:r>
                <a:rPr lang="en-US" sz="1600" dirty="0">
                  <a:latin typeface="Courier" pitchFamily="2" charset="0"/>
                </a:rPr>
                <a:t>&gt;text&lt;/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span</a:t>
              </a:r>
              <a:r>
                <a:rPr lang="en-US" sz="1600" dirty="0">
                  <a:latin typeface="Courier" pitchFamily="2" charset="0"/>
                </a:rPr>
                <a:t>&gt;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&lt;/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</a:t>
              </a:r>
              <a:r>
                <a:rPr lang="en-US" sz="1600" dirty="0">
                  <a:latin typeface="Courier" pitchFamily="2" charset="0"/>
                </a:rPr>
                <a:t>&gt;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0B14C-3F0D-1C48-A646-5E7144D97160}"/>
              </a:ext>
            </a:extLst>
          </p:cNvPr>
          <p:cNvGrpSpPr/>
          <p:nvPr/>
        </p:nvGrpSpPr>
        <p:grpSpPr>
          <a:xfrm>
            <a:off x="472716" y="3407408"/>
            <a:ext cx="6078813" cy="1360526"/>
            <a:chOff x="472716" y="2967464"/>
            <a:chExt cx="6078813" cy="1360526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BCC8C-5846-2046-BA0F-F076C8D046C5}"/>
                </a:ext>
              </a:extLst>
            </p:cNvPr>
            <p:cNvSpPr/>
            <p:nvPr/>
          </p:nvSpPr>
          <p:spPr>
            <a:xfrm>
              <a:off x="472716" y="2967464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EF8FCB-55A8-3C4F-9BBF-500ADBB36258}"/>
                </a:ext>
              </a:extLst>
            </p:cNvPr>
            <p:cNvSpPr txBox="1"/>
            <p:nvPr/>
          </p:nvSpPr>
          <p:spPr>
            <a:xfrm>
              <a:off x="606657" y="3131143"/>
              <a:ext cx="5368777" cy="1033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#p-id </a:t>
              </a:r>
              <a:r>
                <a:rPr lang="en-US" sz="1600" dirty="0">
                  <a:latin typeface="Courier" pitchFamily="2" charset="0"/>
                </a:rPr>
                <a:t>{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blue</a:t>
              </a:r>
              <a:r>
                <a:rPr lang="en-US" sz="1600" dirty="0">
                  <a:latin typeface="Courier" pitchFamily="2" charset="0"/>
                </a:rPr>
                <a:t>;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font-size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px</a:t>
              </a:r>
              <a:r>
                <a:rPr lang="en-US" sz="1600" dirty="0">
                  <a:latin typeface="Courier" pitchFamily="2" charset="0"/>
                </a:rPr>
                <a:t>;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#p-id span </a:t>
              </a:r>
              <a:r>
                <a:rPr lang="en-US" sz="1600" dirty="0">
                  <a:latin typeface="Courier" pitchFamily="2" charset="0"/>
                </a:rPr>
                <a:t>{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red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!important</a:t>
              </a:r>
              <a:r>
                <a:rPr lang="en-US" sz="1600" dirty="0">
                  <a:latin typeface="Courier" pitchFamily="2" charset="0"/>
                </a:rPr>
                <a:t>;}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 #s-id </a:t>
              </a:r>
              <a:r>
                <a:rPr lang="en-US" sz="1600" dirty="0">
                  <a:latin typeface="Courier" pitchFamily="2" charset="0"/>
                </a:rPr>
                <a:t>{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green</a:t>
              </a:r>
              <a:r>
                <a:rPr lang="en-US" sz="1600" dirty="0">
                  <a:latin typeface="Courier" pitchFamily="2" charset="0"/>
                </a:rPr>
                <a:t>;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font-size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150</a:t>
              </a:r>
              <a:r>
                <a:rPr lang="en-US" sz="1600" dirty="0">
                  <a:latin typeface="Courier" pitchFamily="2" charset="0"/>
                </a:rPr>
                <a:t>%; }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77D9B7-6899-2642-96C2-748C41DD2395}"/>
              </a:ext>
            </a:extLst>
          </p:cNvPr>
          <p:cNvSpPr txBox="1"/>
          <p:nvPr/>
        </p:nvSpPr>
        <p:spPr>
          <a:xfrm>
            <a:off x="472716" y="891539"/>
            <a:ext cx="572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</a:rPr>
              <a:t>What is the color of  ‘text’ and the font-size?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1734CF-E412-2F40-A8AA-775E29CC0213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Cascading quiz -4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css3.png">
              <a:extLst>
                <a:ext uri="{FF2B5EF4-FFF2-40B4-BE49-F238E27FC236}">
                  <a16:creationId xmlns:a16="http://schemas.microsoft.com/office/drawing/2014/main" id="{39523FB5-6E2F-AB4B-A339-D5AD9666D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C945B-EC45-1C4C-BB51-0B6DA3D7AAE5}"/>
              </a:ext>
            </a:extLst>
          </p:cNvPr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95B23-57D6-CA43-9C9C-6A4C1D0CD92D}"/>
              </a:ext>
            </a:extLst>
          </p:cNvPr>
          <p:cNvSpPr txBox="1"/>
          <p:nvPr/>
        </p:nvSpPr>
        <p:spPr>
          <a:xfrm>
            <a:off x="6028694" y="1589698"/>
            <a:ext cx="52283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3D447-7D79-1645-85AE-3701B30A1385}"/>
              </a:ext>
            </a:extLst>
          </p:cNvPr>
          <p:cNvSpPr txBox="1"/>
          <p:nvPr/>
        </p:nvSpPr>
        <p:spPr>
          <a:xfrm>
            <a:off x="6089575" y="3407408"/>
            <a:ext cx="46195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F8E0B-DEAA-4644-872C-2BC4CB70C703}"/>
              </a:ext>
            </a:extLst>
          </p:cNvPr>
          <p:cNvSpPr txBox="1"/>
          <p:nvPr/>
        </p:nvSpPr>
        <p:spPr>
          <a:xfrm>
            <a:off x="7132854" y="3787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font-size = 15px</a:t>
            </a:r>
          </a:p>
        </p:txBody>
      </p:sp>
    </p:spTree>
    <p:extLst>
      <p:ext uri="{BB962C8B-B14F-4D97-AF65-F5344CB8AC3E}">
        <p14:creationId xmlns:p14="http://schemas.microsoft.com/office/powerpoint/2010/main" val="301123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457201" y="1354650"/>
            <a:ext cx="170803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3006B"/>
                </a:solidFill>
              </a:rPr>
              <a:t>id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3006B"/>
                </a:solidFill>
              </a:rPr>
              <a:t>class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3006B"/>
                </a:solidFill>
              </a:rPr>
              <a:t>element</a:t>
            </a:r>
            <a:endParaRPr lang="en-US" sz="1600" dirty="0">
              <a:solidFill>
                <a:srgbClr val="03006B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E62357-192D-F740-8868-03C0C7B817C7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Cascading priorities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54C9F9C-221E-E949-8FE1-B115D4AD2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16B445-6A9E-A241-8107-C7E72C28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187"/>
              </p:ext>
            </p:extLst>
          </p:nvPr>
        </p:nvGraphicFramePr>
        <p:xfrm>
          <a:off x="3131389" y="1502973"/>
          <a:ext cx="5555411" cy="260256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38100" dir="4800000" algn="tl" rotWithShape="0">
                    <a:prstClr val="black">
                      <a:alpha val="35000"/>
                    </a:prstClr>
                  </a:outerShdw>
                </a:effectLst>
                <a:tableStyleId>{5C22544A-7EE6-4342-B048-85BDC9FD1C3A}</a:tableStyleId>
              </a:tblPr>
              <a:tblGrid>
                <a:gridCol w="194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49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00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lnT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00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T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00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element</a:t>
                      </a:r>
                    </a:p>
                  </a:txBody>
                  <a:tcPr>
                    <a:lnT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006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00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96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rgbClr val="0300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b="0" kern="1200" dirty="0">
                          <a:solidFill>
                            <a:srgbClr val="0300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li</a:t>
                      </a:r>
                      <a:endParaRPr lang="en-US" b="0" dirty="0">
                        <a:solidFill>
                          <a:srgbClr val="03006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96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rgbClr val="0300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b="0" dirty="0" err="1">
                          <a:solidFill>
                            <a:srgbClr val="03006B"/>
                          </a:solidFill>
                        </a:rPr>
                        <a:t>.</a:t>
                      </a:r>
                      <a:r>
                        <a:rPr lang="en-US" sz="1800" b="0" kern="1200" dirty="0" err="1">
                          <a:solidFill>
                            <a:srgbClr val="0300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0" kern="1200" dirty="0">
                          <a:solidFill>
                            <a:srgbClr val="0300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-class</a:t>
                      </a:r>
                      <a:endParaRPr lang="en-US" b="0" dirty="0">
                        <a:solidFill>
                          <a:srgbClr val="03006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9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300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#p-id</a:t>
                      </a:r>
                      <a:endParaRPr lang="en-US" b="0" dirty="0">
                        <a:solidFill>
                          <a:srgbClr val="03006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96">
                <a:tc>
                  <a:txBody>
                    <a:bodyPr/>
                    <a:lstStyle/>
                    <a:p>
                      <a:r>
                        <a:rPr lang="en-US" sz="1800" i="0" kern="1200" dirty="0" err="1">
                          <a:solidFill>
                            <a:srgbClr val="0300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p.p</a:t>
                      </a:r>
                      <a:r>
                        <a:rPr lang="en-US" sz="1800" i="0" kern="1200" dirty="0">
                          <a:solidFill>
                            <a:srgbClr val="0300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-class </a:t>
                      </a:r>
                      <a:r>
                        <a:rPr lang="en-US" sz="1800" i="0" kern="1200" dirty="0" err="1">
                          <a:solidFill>
                            <a:srgbClr val="0300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span#sid.s-class</a:t>
                      </a:r>
                      <a:endParaRPr lang="en-US" i="0" dirty="0">
                        <a:solidFill>
                          <a:srgbClr val="03006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3006B"/>
                          </a:solidFill>
                        </a:rPr>
                        <a:t>122</a:t>
                      </a:r>
                    </a:p>
                  </a:txBody>
                  <a:tcPr>
                    <a:lnR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30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3437898-010A-CD4E-953C-4744A319D41B}"/>
              </a:ext>
            </a:extLst>
          </p:cNvPr>
          <p:cNvSpPr txBox="1"/>
          <p:nvPr/>
        </p:nvSpPr>
        <p:spPr>
          <a:xfrm>
            <a:off x="1675818" y="4476160"/>
            <a:ext cx="58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3006B"/>
                </a:solidFill>
              </a:rPr>
              <a:t>If two rules have the same weight, the latter wins the battle.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20A8A8-BFEB-8449-9097-7311D6C022AF}"/>
              </a:ext>
            </a:extLst>
          </p:cNvPr>
          <p:cNvSpPr/>
          <p:nvPr/>
        </p:nvSpPr>
        <p:spPr>
          <a:xfrm>
            <a:off x="1738931" y="1335365"/>
            <a:ext cx="1021735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rgbClr val="03006B"/>
                </a:solidFill>
              </a:rPr>
              <a:t> </a:t>
            </a:r>
            <a:r>
              <a:rPr lang="en-US" sz="1600" dirty="0">
                <a:solidFill>
                  <a:srgbClr val="03006B"/>
                </a:solidFill>
              </a:rPr>
              <a:t>(100)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rgbClr val="03006B"/>
                </a:solidFill>
              </a:rPr>
              <a:t> </a:t>
            </a:r>
            <a:r>
              <a:rPr lang="en-US" sz="1600" dirty="0">
                <a:solidFill>
                  <a:srgbClr val="03006B"/>
                </a:solidFill>
              </a:rPr>
              <a:t>(10)</a:t>
            </a:r>
            <a:endParaRPr lang="en-US" sz="2400" dirty="0">
              <a:solidFill>
                <a:srgbClr val="03006B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rgbClr val="03006B"/>
                </a:solidFill>
              </a:rPr>
              <a:t> </a:t>
            </a:r>
            <a:r>
              <a:rPr lang="en-US" sz="1600" dirty="0">
                <a:solidFill>
                  <a:srgbClr val="03006B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5761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E62357-192D-F740-8868-03C0C7B817C7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Cascading priorities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css3.png">
              <a:extLst>
                <a:ext uri="{FF2B5EF4-FFF2-40B4-BE49-F238E27FC236}">
                  <a16:creationId xmlns:a16="http://schemas.microsoft.com/office/drawing/2014/main" id="{D54C9F9C-221E-E949-8FE1-B115D4AD2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8692DF-73DC-A24C-AB66-F15211CCD22E}"/>
              </a:ext>
            </a:extLst>
          </p:cNvPr>
          <p:cNvSpPr txBox="1"/>
          <p:nvPr/>
        </p:nvSpPr>
        <p:spPr>
          <a:xfrm>
            <a:off x="1137867" y="2348268"/>
            <a:ext cx="6915400" cy="1782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03006B"/>
                </a:solidFill>
              </a:rPr>
              <a:t>Will override all previous cascade and give it the highest priority.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3006B"/>
                </a:solidFill>
              </a:rPr>
              <a:t> </a:t>
            </a:r>
          </a:p>
          <a:p>
            <a:pPr algn="ctr">
              <a:lnSpc>
                <a:spcPct val="120000"/>
              </a:lnSpc>
            </a:pPr>
            <a:endParaRPr lang="en-US" dirty="0">
              <a:solidFill>
                <a:srgbClr val="03006B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3006B"/>
                </a:solidFill>
              </a:rPr>
              <a:t>If </a:t>
            </a:r>
            <a:r>
              <a:rPr lang="en-US" b="1" dirty="0">
                <a:solidFill>
                  <a:srgbClr val="03006B"/>
                </a:solidFill>
              </a:rPr>
              <a:t>!important </a:t>
            </a:r>
            <a:r>
              <a:rPr lang="en-US" dirty="0">
                <a:solidFill>
                  <a:srgbClr val="03006B"/>
                </a:solidFill>
              </a:rPr>
              <a:t>is specified more than once for the same element, 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3006B"/>
                </a:solidFill>
              </a:rPr>
              <a:t>they will fall back to the normal cascading rules.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C98466-852E-6144-B9EF-596E98B9DED1}"/>
              </a:ext>
            </a:extLst>
          </p:cNvPr>
          <p:cNvGrpSpPr/>
          <p:nvPr/>
        </p:nvGrpSpPr>
        <p:grpSpPr>
          <a:xfrm>
            <a:off x="1366653" y="1482725"/>
            <a:ext cx="7777347" cy="461665"/>
            <a:chOff x="1366653" y="1482725"/>
            <a:chExt cx="7777347" cy="461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F5248C-B36E-A24E-ADF4-1C770FC3D93E}"/>
                </a:ext>
              </a:extLst>
            </p:cNvPr>
            <p:cNvSpPr txBox="1"/>
            <p:nvPr/>
          </p:nvSpPr>
          <p:spPr>
            <a:xfrm>
              <a:off x="1366653" y="1482725"/>
              <a:ext cx="1576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3006B"/>
                  </a:solidFill>
                </a:rPr>
                <a:t>!important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A7BA8D-9E5A-0946-BBCF-C7CDE41C7D13}"/>
                </a:ext>
              </a:extLst>
            </p:cNvPr>
            <p:cNvSpPr/>
            <p:nvPr/>
          </p:nvSpPr>
          <p:spPr>
            <a:xfrm>
              <a:off x="3053435" y="1565666"/>
              <a:ext cx="60905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3006B"/>
                  </a:solidFill>
                </a:rPr>
                <a:t>(placed after the declaration, before the semicolon)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87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D6F09C-2A11-344F-8ECA-D93AC8EC45A6}"/>
              </a:ext>
            </a:extLst>
          </p:cNvPr>
          <p:cNvGrpSpPr/>
          <p:nvPr/>
        </p:nvGrpSpPr>
        <p:grpSpPr>
          <a:xfrm>
            <a:off x="472716" y="1589699"/>
            <a:ext cx="6212754" cy="1360526"/>
            <a:chOff x="472716" y="1149755"/>
            <a:chExt cx="6212754" cy="1360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2BE25-4CCD-1E4D-B834-F9EEED439A9E}"/>
                </a:ext>
              </a:extLst>
            </p:cNvPr>
            <p:cNvSpPr/>
            <p:nvPr/>
          </p:nvSpPr>
          <p:spPr>
            <a:xfrm>
              <a:off x="472716" y="1149755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497125-4E5D-F647-AE91-83568B6516AE}"/>
                </a:ext>
              </a:extLst>
            </p:cNvPr>
            <p:cNvSpPr/>
            <p:nvPr/>
          </p:nvSpPr>
          <p:spPr>
            <a:xfrm>
              <a:off x="606657" y="1414519"/>
              <a:ext cx="607881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&lt;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class=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"p-class"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id=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"p-id"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  &lt;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class=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"s-class"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id=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"s-id"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&gt;text&lt;/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&lt;/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0B14C-3F0D-1C48-A646-5E7144D97160}"/>
              </a:ext>
            </a:extLst>
          </p:cNvPr>
          <p:cNvGrpSpPr/>
          <p:nvPr/>
        </p:nvGrpSpPr>
        <p:grpSpPr>
          <a:xfrm>
            <a:off x="472716" y="3407408"/>
            <a:ext cx="6078813" cy="1360526"/>
            <a:chOff x="472716" y="2967464"/>
            <a:chExt cx="6078813" cy="1360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BCC8C-5846-2046-BA0F-F076C8D046C5}"/>
                </a:ext>
              </a:extLst>
            </p:cNvPr>
            <p:cNvSpPr/>
            <p:nvPr/>
          </p:nvSpPr>
          <p:spPr>
            <a:xfrm>
              <a:off x="472716" y="2967464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EF8FCB-55A8-3C4F-9BBF-500ADBB36258}"/>
                </a:ext>
              </a:extLst>
            </p:cNvPr>
            <p:cNvSpPr txBox="1"/>
            <p:nvPr/>
          </p:nvSpPr>
          <p:spPr>
            <a:xfrm>
              <a:off x="606657" y="3291187"/>
              <a:ext cx="3640740" cy="71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span#s-id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color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red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#p-id span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color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green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 }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77D9B7-6899-2642-96C2-748C41DD2395}"/>
              </a:ext>
            </a:extLst>
          </p:cNvPr>
          <p:cNvSpPr txBox="1"/>
          <p:nvPr/>
        </p:nvSpPr>
        <p:spPr>
          <a:xfrm>
            <a:off x="472716" y="891539"/>
            <a:ext cx="363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color of  ‘text’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1734CF-E412-2F40-A8AA-775E29CC0213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Cascading quiz -1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css3.png">
              <a:extLst>
                <a:ext uri="{FF2B5EF4-FFF2-40B4-BE49-F238E27FC236}">
                  <a16:creationId xmlns:a16="http://schemas.microsoft.com/office/drawing/2014/main" id="{39523FB5-6E2F-AB4B-A339-D5AD9666D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C945B-EC45-1C4C-BB51-0B6DA3D7AAE5}"/>
              </a:ext>
            </a:extLst>
          </p:cNvPr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95B23-57D6-CA43-9C9C-6A4C1D0CD92D}"/>
              </a:ext>
            </a:extLst>
          </p:cNvPr>
          <p:cNvSpPr txBox="1"/>
          <p:nvPr/>
        </p:nvSpPr>
        <p:spPr>
          <a:xfrm>
            <a:off x="6028694" y="1589698"/>
            <a:ext cx="52283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3D447-7D79-1645-85AE-3701B30A1385}"/>
              </a:ext>
            </a:extLst>
          </p:cNvPr>
          <p:cNvSpPr txBox="1"/>
          <p:nvPr/>
        </p:nvSpPr>
        <p:spPr>
          <a:xfrm>
            <a:off x="6089575" y="3407408"/>
            <a:ext cx="46195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036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D6F09C-2A11-344F-8ECA-D93AC8EC45A6}"/>
              </a:ext>
            </a:extLst>
          </p:cNvPr>
          <p:cNvGrpSpPr/>
          <p:nvPr/>
        </p:nvGrpSpPr>
        <p:grpSpPr>
          <a:xfrm>
            <a:off x="472716" y="1589699"/>
            <a:ext cx="6212754" cy="1360526"/>
            <a:chOff x="472716" y="1149755"/>
            <a:chExt cx="6212754" cy="1360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2BE25-4CCD-1E4D-B834-F9EEED439A9E}"/>
                </a:ext>
              </a:extLst>
            </p:cNvPr>
            <p:cNvSpPr/>
            <p:nvPr/>
          </p:nvSpPr>
          <p:spPr>
            <a:xfrm>
              <a:off x="472716" y="1149755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497125-4E5D-F647-AE91-83568B6516AE}"/>
                </a:ext>
              </a:extLst>
            </p:cNvPr>
            <p:cNvSpPr/>
            <p:nvPr/>
          </p:nvSpPr>
          <p:spPr>
            <a:xfrm>
              <a:off x="606657" y="1414519"/>
              <a:ext cx="607881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&lt;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class=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"p-class"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id=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"p-id"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  &lt;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class=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"s-class"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id=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"s-id"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&gt;text&lt;/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&lt;/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0B14C-3F0D-1C48-A646-5E7144D97160}"/>
              </a:ext>
            </a:extLst>
          </p:cNvPr>
          <p:cNvGrpSpPr/>
          <p:nvPr/>
        </p:nvGrpSpPr>
        <p:grpSpPr>
          <a:xfrm>
            <a:off x="472716" y="3407408"/>
            <a:ext cx="6078813" cy="1360526"/>
            <a:chOff x="472716" y="2967464"/>
            <a:chExt cx="6078813" cy="1360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BCC8C-5846-2046-BA0F-F076C8D046C5}"/>
                </a:ext>
              </a:extLst>
            </p:cNvPr>
            <p:cNvSpPr/>
            <p:nvPr/>
          </p:nvSpPr>
          <p:spPr>
            <a:xfrm>
              <a:off x="472716" y="2967464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EF8FCB-55A8-3C4F-9BBF-500ADBB36258}"/>
                </a:ext>
              </a:extLst>
            </p:cNvPr>
            <p:cNvSpPr txBox="1"/>
            <p:nvPr/>
          </p:nvSpPr>
          <p:spPr>
            <a:xfrm>
              <a:off x="606657" y="3291187"/>
              <a:ext cx="4134465" cy="71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#p-id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color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red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!important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 }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color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green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 }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77D9B7-6899-2642-96C2-748C41DD2395}"/>
              </a:ext>
            </a:extLst>
          </p:cNvPr>
          <p:cNvSpPr txBox="1"/>
          <p:nvPr/>
        </p:nvSpPr>
        <p:spPr>
          <a:xfrm>
            <a:off x="472716" y="891539"/>
            <a:ext cx="363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color of  ‘text’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1734CF-E412-2F40-A8AA-775E29CC0213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Cascading quiz -2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css3.png">
              <a:extLst>
                <a:ext uri="{FF2B5EF4-FFF2-40B4-BE49-F238E27FC236}">
                  <a16:creationId xmlns:a16="http://schemas.microsoft.com/office/drawing/2014/main" id="{39523FB5-6E2F-AB4B-A339-D5AD9666D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C945B-EC45-1C4C-BB51-0B6DA3D7AAE5}"/>
              </a:ext>
            </a:extLst>
          </p:cNvPr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95B23-57D6-CA43-9C9C-6A4C1D0CD92D}"/>
              </a:ext>
            </a:extLst>
          </p:cNvPr>
          <p:cNvSpPr txBox="1"/>
          <p:nvPr/>
        </p:nvSpPr>
        <p:spPr>
          <a:xfrm>
            <a:off x="6028694" y="1589698"/>
            <a:ext cx="52283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3D447-7D79-1645-85AE-3701B30A1385}"/>
              </a:ext>
            </a:extLst>
          </p:cNvPr>
          <p:cNvSpPr txBox="1"/>
          <p:nvPr/>
        </p:nvSpPr>
        <p:spPr>
          <a:xfrm>
            <a:off x="6089575" y="3407408"/>
            <a:ext cx="46195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553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D6F09C-2A11-344F-8ECA-D93AC8EC45A6}"/>
              </a:ext>
            </a:extLst>
          </p:cNvPr>
          <p:cNvGrpSpPr/>
          <p:nvPr/>
        </p:nvGrpSpPr>
        <p:grpSpPr>
          <a:xfrm>
            <a:off x="472716" y="1589699"/>
            <a:ext cx="6212754" cy="1360526"/>
            <a:chOff x="472716" y="1149755"/>
            <a:chExt cx="6212754" cy="1360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2BE25-4CCD-1E4D-B834-F9EEED439A9E}"/>
                </a:ext>
              </a:extLst>
            </p:cNvPr>
            <p:cNvSpPr/>
            <p:nvPr/>
          </p:nvSpPr>
          <p:spPr>
            <a:xfrm>
              <a:off x="472716" y="1149755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497125-4E5D-F647-AE91-83568B6516AE}"/>
                </a:ext>
              </a:extLst>
            </p:cNvPr>
            <p:cNvSpPr/>
            <p:nvPr/>
          </p:nvSpPr>
          <p:spPr>
            <a:xfrm>
              <a:off x="606657" y="1414519"/>
              <a:ext cx="607881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&lt;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class=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"p-class"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id=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"p-id"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  &lt;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class=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"s-class"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id=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"s-id"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&gt;text&lt;/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&lt;/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0B14C-3F0D-1C48-A646-5E7144D97160}"/>
              </a:ext>
            </a:extLst>
          </p:cNvPr>
          <p:cNvGrpSpPr/>
          <p:nvPr/>
        </p:nvGrpSpPr>
        <p:grpSpPr>
          <a:xfrm>
            <a:off x="472716" y="3407408"/>
            <a:ext cx="6078813" cy="1360526"/>
            <a:chOff x="472716" y="2967464"/>
            <a:chExt cx="6078813" cy="1360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BCC8C-5846-2046-BA0F-F076C8D046C5}"/>
                </a:ext>
              </a:extLst>
            </p:cNvPr>
            <p:cNvSpPr/>
            <p:nvPr/>
          </p:nvSpPr>
          <p:spPr>
            <a:xfrm>
              <a:off x="472716" y="2967464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EF8FCB-55A8-3C4F-9BBF-500ADBB36258}"/>
                </a:ext>
              </a:extLst>
            </p:cNvPr>
            <p:cNvSpPr txBox="1"/>
            <p:nvPr/>
          </p:nvSpPr>
          <p:spPr>
            <a:xfrm>
              <a:off x="606657" y="3291187"/>
              <a:ext cx="5739072" cy="71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#p-id #s-id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color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red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 }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.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-class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span#s-id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.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s-class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color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green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 }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77D9B7-6899-2642-96C2-748C41DD2395}"/>
              </a:ext>
            </a:extLst>
          </p:cNvPr>
          <p:cNvSpPr txBox="1"/>
          <p:nvPr/>
        </p:nvSpPr>
        <p:spPr>
          <a:xfrm>
            <a:off x="472716" y="891539"/>
            <a:ext cx="363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color of  ‘text’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1734CF-E412-2F40-A8AA-775E29CC0213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Cascading quiz -3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css3.png">
              <a:extLst>
                <a:ext uri="{FF2B5EF4-FFF2-40B4-BE49-F238E27FC236}">
                  <a16:creationId xmlns:a16="http://schemas.microsoft.com/office/drawing/2014/main" id="{39523FB5-6E2F-AB4B-A339-D5AD9666D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C945B-EC45-1C4C-BB51-0B6DA3D7AAE5}"/>
              </a:ext>
            </a:extLst>
          </p:cNvPr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95B23-57D6-CA43-9C9C-6A4C1D0CD92D}"/>
              </a:ext>
            </a:extLst>
          </p:cNvPr>
          <p:cNvSpPr txBox="1"/>
          <p:nvPr/>
        </p:nvSpPr>
        <p:spPr>
          <a:xfrm>
            <a:off x="6028694" y="1589698"/>
            <a:ext cx="52283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3D447-7D79-1645-85AE-3701B30A1385}"/>
              </a:ext>
            </a:extLst>
          </p:cNvPr>
          <p:cNvSpPr txBox="1"/>
          <p:nvPr/>
        </p:nvSpPr>
        <p:spPr>
          <a:xfrm>
            <a:off x="6089575" y="3407408"/>
            <a:ext cx="46195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0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D6F09C-2A11-344F-8ECA-D93AC8EC45A6}"/>
              </a:ext>
            </a:extLst>
          </p:cNvPr>
          <p:cNvGrpSpPr/>
          <p:nvPr/>
        </p:nvGrpSpPr>
        <p:grpSpPr>
          <a:xfrm>
            <a:off x="472716" y="1589699"/>
            <a:ext cx="6212754" cy="1360526"/>
            <a:chOff x="472716" y="1149755"/>
            <a:chExt cx="6212754" cy="1360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2BE25-4CCD-1E4D-B834-F9EEED439A9E}"/>
                </a:ext>
              </a:extLst>
            </p:cNvPr>
            <p:cNvSpPr/>
            <p:nvPr/>
          </p:nvSpPr>
          <p:spPr>
            <a:xfrm>
              <a:off x="472716" y="1149755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497125-4E5D-F647-AE91-83568B6516AE}"/>
                </a:ext>
              </a:extLst>
            </p:cNvPr>
            <p:cNvSpPr/>
            <p:nvPr/>
          </p:nvSpPr>
          <p:spPr>
            <a:xfrm>
              <a:off x="606657" y="1414519"/>
              <a:ext cx="607881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&lt;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class=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"p-class"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id=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"p-id"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  &lt;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class=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"s-class"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id=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"s-id"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&gt;text&lt;/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span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&lt;/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&gt;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0B14C-3F0D-1C48-A646-5E7144D97160}"/>
              </a:ext>
            </a:extLst>
          </p:cNvPr>
          <p:cNvGrpSpPr/>
          <p:nvPr/>
        </p:nvGrpSpPr>
        <p:grpSpPr>
          <a:xfrm>
            <a:off x="472716" y="3407408"/>
            <a:ext cx="6078813" cy="1360526"/>
            <a:chOff x="472716" y="2967464"/>
            <a:chExt cx="6078813" cy="1360526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BCC8C-5846-2046-BA0F-F076C8D046C5}"/>
                </a:ext>
              </a:extLst>
            </p:cNvPr>
            <p:cNvSpPr/>
            <p:nvPr/>
          </p:nvSpPr>
          <p:spPr>
            <a:xfrm>
              <a:off x="472716" y="2967464"/>
              <a:ext cx="6078813" cy="136052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EF8FCB-55A8-3C4F-9BBF-500ADBB36258}"/>
                </a:ext>
              </a:extLst>
            </p:cNvPr>
            <p:cNvSpPr txBox="1"/>
            <p:nvPr/>
          </p:nvSpPr>
          <p:spPr>
            <a:xfrm>
              <a:off x="606657" y="3131143"/>
              <a:ext cx="5368777" cy="1033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#p-id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color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blue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font-size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10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 }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#p-id span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color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red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!important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;}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 #s-id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color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green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font-size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150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%; }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77D9B7-6899-2642-96C2-748C41DD2395}"/>
              </a:ext>
            </a:extLst>
          </p:cNvPr>
          <p:cNvSpPr txBox="1"/>
          <p:nvPr/>
        </p:nvSpPr>
        <p:spPr>
          <a:xfrm>
            <a:off x="472716" y="891539"/>
            <a:ext cx="572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color of  ‘text’ and the font-size?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1734CF-E412-2F40-A8AA-775E29CC0213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Cascading quiz -4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css3.png">
              <a:extLst>
                <a:ext uri="{FF2B5EF4-FFF2-40B4-BE49-F238E27FC236}">
                  <a16:creationId xmlns:a16="http://schemas.microsoft.com/office/drawing/2014/main" id="{39523FB5-6E2F-AB4B-A339-D5AD9666D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C945B-EC45-1C4C-BB51-0B6DA3D7AAE5}"/>
              </a:ext>
            </a:extLst>
          </p:cNvPr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95B23-57D6-CA43-9C9C-6A4C1D0CD92D}"/>
              </a:ext>
            </a:extLst>
          </p:cNvPr>
          <p:cNvSpPr txBox="1"/>
          <p:nvPr/>
        </p:nvSpPr>
        <p:spPr>
          <a:xfrm>
            <a:off x="6028694" y="1589698"/>
            <a:ext cx="52283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3D447-7D79-1645-85AE-3701B30A1385}"/>
              </a:ext>
            </a:extLst>
          </p:cNvPr>
          <p:cNvSpPr txBox="1"/>
          <p:nvPr/>
        </p:nvSpPr>
        <p:spPr>
          <a:xfrm>
            <a:off x="6089575" y="3407408"/>
            <a:ext cx="46195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F8E0B-DEAA-4644-872C-2BC4CB70C703}"/>
              </a:ext>
            </a:extLst>
          </p:cNvPr>
          <p:cNvSpPr txBox="1"/>
          <p:nvPr/>
        </p:nvSpPr>
        <p:spPr>
          <a:xfrm>
            <a:off x="7132854" y="3787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font-size = 15px</a:t>
            </a:r>
          </a:p>
        </p:txBody>
      </p:sp>
    </p:spTree>
    <p:extLst>
      <p:ext uri="{BB962C8B-B14F-4D97-AF65-F5344CB8AC3E}">
        <p14:creationId xmlns:p14="http://schemas.microsoft.com/office/powerpoint/2010/main" val="98900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C76CD-F8D5-8446-ACBA-D01CEA70FF4F}"/>
              </a:ext>
            </a:extLst>
          </p:cNvPr>
          <p:cNvSpPr txBox="1">
            <a:spLocks/>
          </p:cNvSpPr>
          <p:nvPr/>
        </p:nvSpPr>
        <p:spPr>
          <a:xfrm>
            <a:off x="186766" y="1448146"/>
            <a:ext cx="8768693" cy="764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50" dirty="0">
                <a:ln w="15875" cmpd="sng">
                  <a:noFill/>
                  <a:prstDash val="solid"/>
                </a:ln>
                <a:solidFill>
                  <a:srgbClr val="03006B"/>
                </a:solidFill>
              </a:rPr>
              <a:t>Cascading Style Sheets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C5C3D-80AE-6940-943F-E9DED03DA065}"/>
              </a:ext>
            </a:extLst>
          </p:cNvPr>
          <p:cNvSpPr txBox="1"/>
          <p:nvPr/>
        </p:nvSpPr>
        <p:spPr>
          <a:xfrm>
            <a:off x="1905927" y="2764543"/>
            <a:ext cx="53303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3006B"/>
                </a:solidFill>
              </a:rPr>
              <a:t>CSS describes how HTML elements </a:t>
            </a:r>
          </a:p>
          <a:p>
            <a:pPr algn="ctr"/>
            <a:r>
              <a:rPr lang="en-US" sz="2800" dirty="0">
                <a:solidFill>
                  <a:srgbClr val="03006B"/>
                </a:solidFill>
              </a:rPr>
              <a:t>are to be displayed</a:t>
            </a:r>
          </a:p>
        </p:txBody>
      </p:sp>
    </p:spTree>
    <p:extLst>
      <p:ext uri="{BB962C8B-B14F-4D97-AF65-F5344CB8AC3E}">
        <p14:creationId xmlns:p14="http://schemas.microsoft.com/office/powerpoint/2010/main" val="3941430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61CF8E-C97E-654F-A3D7-CF4DC4367BE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43" name="Picture 42" descr="css3.png">
              <a:extLst>
                <a:ext uri="{FF2B5EF4-FFF2-40B4-BE49-F238E27FC236}">
                  <a16:creationId xmlns:a16="http://schemas.microsoft.com/office/drawing/2014/main" id="{EFC1B07C-C967-EF47-B639-B98FC9797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CSS Pseudo Classes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694966" y="1278679"/>
            <a:ext cx="7893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to define a special state of an element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52B19-A4D6-0548-AAF6-F0E1A9F38F29}"/>
              </a:ext>
            </a:extLst>
          </p:cNvPr>
          <p:cNvGrpSpPr/>
          <p:nvPr/>
        </p:nvGrpSpPr>
        <p:grpSpPr>
          <a:xfrm>
            <a:off x="472716" y="2737171"/>
            <a:ext cx="4756344" cy="1519535"/>
            <a:chOff x="387875" y="3382402"/>
            <a:chExt cx="4756344" cy="151953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59988C-5B83-EF49-866E-F4EACFF668FB}"/>
                </a:ext>
              </a:extLst>
            </p:cNvPr>
            <p:cNvSpPr/>
            <p:nvPr/>
          </p:nvSpPr>
          <p:spPr>
            <a:xfrm>
              <a:off x="387875" y="3382402"/>
              <a:ext cx="3774545" cy="151953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D7B423-9904-6542-9B73-0EF1171190AD}"/>
                </a:ext>
              </a:extLst>
            </p:cNvPr>
            <p:cNvSpPr/>
            <p:nvPr/>
          </p:nvSpPr>
          <p:spPr>
            <a:xfrm>
              <a:off x="572219" y="3711282"/>
              <a:ext cx="4572000" cy="8617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selector</a:t>
              </a:r>
              <a:r>
                <a:rPr lang="en-US" sz="1600" dirty="0" err="1">
                  <a:latin typeface="Courier" pitchFamily="2" charset="0"/>
                </a:rPr>
                <a:t>: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pseudo-class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 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property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value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D4C54C-33FE-F74C-9ABB-22B5492F1849}"/>
              </a:ext>
            </a:extLst>
          </p:cNvPr>
          <p:cNvGrpSpPr/>
          <p:nvPr/>
        </p:nvGrpSpPr>
        <p:grpSpPr>
          <a:xfrm>
            <a:off x="4896740" y="2737509"/>
            <a:ext cx="4745389" cy="1519535"/>
            <a:chOff x="597157" y="3382402"/>
            <a:chExt cx="4745389" cy="15195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5A9A70-EC5C-824C-9D3D-2EA0370AD392}"/>
                </a:ext>
              </a:extLst>
            </p:cNvPr>
            <p:cNvSpPr/>
            <p:nvPr/>
          </p:nvSpPr>
          <p:spPr>
            <a:xfrm>
              <a:off x="597157" y="3382402"/>
              <a:ext cx="3774546" cy="151953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F6D327-4729-3C4E-9A11-4D4893E1EFFA}"/>
                </a:ext>
              </a:extLst>
            </p:cNvPr>
            <p:cNvSpPr/>
            <p:nvPr/>
          </p:nvSpPr>
          <p:spPr>
            <a:xfrm>
              <a:off x="770546" y="3557767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a:hover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 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font-size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32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 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color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red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54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61CF8E-C97E-654F-A3D7-CF4DC4367BE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43" name="Picture 42" descr="css3.png">
              <a:extLst>
                <a:ext uri="{FF2B5EF4-FFF2-40B4-BE49-F238E27FC236}">
                  <a16:creationId xmlns:a16="http://schemas.microsoft.com/office/drawing/2014/main" id="{EFC1B07C-C967-EF47-B639-B98FC9797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CSS Pseudo Classes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E5BC87F-873B-8A4F-9F14-0F1638EBC3C0}"/>
              </a:ext>
            </a:extLst>
          </p:cNvPr>
          <p:cNvSpPr txBox="1"/>
          <p:nvPr/>
        </p:nvSpPr>
        <p:spPr>
          <a:xfrm>
            <a:off x="4669183" y="1068150"/>
            <a:ext cx="2209897" cy="402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 dirty="0">
                <a:solidFill>
                  <a:srgbClr val="03006B"/>
                </a:solidFill>
              </a:rPr>
              <a:t>Sequence</a:t>
            </a:r>
          </a:p>
          <a:p>
            <a:r>
              <a:rPr lang="en-US" dirty="0">
                <a:solidFill>
                  <a:srgbClr val="03006B"/>
                </a:solidFill>
              </a:rPr>
              <a:t>  :first-child</a:t>
            </a:r>
          </a:p>
          <a:p>
            <a:r>
              <a:rPr lang="en-US" dirty="0">
                <a:solidFill>
                  <a:srgbClr val="03006B"/>
                </a:solidFill>
              </a:rPr>
              <a:t>  :nth-child(n)</a:t>
            </a:r>
          </a:p>
          <a:p>
            <a:r>
              <a:rPr lang="en-US" dirty="0">
                <a:solidFill>
                  <a:srgbClr val="03006B"/>
                </a:solidFill>
              </a:rPr>
              <a:t>  :nth-last-child(n)</a:t>
            </a:r>
          </a:p>
          <a:p>
            <a:r>
              <a:rPr lang="en-US" dirty="0">
                <a:solidFill>
                  <a:srgbClr val="03006B"/>
                </a:solidFill>
              </a:rPr>
              <a:t>  :last-child</a:t>
            </a:r>
          </a:p>
          <a:p>
            <a:r>
              <a:rPr lang="en-US" dirty="0">
                <a:solidFill>
                  <a:srgbClr val="03006B"/>
                </a:solidFill>
              </a:rPr>
              <a:t>  :only-child</a:t>
            </a:r>
          </a:p>
          <a:p>
            <a:endParaRPr lang="en-US" dirty="0">
              <a:solidFill>
                <a:srgbClr val="03006B"/>
              </a:solidFill>
            </a:endParaRPr>
          </a:p>
          <a:p>
            <a:r>
              <a:rPr lang="en-US" dirty="0">
                <a:solidFill>
                  <a:srgbClr val="03006B"/>
                </a:solidFill>
              </a:rPr>
              <a:t>  :first-of-type</a:t>
            </a:r>
          </a:p>
          <a:p>
            <a:r>
              <a:rPr lang="en-US" dirty="0">
                <a:solidFill>
                  <a:srgbClr val="03006B"/>
                </a:solidFill>
              </a:rPr>
              <a:t>  :nth-of-type(n)</a:t>
            </a:r>
          </a:p>
          <a:p>
            <a:r>
              <a:rPr lang="en-US" dirty="0">
                <a:solidFill>
                  <a:srgbClr val="03006B"/>
                </a:solidFill>
              </a:rPr>
              <a:t>  :nth-last-of-type(n)</a:t>
            </a:r>
          </a:p>
          <a:p>
            <a:r>
              <a:rPr lang="en-US" dirty="0">
                <a:solidFill>
                  <a:srgbClr val="03006B"/>
                </a:solidFill>
              </a:rPr>
              <a:t>  :last-of-type</a:t>
            </a:r>
          </a:p>
          <a:p>
            <a:r>
              <a:rPr lang="en-US" dirty="0">
                <a:solidFill>
                  <a:srgbClr val="03006B"/>
                </a:solidFill>
              </a:rPr>
              <a:t>  :only-of-type</a:t>
            </a:r>
          </a:p>
          <a:p>
            <a:endParaRPr lang="en-US" dirty="0">
              <a:solidFill>
                <a:srgbClr val="03006B"/>
              </a:solidFill>
            </a:endParaRPr>
          </a:p>
          <a:p>
            <a:pPr>
              <a:lnSpc>
                <a:spcPct val="110000"/>
              </a:lnSpc>
            </a:pPr>
            <a:endParaRPr lang="en-US" u="sng" dirty="0">
              <a:solidFill>
                <a:srgbClr val="03006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E67D3-4F31-8449-B245-6E8C503FCB2C}"/>
              </a:ext>
            </a:extLst>
          </p:cNvPr>
          <p:cNvSpPr/>
          <p:nvPr/>
        </p:nvSpPr>
        <p:spPr>
          <a:xfrm>
            <a:off x="6744489" y="1355082"/>
            <a:ext cx="195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:not(selector)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9FE3F-7713-764E-A037-24118C4402A5}"/>
              </a:ext>
            </a:extLst>
          </p:cNvPr>
          <p:cNvSpPr txBox="1"/>
          <p:nvPr/>
        </p:nvSpPr>
        <p:spPr>
          <a:xfrm>
            <a:off x="662930" y="1068150"/>
            <a:ext cx="144770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 dirty="0">
                <a:solidFill>
                  <a:srgbClr val="03006B"/>
                </a:solidFill>
              </a:rPr>
              <a:t>Link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3006B"/>
                </a:solidFill>
              </a:rPr>
              <a:t>  :link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3006B"/>
                </a:solidFill>
              </a:rPr>
              <a:t>  :hover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3006B"/>
                </a:solidFill>
              </a:rPr>
              <a:t>  :active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3006B"/>
                </a:solidFill>
              </a:rPr>
              <a:t>  :visited</a:t>
            </a:r>
          </a:p>
          <a:p>
            <a:endParaRPr lang="en-US" u="sng" dirty="0">
              <a:solidFill>
                <a:srgbClr val="0300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68FD6-E11F-FB44-91E3-D5BA5A4E204B}"/>
              </a:ext>
            </a:extLst>
          </p:cNvPr>
          <p:cNvSpPr txBox="1"/>
          <p:nvPr/>
        </p:nvSpPr>
        <p:spPr>
          <a:xfrm>
            <a:off x="2440552" y="1068150"/>
            <a:ext cx="1820863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 dirty="0">
                <a:solidFill>
                  <a:srgbClr val="03006B"/>
                </a:solidFill>
              </a:rPr>
              <a:t>Input</a:t>
            </a:r>
          </a:p>
          <a:p>
            <a:r>
              <a:rPr lang="en-US" dirty="0">
                <a:solidFill>
                  <a:srgbClr val="03006B"/>
                </a:solidFill>
              </a:rPr>
              <a:t>  :valid</a:t>
            </a:r>
          </a:p>
          <a:p>
            <a:r>
              <a:rPr lang="en-US" dirty="0">
                <a:solidFill>
                  <a:srgbClr val="03006B"/>
                </a:solidFill>
              </a:rPr>
              <a:t>  :invalid</a:t>
            </a:r>
          </a:p>
          <a:p>
            <a:r>
              <a:rPr lang="en-US" dirty="0">
                <a:solidFill>
                  <a:srgbClr val="03006B"/>
                </a:solidFill>
              </a:rPr>
              <a:t>  :in-range</a:t>
            </a:r>
          </a:p>
          <a:p>
            <a:r>
              <a:rPr lang="en-US" dirty="0">
                <a:solidFill>
                  <a:srgbClr val="03006B"/>
                </a:solidFill>
              </a:rPr>
              <a:t>  :out-of-range</a:t>
            </a:r>
          </a:p>
          <a:p>
            <a:r>
              <a:rPr lang="en-US" dirty="0">
                <a:solidFill>
                  <a:srgbClr val="03006B"/>
                </a:solidFill>
              </a:rPr>
              <a:t>  :optional</a:t>
            </a:r>
          </a:p>
          <a:p>
            <a:r>
              <a:rPr lang="en-US" dirty="0">
                <a:solidFill>
                  <a:srgbClr val="03006B"/>
                </a:solidFill>
              </a:rPr>
              <a:t>  :checked</a:t>
            </a:r>
          </a:p>
          <a:p>
            <a:r>
              <a:rPr lang="en-US" dirty="0">
                <a:solidFill>
                  <a:srgbClr val="03006B"/>
                </a:solidFill>
              </a:rPr>
              <a:t>  :disabled</a:t>
            </a:r>
          </a:p>
          <a:p>
            <a:r>
              <a:rPr lang="en-US" dirty="0">
                <a:solidFill>
                  <a:srgbClr val="03006B"/>
                </a:solidFill>
              </a:rPr>
              <a:t>  :enabled</a:t>
            </a:r>
          </a:p>
          <a:p>
            <a:r>
              <a:rPr lang="en-US" dirty="0">
                <a:solidFill>
                  <a:srgbClr val="03006B"/>
                </a:solidFill>
              </a:rPr>
              <a:t>  :focus</a:t>
            </a:r>
          </a:p>
          <a:p>
            <a:r>
              <a:rPr lang="en-US" dirty="0">
                <a:solidFill>
                  <a:srgbClr val="03006B"/>
                </a:solidFill>
              </a:rPr>
              <a:t>  :read-only</a:t>
            </a:r>
          </a:p>
          <a:p>
            <a:r>
              <a:rPr lang="en-US" dirty="0">
                <a:solidFill>
                  <a:srgbClr val="03006B"/>
                </a:solidFill>
              </a:rPr>
              <a:t>  :read-write</a:t>
            </a:r>
          </a:p>
          <a:p>
            <a:r>
              <a:rPr lang="en-US" dirty="0">
                <a:solidFill>
                  <a:srgbClr val="03006B"/>
                </a:solidFill>
              </a:rPr>
              <a:t>  :required</a:t>
            </a:r>
          </a:p>
        </p:txBody>
      </p:sp>
    </p:spTree>
    <p:extLst>
      <p:ext uri="{BB962C8B-B14F-4D97-AF65-F5344CB8AC3E}">
        <p14:creationId xmlns:p14="http://schemas.microsoft.com/office/powerpoint/2010/main" val="695690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61CF8E-C97E-654F-A3D7-CF4DC4367BE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43" name="Picture 42" descr="css3.png">
              <a:extLst>
                <a:ext uri="{FF2B5EF4-FFF2-40B4-BE49-F238E27FC236}">
                  <a16:creationId xmlns:a16="http://schemas.microsoft.com/office/drawing/2014/main" id="{EFC1B07C-C967-EF47-B639-B98FC9797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CSS Pseudo Elements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694966" y="1278679"/>
            <a:ext cx="7893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to style a specified parts of an element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52B19-A4D6-0548-AAF6-F0E1A9F38F29}"/>
              </a:ext>
            </a:extLst>
          </p:cNvPr>
          <p:cNvGrpSpPr/>
          <p:nvPr/>
        </p:nvGrpSpPr>
        <p:grpSpPr>
          <a:xfrm>
            <a:off x="694966" y="2345286"/>
            <a:ext cx="4756344" cy="1519535"/>
            <a:chOff x="387875" y="3382402"/>
            <a:chExt cx="4756344" cy="151953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59988C-5B83-EF49-866E-F4EACFF668FB}"/>
                </a:ext>
              </a:extLst>
            </p:cNvPr>
            <p:cNvSpPr/>
            <p:nvPr/>
          </p:nvSpPr>
          <p:spPr>
            <a:xfrm>
              <a:off x="387875" y="3382402"/>
              <a:ext cx="3774545" cy="151953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D7B423-9904-6542-9B73-0EF1171190AD}"/>
                </a:ext>
              </a:extLst>
            </p:cNvPr>
            <p:cNvSpPr/>
            <p:nvPr/>
          </p:nvSpPr>
          <p:spPr>
            <a:xfrm>
              <a:off x="572219" y="3711282"/>
              <a:ext cx="4572000" cy="8617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selector</a:t>
              </a:r>
              <a:r>
                <a:rPr lang="en-US" sz="1600" dirty="0">
                  <a:latin typeface="Courier" pitchFamily="2" charset="0"/>
                </a:rPr>
                <a:t>::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pseudo-element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{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 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property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value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;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9DA6532-C29C-9F4C-97C9-C9FBA39F04DF}"/>
              </a:ext>
            </a:extLst>
          </p:cNvPr>
          <p:cNvSpPr txBox="1"/>
          <p:nvPr/>
        </p:nvSpPr>
        <p:spPr>
          <a:xfrm>
            <a:off x="5635654" y="2232506"/>
            <a:ext cx="2209897" cy="17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3006B"/>
                </a:solidFill>
              </a:rPr>
              <a:t>::after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3006B"/>
                </a:solidFill>
              </a:rPr>
              <a:t>::before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3006B"/>
                </a:solidFill>
              </a:rPr>
              <a:t>::first-letter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3006B"/>
                </a:solidFill>
              </a:rPr>
              <a:t>::first-line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3006B"/>
                </a:solidFill>
              </a:rPr>
              <a:t>::selection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28AAC-FFA2-C043-B747-773C97419515}"/>
              </a:ext>
            </a:extLst>
          </p:cNvPr>
          <p:cNvSpPr txBox="1"/>
          <p:nvPr/>
        </p:nvSpPr>
        <p:spPr>
          <a:xfrm>
            <a:off x="2367745" y="4539134"/>
            <a:ext cx="445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https://codepen.io/wvegteren/pen/dybaqpN</a:t>
            </a:r>
            <a:endParaRPr lang="en-US" dirty="0">
              <a:solidFill>
                <a:srgbClr val="03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9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61CF8E-C97E-654F-A3D7-CF4DC4367BE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43" name="Picture 42" descr="css3.png">
              <a:extLst>
                <a:ext uri="{FF2B5EF4-FFF2-40B4-BE49-F238E27FC236}">
                  <a16:creationId xmlns:a16="http://schemas.microsoft.com/office/drawing/2014/main" id="{EFC1B07C-C967-EF47-B639-B98FC9797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/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CSS </a:t>
              </a:r>
              <a:r>
                <a:rPr lang="en-US" sz="2800" dirty="0">
                  <a:solidFill>
                    <a:srgbClr val="03006B"/>
                  </a:solidFill>
                </a:rPr>
                <a:t>border-radius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411694" y="1270861"/>
            <a:ext cx="8115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3006B"/>
                </a:solidFill>
              </a:rPr>
              <a:t>border-radius</a:t>
            </a:r>
            <a:r>
              <a:rPr lang="en-US" sz="2000" dirty="0">
                <a:solidFill>
                  <a:srgbClr val="03006B"/>
                </a:solidFill>
              </a:rPr>
              <a:t>: &lt;top-left&gt;</a:t>
            </a:r>
            <a:r>
              <a:rPr lang="en-US" sz="2000" b="1" dirty="0">
                <a:solidFill>
                  <a:srgbClr val="03006B"/>
                </a:solidFill>
              </a:rPr>
              <a:t> </a:t>
            </a:r>
            <a:r>
              <a:rPr lang="en-US" sz="2000" dirty="0">
                <a:solidFill>
                  <a:srgbClr val="03006B"/>
                </a:solidFill>
              </a:rPr>
              <a:t>&lt;top-right&gt;</a:t>
            </a:r>
            <a:r>
              <a:rPr lang="en-US" sz="2000" b="1" dirty="0">
                <a:solidFill>
                  <a:srgbClr val="03006B"/>
                </a:solidFill>
              </a:rPr>
              <a:t> </a:t>
            </a:r>
            <a:r>
              <a:rPr lang="en-US" sz="2000" dirty="0">
                <a:solidFill>
                  <a:srgbClr val="03006B"/>
                </a:solidFill>
              </a:rPr>
              <a:t>&lt;bottom-right&gt; &lt;bottom-left&gt;;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52B19-A4D6-0548-AAF6-F0E1A9F38F29}"/>
              </a:ext>
            </a:extLst>
          </p:cNvPr>
          <p:cNvGrpSpPr/>
          <p:nvPr/>
        </p:nvGrpSpPr>
        <p:grpSpPr>
          <a:xfrm>
            <a:off x="1515874" y="1972386"/>
            <a:ext cx="5907271" cy="2412922"/>
            <a:chOff x="387874" y="3112052"/>
            <a:chExt cx="5907271" cy="241292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59988C-5B83-EF49-866E-F4EACFF668FB}"/>
                </a:ext>
              </a:extLst>
            </p:cNvPr>
            <p:cNvSpPr/>
            <p:nvPr/>
          </p:nvSpPr>
          <p:spPr>
            <a:xfrm>
              <a:off x="387874" y="3112052"/>
              <a:ext cx="5907271" cy="22406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D7B423-9904-6542-9B73-0EF1171190AD}"/>
                </a:ext>
              </a:extLst>
            </p:cNvPr>
            <p:cNvSpPr/>
            <p:nvPr/>
          </p:nvSpPr>
          <p:spPr>
            <a:xfrm>
              <a:off x="657676" y="3216650"/>
              <a:ext cx="5637469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border-radius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px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border-radius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50</a:t>
              </a:r>
              <a:r>
                <a:rPr lang="en-US" sz="1600" dirty="0">
                  <a:latin typeface="Courier" pitchFamily="2" charset="0"/>
                </a:rPr>
                <a:t>%;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-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moz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-border-radius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px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20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px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px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20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px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-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webkit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-border-radius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px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20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px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px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border-radius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px </a:t>
              </a:r>
              <a:r>
                <a:rPr lang="en-US" sz="1600" dirty="0">
                  <a:latin typeface="Courier" pitchFamily="2" charset="0"/>
                </a:rPr>
                <a:t>/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30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px</a:t>
              </a:r>
              <a:r>
                <a:rPr lang="en-US" sz="1600" dirty="0">
                  <a:latin typeface="Courier" pitchFamily="2" charset="0"/>
                </a:rPr>
                <a:t>;           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endParaRPr>
            </a:p>
            <a:p>
              <a:pPr lvl="0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</a:rPr>
                <a:t>/* horizontal radius / vertical radius */</a:t>
              </a:r>
              <a:b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</a:rPr>
              </a:b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828AAC-FFA2-C043-B747-773C97419515}"/>
              </a:ext>
            </a:extLst>
          </p:cNvPr>
          <p:cNvSpPr txBox="1"/>
          <p:nvPr/>
        </p:nvSpPr>
        <p:spPr>
          <a:xfrm>
            <a:off x="2343604" y="4539134"/>
            <a:ext cx="45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https://codepen.io/wvegteren/pen/qBWgLLm</a:t>
            </a:r>
            <a:endParaRPr lang="en-US" dirty="0">
              <a:solidFill>
                <a:srgbClr val="03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61CF8E-C97E-654F-A3D7-CF4DC4367BE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43" name="Picture 42" descr="css3.png">
              <a:extLst>
                <a:ext uri="{FF2B5EF4-FFF2-40B4-BE49-F238E27FC236}">
                  <a16:creationId xmlns:a16="http://schemas.microsoft.com/office/drawing/2014/main" id="{EFC1B07C-C967-EF47-B639-B98FC9797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/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CSS </a:t>
              </a:r>
              <a:r>
                <a:rPr lang="en-US" sz="2800" dirty="0">
                  <a:solidFill>
                    <a:srgbClr val="03006B"/>
                  </a:solidFill>
                </a:rPr>
                <a:t>gradient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828AAC-FFA2-C043-B747-773C97419515}"/>
              </a:ext>
            </a:extLst>
          </p:cNvPr>
          <p:cNvSpPr txBox="1"/>
          <p:nvPr/>
        </p:nvSpPr>
        <p:spPr>
          <a:xfrm>
            <a:off x="2375921" y="4539134"/>
            <a:ext cx="443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https://codepen.io/wvegteren/pen/aboMzgp</a:t>
            </a:r>
            <a:endParaRPr lang="en-US" dirty="0">
              <a:solidFill>
                <a:srgbClr val="03006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35616-11C7-474C-815F-2301E05576A9}"/>
              </a:ext>
            </a:extLst>
          </p:cNvPr>
          <p:cNvSpPr/>
          <p:nvPr/>
        </p:nvSpPr>
        <p:spPr>
          <a:xfrm>
            <a:off x="411692" y="946051"/>
            <a:ext cx="8115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3006B"/>
                </a:solidFill>
              </a:rPr>
              <a:t>background</a:t>
            </a:r>
            <a:r>
              <a:rPr lang="en-US" sz="2000" dirty="0">
                <a:solidFill>
                  <a:srgbClr val="03006B"/>
                </a:solidFill>
              </a:rPr>
              <a:t>: linear-gradient(direction/angle, color-stop1, color-stop2, ...);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69A188-6369-EE42-BF06-93F57BE4D4D3}"/>
              </a:ext>
            </a:extLst>
          </p:cNvPr>
          <p:cNvSpPr/>
          <p:nvPr/>
        </p:nvSpPr>
        <p:spPr>
          <a:xfrm>
            <a:off x="475561" y="1399586"/>
            <a:ext cx="82576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3006B"/>
                </a:solidFill>
              </a:rPr>
              <a:t>background</a:t>
            </a:r>
            <a:r>
              <a:rPr lang="en-US" sz="2000" dirty="0">
                <a:solidFill>
                  <a:srgbClr val="03006B"/>
                </a:solidFill>
              </a:rPr>
              <a:t>: radial-gradient(shape size at position, start-color, ..., last-color);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F2D5D-2894-0D4F-B0AF-6C499EF444AE}"/>
              </a:ext>
            </a:extLst>
          </p:cNvPr>
          <p:cNvSpPr txBox="1"/>
          <p:nvPr/>
        </p:nvSpPr>
        <p:spPr>
          <a:xfrm>
            <a:off x="1344936" y="2278110"/>
            <a:ext cx="2220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3006B"/>
                </a:solidFill>
              </a:rPr>
              <a:t>CSS3 directions: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3006B"/>
                </a:solidFill>
              </a:rPr>
              <a:t>to right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3006B"/>
                </a:solidFill>
              </a:rPr>
              <a:t>to bottom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3006B"/>
                </a:solidFill>
              </a:rPr>
              <a:t>to bottom right</a:t>
            </a:r>
          </a:p>
          <a:p>
            <a:pPr marL="285750" indent="-285750">
              <a:buFont typeface="Arial"/>
              <a:buChar char="•"/>
            </a:pPr>
            <a:r>
              <a:rPr lang="is-IS" dirty="0">
                <a:solidFill>
                  <a:srgbClr val="03006B"/>
                </a:solidFill>
              </a:rPr>
              <a:t>…</a:t>
            </a:r>
            <a:endParaRPr lang="en-US" dirty="0">
              <a:solidFill>
                <a:srgbClr val="03006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99AF9-8881-7E40-8C68-61FE9E789EBD}"/>
              </a:ext>
            </a:extLst>
          </p:cNvPr>
          <p:cNvSpPr txBox="1"/>
          <p:nvPr/>
        </p:nvSpPr>
        <p:spPr>
          <a:xfrm>
            <a:off x="4807912" y="2278110"/>
            <a:ext cx="3152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3006B"/>
                </a:solidFill>
              </a:rPr>
              <a:t>-</a:t>
            </a:r>
            <a:r>
              <a:rPr lang="en-US" u="sng" dirty="0" err="1">
                <a:solidFill>
                  <a:srgbClr val="03006B"/>
                </a:solidFill>
              </a:rPr>
              <a:t>moz</a:t>
            </a:r>
            <a:r>
              <a:rPr lang="en-US" u="sng" dirty="0">
                <a:solidFill>
                  <a:srgbClr val="03006B"/>
                </a:solidFill>
              </a:rPr>
              <a:t>-  and-</a:t>
            </a:r>
            <a:r>
              <a:rPr lang="en-US" u="sng" dirty="0" err="1">
                <a:solidFill>
                  <a:srgbClr val="03006B"/>
                </a:solidFill>
              </a:rPr>
              <a:t>webkit</a:t>
            </a:r>
            <a:r>
              <a:rPr lang="en-US" u="sng" dirty="0">
                <a:solidFill>
                  <a:srgbClr val="03006B"/>
                </a:solidFill>
              </a:rPr>
              <a:t>- directions: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3006B"/>
                </a:solidFill>
              </a:rPr>
              <a:t>left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3006B"/>
                </a:solidFill>
              </a:rPr>
              <a:t>top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3006B"/>
                </a:solidFill>
              </a:rPr>
              <a:t>135deg</a:t>
            </a:r>
          </a:p>
          <a:p>
            <a:pPr marL="285750" indent="-285750">
              <a:buFont typeface="Arial"/>
              <a:buChar char="•"/>
            </a:pPr>
            <a:r>
              <a:rPr lang="is-IS" dirty="0">
                <a:solidFill>
                  <a:srgbClr val="03006B"/>
                </a:solidFill>
              </a:rPr>
              <a:t>…</a:t>
            </a:r>
            <a:endParaRPr lang="en-US" dirty="0">
              <a:solidFill>
                <a:srgbClr val="03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C26CA80-7BFC-D44E-B529-1F9829AE4D9D}"/>
              </a:ext>
            </a:extLst>
          </p:cNvPr>
          <p:cNvSpPr txBox="1">
            <a:spLocks/>
          </p:cNvSpPr>
          <p:nvPr/>
        </p:nvSpPr>
        <p:spPr>
          <a:xfrm>
            <a:off x="472716" y="54249"/>
            <a:ext cx="8229600" cy="638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03006B"/>
              </a:solidFill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3DCE2A07-919C-B244-B5A9-D0780C36DBCB}"/>
              </a:ext>
            </a:extLst>
          </p:cNvPr>
          <p:cNvSpPr txBox="1">
            <a:spLocks/>
          </p:cNvSpPr>
          <p:nvPr/>
        </p:nvSpPr>
        <p:spPr>
          <a:xfrm>
            <a:off x="186766" y="1448146"/>
            <a:ext cx="8768693" cy="764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50" dirty="0">
                <a:ln w="15875" cmpd="sng">
                  <a:noFill/>
                  <a:prstDash val="solid"/>
                </a:ln>
                <a:solidFill>
                  <a:srgbClr val="03006B"/>
                </a:solidFill>
              </a:rPr>
              <a:t>Questions 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963171-8E2C-8E4C-AF98-2CF086E35B36}"/>
              </a:ext>
            </a:extLst>
          </p:cNvPr>
          <p:cNvGrpSpPr/>
          <p:nvPr/>
        </p:nvGrpSpPr>
        <p:grpSpPr>
          <a:xfrm>
            <a:off x="311085" y="106078"/>
            <a:ext cx="8568964" cy="461737"/>
            <a:chOff x="311085" y="106078"/>
            <a:chExt cx="8568964" cy="46173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css3.png">
              <a:extLst>
                <a:ext uri="{FF2B5EF4-FFF2-40B4-BE49-F238E27FC236}">
                  <a16:creationId xmlns:a16="http://schemas.microsoft.com/office/drawing/2014/main" id="{1A09BCFB-5DDC-DD45-A3BF-B116CAA0C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233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61CF8E-C97E-654F-A3D7-CF4DC4367BE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43" name="Picture 42" descr="css3.png">
              <a:extLst>
                <a:ext uri="{FF2B5EF4-FFF2-40B4-BE49-F238E27FC236}">
                  <a16:creationId xmlns:a16="http://schemas.microsoft.com/office/drawing/2014/main" id="{EFC1B07C-C967-EF47-B639-B98FC9797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Style Sheets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5561159-6F33-CC4F-97E5-1CAC61852867}"/>
              </a:ext>
            </a:extLst>
          </p:cNvPr>
          <p:cNvSpPr/>
          <p:nvPr/>
        </p:nvSpPr>
        <p:spPr>
          <a:xfrm>
            <a:off x="2061893" y="1447077"/>
            <a:ext cx="4572000" cy="24375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3006B"/>
                </a:solidFill>
              </a:rPr>
              <a:t>Inline style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3006B"/>
                </a:solidFill>
              </a:rPr>
              <a:t>Internal style sheet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3006B"/>
                </a:solidFill>
              </a:rPr>
              <a:t>External style sheet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3006B"/>
                </a:solidFill>
              </a:rPr>
              <a:t>Browser default</a:t>
            </a:r>
          </a:p>
          <a:p>
            <a:endParaRPr lang="en-US" dirty="0">
              <a:solidFill>
                <a:srgbClr val="03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61CF8E-C97E-654F-A3D7-CF4DC4367BE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43" name="Picture 42" descr="css3.png">
              <a:extLst>
                <a:ext uri="{FF2B5EF4-FFF2-40B4-BE49-F238E27FC236}">
                  <a16:creationId xmlns:a16="http://schemas.microsoft.com/office/drawing/2014/main" id="{EFC1B07C-C967-EF47-B639-B98FC9797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Syntax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472716" y="944880"/>
            <a:ext cx="789338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006B"/>
                </a:solidFill>
              </a:rPr>
              <a:t>CSS rule: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selector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</a:rPr>
              <a:t>declaration block</a:t>
            </a:r>
            <a:r>
              <a:rPr lang="en-US" dirty="0">
                <a:solidFill>
                  <a:srgbClr val="03006B"/>
                </a:solidFill>
              </a:rPr>
              <a:t> (in curly braces)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one or more </a:t>
            </a:r>
            <a:r>
              <a:rPr lang="en-US" b="1" dirty="0">
                <a:solidFill>
                  <a:srgbClr val="03006B"/>
                </a:solidFill>
              </a:rPr>
              <a:t>declarations</a:t>
            </a:r>
            <a:r>
              <a:rPr lang="en-US" dirty="0">
                <a:solidFill>
                  <a:srgbClr val="03006B"/>
                </a:solidFill>
              </a:rPr>
              <a:t> (separated by semicolons)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a declaration has a CSS </a:t>
            </a:r>
            <a:r>
              <a:rPr lang="en-US" b="1" dirty="0">
                <a:solidFill>
                  <a:srgbClr val="03006B"/>
                </a:solidFill>
              </a:rPr>
              <a:t>property name</a:t>
            </a:r>
            <a:r>
              <a:rPr lang="en-US" dirty="0">
                <a:solidFill>
                  <a:srgbClr val="03006B"/>
                </a:solidFill>
              </a:rPr>
              <a:t> and a </a:t>
            </a:r>
            <a:r>
              <a:rPr lang="en-US" b="1" dirty="0">
                <a:solidFill>
                  <a:srgbClr val="03006B"/>
                </a:solidFill>
              </a:rPr>
              <a:t>value</a:t>
            </a:r>
            <a:r>
              <a:rPr lang="en-US" dirty="0">
                <a:solidFill>
                  <a:srgbClr val="03006B"/>
                </a:solidFill>
              </a:rPr>
              <a:t> (separated by a colon)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52B19-A4D6-0548-AAF6-F0E1A9F38F29}"/>
              </a:ext>
            </a:extLst>
          </p:cNvPr>
          <p:cNvGrpSpPr/>
          <p:nvPr/>
        </p:nvGrpSpPr>
        <p:grpSpPr>
          <a:xfrm>
            <a:off x="2486641" y="3382403"/>
            <a:ext cx="4946125" cy="1519535"/>
            <a:chOff x="387875" y="3382402"/>
            <a:chExt cx="4946125" cy="151953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59988C-5B83-EF49-866E-F4EACFF668FB}"/>
                </a:ext>
              </a:extLst>
            </p:cNvPr>
            <p:cNvSpPr/>
            <p:nvPr/>
          </p:nvSpPr>
          <p:spPr>
            <a:xfrm>
              <a:off x="387875" y="3382402"/>
              <a:ext cx="3983828" cy="151953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D7B423-9904-6542-9B73-0EF1171190AD}"/>
                </a:ext>
              </a:extLst>
            </p:cNvPr>
            <p:cNvSpPr/>
            <p:nvPr/>
          </p:nvSpPr>
          <p:spPr>
            <a:xfrm>
              <a:off x="762000" y="348450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p </a:t>
              </a:r>
              <a:r>
                <a:rPr lang="en-US" sz="1600" dirty="0">
                  <a:latin typeface="Courier" pitchFamily="2" charset="0"/>
                </a:rPr>
                <a:t>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font-size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32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px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red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" pitchFamily="2" charset="0"/>
                </a:rPr>
                <a:t>text-align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center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308CF1-7533-5943-9253-239E763BAD64}"/>
              </a:ext>
            </a:extLst>
          </p:cNvPr>
          <p:cNvSpPr txBox="1"/>
          <p:nvPr/>
        </p:nvSpPr>
        <p:spPr>
          <a:xfrm>
            <a:off x="2367745" y="4539134"/>
            <a:ext cx="445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3006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https://codepen.io/wvegteren/pen/NWKeJvX</a:t>
            </a:r>
            <a:endParaRPr lang="en-US" dirty="0">
              <a:solidFill>
                <a:srgbClr val="03006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1552580" y="1206137"/>
            <a:ext cx="2697204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element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class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0684C9-9B62-0547-884A-D5FFE705298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Selector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css3.png">
              <a:extLst>
                <a:ext uri="{FF2B5EF4-FFF2-40B4-BE49-F238E27FC236}">
                  <a16:creationId xmlns:a16="http://schemas.microsoft.com/office/drawing/2014/main" id="{D0DB216B-5C05-A348-97F5-D11B754D0C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780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1147481" y="1081382"/>
            <a:ext cx="6849035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descendant		 	(space)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child			 	     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adjacent sibling		 	     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general sibling			     ~</a:t>
            </a:r>
            <a:endParaRPr lang="en-US" sz="2400" dirty="0">
              <a:solidFill>
                <a:srgbClr val="03006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08CF1-7533-5943-9253-239E763BAD64}"/>
              </a:ext>
            </a:extLst>
          </p:cNvPr>
          <p:cNvSpPr txBox="1"/>
          <p:nvPr/>
        </p:nvSpPr>
        <p:spPr>
          <a:xfrm>
            <a:off x="2477129" y="4482398"/>
            <a:ext cx="418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codepen.io</a:t>
            </a:r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wvegteren</a:t>
            </a:r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/pen/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obGJvj</a:t>
            </a:r>
            <a:endParaRPr lang="en-US" dirty="0">
              <a:solidFill>
                <a:srgbClr val="03006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70D617-3699-0A4E-9159-34374CECFF46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Combinators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css3.png">
              <a:extLst>
                <a:ext uri="{FF2B5EF4-FFF2-40B4-BE49-F238E27FC236}">
                  <a16:creationId xmlns:a16="http://schemas.microsoft.com/office/drawing/2014/main" id="{4B7D7E4C-FBA1-6542-AD66-58F49A262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2601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785343" y="1081382"/>
            <a:ext cx="5431694" cy="147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absolute </a:t>
            </a:r>
            <a:br>
              <a:rPr lang="en-US" sz="2400" dirty="0">
                <a:solidFill>
                  <a:srgbClr val="03006B"/>
                </a:solidFill>
              </a:rPr>
            </a:br>
            <a:endParaRPr lang="en-US" sz="2400" dirty="0">
              <a:solidFill>
                <a:srgbClr val="03006B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relative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08CF1-7533-5943-9253-239E763BAD64}"/>
              </a:ext>
            </a:extLst>
          </p:cNvPr>
          <p:cNvSpPr txBox="1"/>
          <p:nvPr/>
        </p:nvSpPr>
        <p:spPr>
          <a:xfrm>
            <a:off x="2367745" y="4539134"/>
            <a:ext cx="445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codepen.io</a:t>
            </a:r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wvegteren</a:t>
            </a:r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/pen/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QWLzPbz</a:t>
            </a:r>
            <a:endParaRPr lang="en-US" dirty="0">
              <a:solidFill>
                <a:srgbClr val="03006B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349BAA-78B9-7C4B-A6B1-EEC091AF4CD0}"/>
              </a:ext>
            </a:extLst>
          </p:cNvPr>
          <p:cNvGrpSpPr/>
          <p:nvPr/>
        </p:nvGrpSpPr>
        <p:grpSpPr>
          <a:xfrm>
            <a:off x="4482457" y="871033"/>
            <a:ext cx="4634727" cy="3335320"/>
            <a:chOff x="4370313" y="871033"/>
            <a:chExt cx="4634727" cy="33353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78F46-0A20-EF4A-A0DA-F6D4B5A7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0313" y="871033"/>
              <a:ext cx="4634727" cy="33353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3C7D28-A30D-BB42-ACC8-BF57E5201CD5}"/>
                </a:ext>
              </a:extLst>
            </p:cNvPr>
            <p:cNvSpPr txBox="1"/>
            <p:nvPr/>
          </p:nvSpPr>
          <p:spPr>
            <a:xfrm>
              <a:off x="6799821" y="1122560"/>
              <a:ext cx="1169744" cy="1046440"/>
            </a:xfrm>
            <a:prstGeom prst="rect">
              <a:avLst/>
            </a:prstGeom>
            <a:solidFill>
              <a:srgbClr val="DAF2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3006B"/>
                  </a:solidFill>
                </a:rPr>
                <a:t>vmin</a:t>
              </a:r>
              <a:r>
                <a:rPr lang="en-US" sz="1200" dirty="0">
                  <a:solidFill>
                    <a:srgbClr val="03006B"/>
                  </a:solidFill>
                </a:rPr>
                <a:t>: </a:t>
              </a:r>
            </a:p>
            <a:p>
              <a:r>
                <a:rPr lang="en-US" sz="1200" dirty="0">
                  <a:solidFill>
                    <a:srgbClr val="03006B"/>
                  </a:solidFill>
                </a:rPr>
                <a:t>the </a:t>
              </a:r>
              <a:r>
                <a:rPr lang="en-US" sz="1200" b="1" dirty="0">
                  <a:solidFill>
                    <a:srgbClr val="03006B"/>
                  </a:solidFill>
                </a:rPr>
                <a:t>smallest</a:t>
              </a:r>
            </a:p>
            <a:p>
              <a:r>
                <a:rPr lang="en-US" sz="1200" dirty="0">
                  <a:solidFill>
                    <a:srgbClr val="03006B"/>
                  </a:solidFill>
                </a:rPr>
                <a:t>of the </a:t>
              </a:r>
            </a:p>
            <a:p>
              <a:r>
                <a:rPr lang="en-US" sz="1200" dirty="0">
                  <a:solidFill>
                    <a:srgbClr val="03006B"/>
                  </a:solidFill>
                </a:rPr>
                <a:t>viewport width </a:t>
              </a:r>
            </a:p>
            <a:p>
              <a:r>
                <a:rPr lang="en-US" sz="1200" dirty="0">
                  <a:solidFill>
                    <a:srgbClr val="03006B"/>
                  </a:solidFill>
                </a:rPr>
                <a:t>or height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531A74-CC3C-EC45-83BF-90521A3DCBC9}"/>
                </a:ext>
              </a:extLst>
            </p:cNvPr>
            <p:cNvSpPr txBox="1"/>
            <p:nvPr/>
          </p:nvSpPr>
          <p:spPr>
            <a:xfrm>
              <a:off x="5338684" y="2981451"/>
              <a:ext cx="1208763" cy="1046440"/>
            </a:xfrm>
            <a:prstGeom prst="rect">
              <a:avLst/>
            </a:prstGeom>
            <a:solidFill>
              <a:srgbClr val="DAF2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3006B"/>
                  </a:solidFill>
                </a:rPr>
                <a:t>vmax</a:t>
              </a:r>
              <a:r>
                <a:rPr lang="en-US" sz="1200" dirty="0">
                  <a:solidFill>
                    <a:srgbClr val="03006B"/>
                  </a:solidFill>
                </a:rPr>
                <a:t>: </a:t>
              </a:r>
            </a:p>
            <a:p>
              <a:r>
                <a:rPr lang="en-US" sz="1200" dirty="0">
                  <a:solidFill>
                    <a:srgbClr val="03006B"/>
                  </a:solidFill>
                </a:rPr>
                <a:t>the </a:t>
              </a:r>
              <a:r>
                <a:rPr lang="en-US" sz="1200" b="1" dirty="0">
                  <a:solidFill>
                    <a:srgbClr val="03006B"/>
                  </a:solidFill>
                </a:rPr>
                <a:t>largest</a:t>
              </a:r>
            </a:p>
            <a:p>
              <a:r>
                <a:rPr lang="en-US" sz="1200" dirty="0">
                  <a:solidFill>
                    <a:srgbClr val="03006B"/>
                  </a:solidFill>
                </a:rPr>
                <a:t>of the </a:t>
              </a:r>
            </a:p>
            <a:p>
              <a:r>
                <a:rPr lang="en-US" sz="1200" dirty="0">
                  <a:solidFill>
                    <a:srgbClr val="03006B"/>
                  </a:solidFill>
                </a:rPr>
                <a:t>viewport width </a:t>
              </a:r>
            </a:p>
            <a:p>
              <a:r>
                <a:rPr lang="en-US" sz="1200" dirty="0">
                  <a:solidFill>
                    <a:srgbClr val="03006B"/>
                  </a:solidFill>
                </a:rPr>
                <a:t>or height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6B1B8-71F5-2446-B741-07AC8191090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Typography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css3.png">
              <a:extLst>
                <a:ext uri="{FF2B5EF4-FFF2-40B4-BE49-F238E27FC236}">
                  <a16:creationId xmlns:a16="http://schemas.microsoft.com/office/drawing/2014/main" id="{61BB79D9-084C-CF42-B611-90D9D55A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997BC5D-139A-4848-88E3-6B77C4116F22}"/>
              </a:ext>
            </a:extLst>
          </p:cNvPr>
          <p:cNvSpPr txBox="1"/>
          <p:nvPr/>
        </p:nvSpPr>
        <p:spPr>
          <a:xfrm>
            <a:off x="1319962" y="1485357"/>
            <a:ext cx="77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stem Font Regular"/>
              <a:buChar char="-"/>
            </a:pPr>
            <a:r>
              <a:rPr lang="en-US" sz="2000" dirty="0">
                <a:solidFill>
                  <a:srgbClr val="03006B"/>
                </a:solidFill>
              </a:rPr>
              <a:t>px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B81DA-B4EC-6640-B5F4-E0F534DD5C1F}"/>
              </a:ext>
            </a:extLst>
          </p:cNvPr>
          <p:cNvSpPr txBox="1"/>
          <p:nvPr/>
        </p:nvSpPr>
        <p:spPr>
          <a:xfrm>
            <a:off x="1319962" y="2473619"/>
            <a:ext cx="2490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rgbClr val="03006B"/>
                </a:solidFill>
              </a:rPr>
              <a:t>em</a:t>
            </a:r>
            <a:endParaRPr lang="en-US" sz="2000" dirty="0">
              <a:solidFill>
                <a:srgbClr val="03006B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3006B"/>
                </a:solidFill>
              </a:rPr>
              <a:t>rem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rgbClr val="03006B"/>
                </a:solidFill>
              </a:rPr>
              <a:t>vw</a:t>
            </a:r>
            <a:r>
              <a:rPr lang="en-US" sz="2000" dirty="0">
                <a:solidFill>
                  <a:srgbClr val="03006B"/>
                </a:solidFill>
              </a:rPr>
              <a:t>, </a:t>
            </a:r>
            <a:r>
              <a:rPr lang="en-US" sz="2000" dirty="0" err="1">
                <a:solidFill>
                  <a:srgbClr val="03006B"/>
                </a:solidFill>
              </a:rPr>
              <a:t>vh</a:t>
            </a:r>
            <a:r>
              <a:rPr lang="en-US" sz="2000" dirty="0">
                <a:solidFill>
                  <a:srgbClr val="03006B"/>
                </a:solidFill>
              </a:rPr>
              <a:t>, </a:t>
            </a:r>
            <a:r>
              <a:rPr lang="en-US" sz="2000" dirty="0" err="1">
                <a:solidFill>
                  <a:srgbClr val="03006B"/>
                </a:solidFill>
              </a:rPr>
              <a:t>vmin</a:t>
            </a:r>
            <a:r>
              <a:rPr lang="en-US" sz="2000" dirty="0">
                <a:solidFill>
                  <a:srgbClr val="03006B"/>
                </a:solidFill>
              </a:rPr>
              <a:t>, </a:t>
            </a:r>
            <a:r>
              <a:rPr lang="en-US" sz="2000" dirty="0" err="1">
                <a:solidFill>
                  <a:srgbClr val="03006B"/>
                </a:solidFill>
              </a:rPr>
              <a:t>vmax</a:t>
            </a:r>
            <a:endParaRPr lang="en-US" sz="2000" dirty="0">
              <a:solidFill>
                <a:srgbClr val="03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EDC7-4151-9D45-87BA-FCEA51E188FF}"/>
              </a:ext>
            </a:extLst>
          </p:cNvPr>
          <p:cNvSpPr/>
          <p:nvPr/>
        </p:nvSpPr>
        <p:spPr>
          <a:xfrm>
            <a:off x="785343" y="874348"/>
            <a:ext cx="5431694" cy="255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block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inline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006B"/>
                </a:solidFill>
              </a:rPr>
              <a:t>none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08CF1-7533-5943-9253-239E763BAD64}"/>
              </a:ext>
            </a:extLst>
          </p:cNvPr>
          <p:cNvSpPr txBox="1"/>
          <p:nvPr/>
        </p:nvSpPr>
        <p:spPr>
          <a:xfrm>
            <a:off x="2367745" y="4539134"/>
            <a:ext cx="445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codepen.io</a:t>
            </a:r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wvegteren</a:t>
            </a:r>
            <a:r>
              <a:rPr lang="en-US" dirty="0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/pen/</a:t>
            </a:r>
            <a:r>
              <a:rPr lang="en-US" dirty="0" err="1">
                <a:solidFill>
                  <a:srgbClr val="03006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pgWqwY</a:t>
            </a:r>
            <a:endParaRPr lang="en-US" dirty="0">
              <a:solidFill>
                <a:srgbClr val="03006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CB31B-6ACF-8747-BC29-27677CCAFAB6}"/>
              </a:ext>
            </a:extLst>
          </p:cNvPr>
          <p:cNvSpPr txBox="1"/>
          <p:nvPr/>
        </p:nvSpPr>
        <p:spPr>
          <a:xfrm>
            <a:off x="2751826" y="1271784"/>
            <a:ext cx="534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&lt;div&gt; &lt;h1&gt; … &lt;h6&gt; &lt;p&gt; &lt;section&gt; &lt;header&gt; &lt;footer&gt;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6F581-C8E9-D04A-914A-0EA38DBE57F6}"/>
              </a:ext>
            </a:extLst>
          </p:cNvPr>
          <p:cNvSpPr txBox="1"/>
          <p:nvPr/>
        </p:nvSpPr>
        <p:spPr>
          <a:xfrm>
            <a:off x="2751825" y="215283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&lt;span&gt; &lt;a&gt; &lt;</a:t>
            </a:r>
            <a:r>
              <a:rPr lang="en-US" dirty="0" err="1">
                <a:solidFill>
                  <a:srgbClr val="03006B"/>
                </a:solidFill>
              </a:rPr>
              <a:t>img</a:t>
            </a:r>
            <a:r>
              <a:rPr lang="en-US" dirty="0">
                <a:solidFill>
                  <a:srgbClr val="03006B"/>
                </a:solidFill>
              </a:rPr>
              <a:t>&gt; 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F93494-DD20-284E-A721-88988D741120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solidFill>
                    <a:srgbClr val="03006B"/>
                  </a:solidFill>
                </a:rPr>
                <a:t>CSS Display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css3.png">
              <a:extLst>
                <a:ext uri="{FF2B5EF4-FFF2-40B4-BE49-F238E27FC236}">
                  <a16:creationId xmlns:a16="http://schemas.microsoft.com/office/drawing/2014/main" id="{C7091DCF-EEA0-5145-9FEE-35CA09CCB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"/>
            <a:stretch/>
          </p:blipFill>
          <p:spPr>
            <a:xfrm>
              <a:off x="8143849" y="106078"/>
              <a:ext cx="444500" cy="438170"/>
            </a:xfrm>
            <a:prstGeom prst="rect">
              <a:avLst/>
            </a:prstGeom>
            <a:ln>
              <a:noFill/>
            </a:ln>
            <a:effectLst>
              <a:outerShdw blurRad="127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975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dirty="0">
            <a:solidFill>
              <a:srgbClr val="03006B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11657</TotalTime>
  <Words>1153</Words>
  <Application>Microsoft Macintosh PowerPoint</Application>
  <PresentationFormat>On-screen Show (16:9)</PresentationFormat>
  <Paragraphs>309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</vt:lpstr>
      <vt:lpstr>System Font Regular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Web Design</dc:title>
  <dc:creator>Winfred &amp; Marian van Egteren</dc:creator>
  <cp:lastModifiedBy>Winfred van Egteren</cp:lastModifiedBy>
  <cp:revision>184</cp:revision>
  <dcterms:created xsi:type="dcterms:W3CDTF">2015-12-27T12:21:55Z</dcterms:created>
  <dcterms:modified xsi:type="dcterms:W3CDTF">2019-09-30T16:22:23Z</dcterms:modified>
</cp:coreProperties>
</file>