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60" r:id="rId2"/>
    <p:sldId id="268" r:id="rId3"/>
    <p:sldId id="263" r:id="rId4"/>
    <p:sldId id="264" r:id="rId5"/>
    <p:sldId id="266" r:id="rId6"/>
    <p:sldId id="265" r:id="rId7"/>
    <p:sldId id="267" r:id="rId8"/>
  </p:sldIdLst>
  <p:sldSz cx="7772400" cy="1005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4718" autoAdjust="0"/>
  </p:normalViewPr>
  <p:slideViewPr>
    <p:cSldViewPr snapToGrid="0">
      <p:cViewPr>
        <p:scale>
          <a:sx n="100" d="100"/>
          <a:sy n="100" d="100"/>
        </p:scale>
        <p:origin x="-1488" y="504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2104431" y="685800"/>
            <a:ext cx="2649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97587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6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62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6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62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6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6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6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582929" y="3096313"/>
            <a:ext cx="6606599" cy="2268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582929" y="5553882"/>
            <a:ext cx="6606599" cy="153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88619" y="402802"/>
            <a:ext cx="6995100" cy="167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88619" y="2346959"/>
            <a:ext cx="3395400" cy="7285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3988432" y="2346959"/>
            <a:ext cx="3395400" cy="7285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88619" y="402802"/>
            <a:ext cx="6995100" cy="167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88619" y="8616782"/>
            <a:ext cx="6995100" cy="1016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88619" y="402802"/>
            <a:ext cx="699510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8619" y="2346959"/>
            <a:ext cx="6995100" cy="72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885509" y="558866"/>
            <a:ext cx="2886891" cy="949938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5055866" y="702585"/>
            <a:ext cx="2298523" cy="10130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3D85C6"/>
                </a:solidFill>
              </a:rPr>
              <a:t>Home screen animation order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5164906" y="1406788"/>
            <a:ext cx="2327488" cy="3230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" sz="1300" dirty="0" smtClean="0"/>
              <a:t>Backgroud </a:t>
            </a:r>
            <a:r>
              <a:rPr lang="en" sz="1300" b="1" dirty="0" smtClean="0"/>
              <a:t>[fades in], </a:t>
            </a:r>
            <a:r>
              <a:rPr lang="en" sz="1300" dirty="0" smtClean="0"/>
              <a:t>bamboo </a:t>
            </a:r>
            <a:r>
              <a:rPr lang="en" sz="1300" b="1" dirty="0" smtClean="0"/>
              <a:t>[slide in from bottom] </a:t>
            </a:r>
          </a:p>
          <a:p>
            <a:pPr marL="342900" indent="-342900"/>
            <a:r>
              <a:rPr lang="en" sz="1300" b="1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[audio: 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asian lotus]</a:t>
            </a:r>
            <a:endParaRPr lang="en" sz="13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" sz="1300" dirty="0" smtClean="0"/>
              <a:t>Lanterns</a:t>
            </a:r>
            <a:r>
              <a:rPr lang="en" sz="1300" b="1" dirty="0" smtClean="0"/>
              <a:t> [slide in from top] </a:t>
            </a:r>
            <a:r>
              <a:rPr lang="en" sz="1300" dirty="0" smtClean="0"/>
              <a:t>and pivot from left to right a bit. Slight breeze.</a:t>
            </a:r>
          </a:p>
          <a:p>
            <a:pPr marL="342900" indent="-342900">
              <a:spcBef>
                <a:spcPts val="0"/>
              </a:spcBef>
            </a:pPr>
            <a:r>
              <a:rPr lang="en" sz="1300" b="1" dirty="0" smtClean="0">
                <a:solidFill>
                  <a:schemeClr val="accent5">
                    <a:lumMod val="50000"/>
                  </a:schemeClr>
                </a:solidFill>
              </a:rPr>
              <a:t>	[audio: </a:t>
            </a:r>
            <a:r>
              <a:rPr lang="en-US" sz="1300" b="1" dirty="0" err="1" smtClean="0">
                <a:solidFill>
                  <a:schemeClr val="accent5">
                    <a:lumMod val="50000"/>
                  </a:schemeClr>
                </a:solidFill>
              </a:rPr>
              <a:t>short_whoosh</a:t>
            </a:r>
            <a:r>
              <a:rPr lang="en-US" sz="1300" b="1" dirty="0" smtClean="0">
                <a:solidFill>
                  <a:schemeClr val="accent5">
                    <a:lumMod val="50000"/>
                  </a:schemeClr>
                </a:solidFill>
              </a:rPr>
              <a:t>(1-3)</a:t>
            </a:r>
            <a:r>
              <a:rPr lang="en" sz="1300" b="1" dirty="0" smtClean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en" sz="13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" sz="1300" dirty="0" smtClean="0"/>
              <a:t>Symbol behind logo </a:t>
            </a:r>
            <a:r>
              <a:rPr lang="en" sz="1300" b="1" dirty="0" smtClean="0"/>
              <a:t>[fade in]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Sudoku Zen</a:t>
            </a:r>
            <a:r>
              <a:rPr lang="en" sz="1300" dirty="0" smtClean="0"/>
              <a:t> logo </a:t>
            </a:r>
            <a:r>
              <a:rPr lang="en" sz="1300" b="1" dirty="0" smtClean="0"/>
              <a:t>[fades in]</a:t>
            </a:r>
            <a:endParaRPr lang="en" sz="1300" dirty="0" smtClean="0"/>
          </a:p>
          <a:p>
            <a:pPr marL="342900" indent="-342900">
              <a:buFont typeface="+mj-lt"/>
              <a:buAutoNum type="arabicPeriod"/>
            </a:pPr>
            <a:r>
              <a:rPr lang="en" sz="1300" dirty="0" smtClean="0"/>
              <a:t>Arcade game selection area with shapes </a:t>
            </a:r>
            <a:r>
              <a:rPr lang="en" sz="1300" b="1" dirty="0" smtClean="0"/>
              <a:t>[fade in]</a:t>
            </a:r>
            <a:endParaRPr lang="en" sz="1300" dirty="0" smtClean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" sz="1300" b="1" dirty="0" smtClean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" sz="1300" b="1" dirty="0"/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7772400" cy="56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405494" y="101665"/>
            <a:ext cx="350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3D85C6"/>
                </a:solidFill>
              </a:rPr>
              <a:t>Sudoku Zen</a:t>
            </a:r>
            <a:endParaRPr lang="en" b="1" dirty="0">
              <a:solidFill>
                <a:srgbClr val="3D85C6"/>
              </a:solidFill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3986894" y="101665"/>
            <a:ext cx="350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Interaction Specification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9" y="840377"/>
            <a:ext cx="4475181" cy="49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898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885509" y="558866"/>
            <a:ext cx="2886891" cy="949938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5055866" y="702585"/>
            <a:ext cx="2298523" cy="10130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3D85C6"/>
                </a:solidFill>
              </a:rPr>
              <a:t>Home screen difficulty selection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7772400" cy="56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405494" y="101665"/>
            <a:ext cx="350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3D85C6"/>
                </a:solidFill>
              </a:rPr>
              <a:t>Sudoku Zen</a:t>
            </a:r>
            <a:endParaRPr lang="en" b="1" dirty="0">
              <a:solidFill>
                <a:srgbClr val="3D85C6"/>
              </a:solidFill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3986894" y="101665"/>
            <a:ext cx="350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Interaction Specification</a:t>
            </a:r>
          </a:p>
        </p:txBody>
      </p:sp>
      <p:pic>
        <p:nvPicPr>
          <p:cNvPr id="1026" name="Picture 2" descr="C:\Users\steve_000\Desktop\1415038297.31_198605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283" y="866775"/>
            <a:ext cx="4023591" cy="4425950"/>
          </a:xfrm>
          <a:prstGeom prst="rect">
            <a:avLst/>
          </a:prstGeom>
          <a:noFill/>
        </p:spPr>
      </p:pic>
      <p:sp>
        <p:nvSpPr>
          <p:cNvPr id="10" name="Shape 27"/>
          <p:cNvSpPr txBox="1"/>
          <p:nvPr/>
        </p:nvSpPr>
        <p:spPr>
          <a:xfrm>
            <a:off x="5141178" y="1322974"/>
            <a:ext cx="2327488" cy="2010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b="1" dirty="0" smtClean="0"/>
              <a:t>Interaction: </a:t>
            </a:r>
          </a:p>
          <a:p>
            <a:pPr>
              <a:spcBef>
                <a:spcPts val="0"/>
              </a:spcBef>
            </a:pPr>
            <a:r>
              <a:rPr lang="en-US" sz="1300" dirty="0" smtClean="0"/>
              <a:t>User </a:t>
            </a:r>
            <a:r>
              <a:rPr lang="en-US" sz="1300" dirty="0" smtClean="0"/>
              <a:t>clicks </a:t>
            </a:r>
            <a:r>
              <a:rPr lang="en-US" sz="1300" dirty="0" smtClean="0"/>
              <a:t>“express” or “classic” game mode</a:t>
            </a:r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audio: click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3]</a:t>
            </a:r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[audio: pop_drip]</a:t>
            </a:r>
            <a:endParaRPr lang="en-US" sz="1300" dirty="0" smtClean="0"/>
          </a:p>
          <a:p>
            <a:pPr lvl="0"/>
            <a:endParaRPr lang="en" sz="1300" b="1" i="1" dirty="0" smtClean="0"/>
          </a:p>
          <a:p>
            <a:pPr lvl="0"/>
            <a:r>
              <a:rPr lang="en" sz="1300" b="1" i="1" dirty="0" smtClean="0"/>
              <a:t>Result</a:t>
            </a:r>
            <a:r>
              <a:rPr lang="en" sz="1300" b="1" i="1" dirty="0"/>
              <a:t>:</a:t>
            </a:r>
            <a:r>
              <a:rPr lang="en" sz="1300" i="1" dirty="0"/>
              <a:t> </a:t>
            </a:r>
          </a:p>
          <a:p>
            <a:r>
              <a:rPr lang="en" sz="1300" dirty="0" smtClean="0"/>
              <a:t>-</a:t>
            </a:r>
            <a:r>
              <a:rPr lang="en-US" sz="1300" dirty="0" smtClean="0"/>
              <a:t>difficulty area </a:t>
            </a:r>
            <a:r>
              <a:rPr lang="en-US" sz="1300" b="1" dirty="0" smtClean="0"/>
              <a:t>[fades in] </a:t>
            </a:r>
            <a:r>
              <a:rPr lang="en-US" sz="1300" dirty="0" smtClean="0"/>
              <a:t>from left or right</a:t>
            </a:r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short_whoosh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(1-3)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dirty="0" smtClean="0"/>
          </a:p>
          <a:p>
            <a:endParaRPr lang="en" sz="1300" dirty="0"/>
          </a:p>
          <a:p>
            <a:pPr lvl="0"/>
            <a:endParaRPr lang="en" sz="1300" b="1" dirty="0"/>
          </a:p>
          <a:p>
            <a:pPr>
              <a:spcBef>
                <a:spcPts val="0"/>
              </a:spcBef>
            </a:pPr>
            <a:endParaRPr lang="en" sz="1300" dirty="0"/>
          </a:p>
        </p:txBody>
      </p:sp>
      <p:sp>
        <p:nvSpPr>
          <p:cNvPr id="12" name="Shape 27"/>
          <p:cNvSpPr txBox="1"/>
          <p:nvPr/>
        </p:nvSpPr>
        <p:spPr>
          <a:xfrm>
            <a:off x="5188803" y="3428000"/>
            <a:ext cx="2327488" cy="158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b="1" dirty="0" smtClean="0"/>
              <a:t>Interaction: </a:t>
            </a:r>
          </a:p>
          <a:p>
            <a:pPr>
              <a:spcBef>
                <a:spcPts val="0"/>
              </a:spcBef>
            </a:pPr>
            <a:r>
              <a:rPr lang="en-US" sz="1300" smtClean="0"/>
              <a:t>User </a:t>
            </a:r>
            <a:r>
              <a:rPr lang="en-US" sz="1300" smtClean="0"/>
              <a:t>clicks </a:t>
            </a:r>
            <a:r>
              <a:rPr lang="en-US" sz="1300" dirty="0" smtClean="0"/>
              <a:t>difficulty mode</a:t>
            </a:r>
          </a:p>
          <a:p>
            <a:pPr lvl="0"/>
            <a:endParaRPr lang="en" sz="1300" b="1" i="1" dirty="0" smtClean="0"/>
          </a:p>
          <a:p>
            <a:pPr lvl="0"/>
            <a:r>
              <a:rPr lang="en" sz="1300" b="1" i="1" dirty="0" smtClean="0"/>
              <a:t>Result</a:t>
            </a:r>
            <a:r>
              <a:rPr lang="en" sz="1300" b="1" i="1" dirty="0"/>
              <a:t>:</a:t>
            </a:r>
            <a:r>
              <a:rPr lang="en" sz="1300" i="1" dirty="0"/>
              <a:t> </a:t>
            </a:r>
          </a:p>
          <a:p>
            <a:r>
              <a:rPr lang="en" sz="1300" dirty="0" smtClean="0"/>
              <a:t>-</a:t>
            </a:r>
            <a:r>
              <a:rPr lang="en-US" sz="1300" dirty="0" smtClean="0"/>
              <a:t>area highlights and “ok start” button </a:t>
            </a:r>
            <a:r>
              <a:rPr lang="en-US" sz="1300" b="1" dirty="0" smtClean="0"/>
              <a:t>[fades in]</a:t>
            </a:r>
            <a:endParaRPr lang="en" sz="1300" b="1" dirty="0"/>
          </a:p>
          <a:p>
            <a:pPr lvl="0"/>
            <a:endParaRPr lang="en" sz="1300" b="1" dirty="0"/>
          </a:p>
          <a:p>
            <a:pPr>
              <a:spcBef>
                <a:spcPts val="0"/>
              </a:spcBef>
            </a:pPr>
            <a:endParaRPr lang="en" sz="1300" dirty="0"/>
          </a:p>
        </p:txBody>
      </p:sp>
      <p:sp>
        <p:nvSpPr>
          <p:cNvPr id="14" name="Shape 27"/>
          <p:cNvSpPr txBox="1"/>
          <p:nvPr/>
        </p:nvSpPr>
        <p:spPr>
          <a:xfrm>
            <a:off x="5207853" y="4913900"/>
            <a:ext cx="2327488" cy="158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b="1" dirty="0" smtClean="0"/>
              <a:t>Interaction: </a:t>
            </a:r>
          </a:p>
          <a:p>
            <a:pPr>
              <a:spcBef>
                <a:spcPts val="0"/>
              </a:spcBef>
            </a:pPr>
            <a:r>
              <a:rPr lang="en-US" sz="1300" dirty="0" smtClean="0"/>
              <a:t>User </a:t>
            </a:r>
            <a:r>
              <a:rPr lang="en-US" sz="1300" dirty="0" smtClean="0"/>
              <a:t>clicks </a:t>
            </a:r>
            <a:r>
              <a:rPr lang="en-US" sz="1300" dirty="0" smtClean="0"/>
              <a:t>‘ok start’</a:t>
            </a:r>
          </a:p>
          <a:p>
            <a:pPr lvl="0"/>
            <a:endParaRPr lang="en" sz="1300" b="1" i="1" dirty="0" smtClean="0"/>
          </a:p>
          <a:p>
            <a:pPr lvl="0"/>
            <a:r>
              <a:rPr lang="en" sz="1300" b="1" i="1" dirty="0" smtClean="0"/>
              <a:t>Result</a:t>
            </a:r>
            <a:r>
              <a:rPr lang="en" sz="1300" b="1" i="1" dirty="0"/>
              <a:t>:</a:t>
            </a:r>
            <a:r>
              <a:rPr lang="en" sz="1300" i="1" dirty="0"/>
              <a:t> </a:t>
            </a:r>
          </a:p>
          <a:p>
            <a:r>
              <a:rPr lang="en" sz="1300" dirty="0" smtClean="0"/>
              <a:t>-overlay color over board</a:t>
            </a:r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short_whoosh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(1-3)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" sz="1300" dirty="0" smtClean="0"/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[audio: 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asian_magic_notification]</a:t>
            </a:r>
            <a:endParaRPr lang="en" sz="1300" b="1" dirty="0"/>
          </a:p>
          <a:p>
            <a:pPr lvl="0"/>
            <a:endParaRPr lang="en" sz="1300" b="1" dirty="0"/>
          </a:p>
          <a:p>
            <a:pPr>
              <a:spcBef>
                <a:spcPts val="0"/>
              </a:spcBef>
            </a:pPr>
            <a:endParaRPr lang="en" sz="1300" dirty="0"/>
          </a:p>
        </p:txBody>
      </p:sp>
    </p:spTree>
    <p:extLst>
      <p:ext uri="{BB962C8B-B14F-4D97-AF65-F5344CB8AC3E}">
        <p14:creationId xmlns:p14="http://schemas.microsoft.com/office/powerpoint/2010/main" val="13091898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885509" y="558866"/>
            <a:ext cx="2886891" cy="949938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5055866" y="702585"/>
            <a:ext cx="2298523" cy="506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3D85C6"/>
                </a:solidFill>
              </a:rPr>
              <a:t>Board animation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3D85C6"/>
                </a:solidFill>
              </a:rPr>
              <a:t>(2x3) (3x3)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5164906" y="1406788"/>
            <a:ext cx="2327488" cy="2954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Entire board </a:t>
            </a:r>
            <a:r>
              <a:rPr lang="en-US" sz="1300" b="1" dirty="0" smtClean="0"/>
              <a:t>[fades in]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 [audio: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short_whoosh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(1-3)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sz="1300" b="1" dirty="0" smtClean="0"/>
              <a:t> </a:t>
            </a:r>
            <a:endParaRPr lang="en-US" sz="13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Numbers on board </a:t>
            </a:r>
            <a:r>
              <a:rPr lang="en-US" sz="1300" b="1" dirty="0" smtClean="0"/>
              <a:t>[pop in</a:t>
            </a:r>
            <a:r>
              <a:rPr lang="en-US" sz="1300" dirty="0" smtClean="0"/>
              <a:t>] from left to right.</a:t>
            </a:r>
            <a:br>
              <a:rPr lang="en-US" sz="1300" dirty="0" smtClean="0"/>
            </a:b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pop_drip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Control numbers </a:t>
            </a:r>
            <a:r>
              <a:rPr lang="en-US" sz="1300" b="1" dirty="0" smtClean="0"/>
              <a:t>[fade in and slide up]</a:t>
            </a:r>
            <a:br>
              <a:rPr lang="en-US" sz="1300" b="1" dirty="0" smtClean="0"/>
            </a:b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short_whoosh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(1-3)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dirty="0" smtClean="0"/>
          </a:p>
          <a:p>
            <a:pPr marL="342900" indent="-342900">
              <a:buFont typeface="+mj-lt"/>
              <a:buAutoNum type="arabicPeriod"/>
            </a:pPr>
            <a:r>
              <a:rPr lang="en" sz="1300" dirty="0" smtClean="0"/>
              <a:t>Line seperator </a:t>
            </a:r>
            <a:r>
              <a:rPr lang="en-US" sz="1300" b="1" dirty="0"/>
              <a:t>[fade in and slide up]</a:t>
            </a:r>
            <a:endParaRPr lang="en" sz="1300" b="1" dirty="0" smtClean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" sz="1300" dirty="0" smtClean="0"/>
              <a:t>Timer area </a:t>
            </a:r>
            <a:r>
              <a:rPr lang="en" sz="1300" b="1" dirty="0" smtClean="0"/>
              <a:t>[fade in and slide up]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" sz="1300" b="1" dirty="0"/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7772400" cy="56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405494" y="101665"/>
            <a:ext cx="350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3D85C6"/>
                </a:solidFill>
              </a:rPr>
              <a:t>Sudoku Zen</a:t>
            </a:r>
            <a:endParaRPr lang="en" b="1" dirty="0">
              <a:solidFill>
                <a:srgbClr val="3D85C6"/>
              </a:solidFill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3986894" y="101665"/>
            <a:ext cx="350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Interaction Specification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0" y="1018036"/>
            <a:ext cx="3516880" cy="38685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0" y="5176020"/>
            <a:ext cx="3516880" cy="39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341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885509" y="558866"/>
            <a:ext cx="2886891" cy="949938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7772400" cy="56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405494" y="101665"/>
            <a:ext cx="350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3D85C6"/>
                </a:solidFill>
              </a:rPr>
              <a:t>Sudoku Zen</a:t>
            </a:r>
            <a:endParaRPr lang="en" b="1" dirty="0">
              <a:solidFill>
                <a:srgbClr val="3D85C6"/>
              </a:solidFill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3986894" y="101665"/>
            <a:ext cx="350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Interaction Specification</a:t>
            </a:r>
          </a:p>
        </p:txBody>
      </p:sp>
      <p:sp>
        <p:nvSpPr>
          <p:cNvPr id="21" name="Shape 26"/>
          <p:cNvSpPr txBox="1"/>
          <p:nvPr/>
        </p:nvSpPr>
        <p:spPr>
          <a:xfrm>
            <a:off x="5122587" y="781339"/>
            <a:ext cx="2298523" cy="393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3D85C6"/>
                </a:solidFill>
              </a:rPr>
              <a:t>Cell Interactions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22" name="Shape 27"/>
          <p:cNvSpPr txBox="1"/>
          <p:nvPr/>
        </p:nvSpPr>
        <p:spPr>
          <a:xfrm>
            <a:off x="5135941" y="1174447"/>
            <a:ext cx="2327488" cy="1799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b="1" dirty="0" smtClean="0"/>
              <a:t>Interaction: </a:t>
            </a:r>
          </a:p>
          <a:p>
            <a:pPr>
              <a:spcBef>
                <a:spcPts val="0"/>
              </a:spcBef>
            </a:pPr>
            <a:r>
              <a:rPr lang="en-US" sz="1300" dirty="0" smtClean="0"/>
              <a:t>User </a:t>
            </a:r>
            <a:r>
              <a:rPr lang="en-US" sz="1300" dirty="0" smtClean="0"/>
              <a:t>clicks </a:t>
            </a:r>
            <a:r>
              <a:rPr lang="en-US" sz="1300" dirty="0" smtClean="0"/>
              <a:t>a number on the board</a:t>
            </a:r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audio: click3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dirty="0" smtClean="0"/>
          </a:p>
          <a:p>
            <a:pPr>
              <a:spcBef>
                <a:spcPts val="0"/>
              </a:spcBef>
            </a:pPr>
            <a:endParaRPr lang="en-US" sz="1300" dirty="0"/>
          </a:p>
          <a:p>
            <a:pPr lvl="0"/>
            <a:r>
              <a:rPr lang="en" sz="1300" b="1" i="1" dirty="0"/>
              <a:t>Result:</a:t>
            </a:r>
            <a:r>
              <a:rPr lang="en" sz="1300" i="1" dirty="0"/>
              <a:t> </a:t>
            </a:r>
          </a:p>
          <a:p>
            <a:pPr lvl="0"/>
            <a:r>
              <a:rPr lang="en" sz="1300" dirty="0"/>
              <a:t>-</a:t>
            </a:r>
            <a:r>
              <a:rPr lang="en-US" sz="1300" dirty="0"/>
              <a:t>Board highlights all places that number is </a:t>
            </a:r>
            <a:r>
              <a:rPr lang="en-US" sz="1300" dirty="0" smtClean="0"/>
              <a:t>located (gold </a:t>
            </a:r>
            <a:r>
              <a:rPr lang="en-US" sz="1300" dirty="0" err="1" smtClean="0"/>
              <a:t>bg</a:t>
            </a:r>
            <a:r>
              <a:rPr lang="en-US" sz="1300" dirty="0" smtClean="0"/>
              <a:t>)</a:t>
            </a:r>
            <a:endParaRPr lang="en-US" sz="1300" dirty="0"/>
          </a:p>
          <a:p>
            <a:pPr lvl="0"/>
            <a:r>
              <a:rPr lang="en-US" sz="1300" b="1" dirty="0"/>
              <a:t>[fades in]</a:t>
            </a:r>
            <a:endParaRPr lang="en" sz="1300" b="1" dirty="0"/>
          </a:p>
          <a:p>
            <a:pPr>
              <a:spcBef>
                <a:spcPts val="0"/>
              </a:spcBef>
            </a:pPr>
            <a:endParaRPr lang="en-US" sz="1300" dirty="0" smtClean="0"/>
          </a:p>
          <a:p>
            <a:pPr>
              <a:spcBef>
                <a:spcPts val="0"/>
              </a:spcBef>
            </a:pPr>
            <a:endParaRPr lang="en-US" sz="1300" dirty="0"/>
          </a:p>
          <a:p>
            <a:pPr>
              <a:spcBef>
                <a:spcPts val="0"/>
              </a:spcBef>
            </a:pPr>
            <a:endParaRPr lang="en" sz="13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3" y="809299"/>
            <a:ext cx="4475181" cy="4922699"/>
          </a:xfrm>
          <a:prstGeom prst="rect">
            <a:avLst/>
          </a:prstGeom>
        </p:spPr>
      </p:pic>
      <p:sp>
        <p:nvSpPr>
          <p:cNvPr id="34" name="Shape 27"/>
          <p:cNvSpPr txBox="1"/>
          <p:nvPr/>
        </p:nvSpPr>
        <p:spPr>
          <a:xfrm>
            <a:off x="5175740" y="3211374"/>
            <a:ext cx="2327488" cy="200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b="1" dirty="0" smtClean="0"/>
              <a:t>Interaction: </a:t>
            </a:r>
          </a:p>
          <a:p>
            <a:pPr>
              <a:spcBef>
                <a:spcPts val="0"/>
              </a:spcBef>
            </a:pPr>
            <a:r>
              <a:rPr lang="en-US" sz="1300" dirty="0" smtClean="0"/>
              <a:t>User hovers over the board to place a number</a:t>
            </a:r>
          </a:p>
          <a:p>
            <a:pPr>
              <a:spcBef>
                <a:spcPts val="0"/>
              </a:spcBef>
            </a:pPr>
            <a:endParaRPr lang="en-US" sz="1300" dirty="0"/>
          </a:p>
          <a:p>
            <a:pPr lvl="0"/>
            <a:r>
              <a:rPr lang="en" sz="1300" b="1" i="1" dirty="0"/>
              <a:t>Result:</a:t>
            </a:r>
            <a:r>
              <a:rPr lang="en" sz="1300" i="1" dirty="0"/>
              <a:t> </a:t>
            </a:r>
          </a:p>
          <a:p>
            <a:pPr lvl="0"/>
            <a:r>
              <a:rPr lang="en" sz="1300" dirty="0"/>
              <a:t>-</a:t>
            </a:r>
            <a:r>
              <a:rPr lang="en-US" sz="1300" dirty="0"/>
              <a:t>board highlights horizontal and vertical cells with a plus icon over place to add number</a:t>
            </a:r>
            <a:endParaRPr lang="en" sz="1300" b="1" dirty="0"/>
          </a:p>
          <a:p>
            <a:pPr>
              <a:spcBef>
                <a:spcPts val="0"/>
              </a:spcBef>
            </a:pPr>
            <a:endParaRPr lang="en-US" sz="1300" dirty="0" smtClean="0"/>
          </a:p>
          <a:p>
            <a:pPr>
              <a:spcBef>
                <a:spcPts val="0"/>
              </a:spcBef>
            </a:pPr>
            <a:endParaRPr lang="en-US" sz="1300" dirty="0"/>
          </a:p>
          <a:p>
            <a:pPr>
              <a:spcBef>
                <a:spcPts val="0"/>
              </a:spcBef>
            </a:pPr>
            <a:endParaRPr lang="en" sz="1300" dirty="0"/>
          </a:p>
        </p:txBody>
      </p:sp>
      <p:sp>
        <p:nvSpPr>
          <p:cNvPr id="36" name="Shape 27"/>
          <p:cNvSpPr txBox="1"/>
          <p:nvPr/>
        </p:nvSpPr>
        <p:spPr>
          <a:xfrm>
            <a:off x="5188803" y="5132975"/>
            <a:ext cx="2327488" cy="2765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b="1" dirty="0" smtClean="0"/>
              <a:t>Interaction: </a:t>
            </a:r>
          </a:p>
          <a:p>
            <a:pPr>
              <a:spcBef>
                <a:spcPts val="0"/>
              </a:spcBef>
            </a:pPr>
            <a:r>
              <a:rPr lang="en-US" sz="1300" dirty="0" smtClean="0"/>
              <a:t>User places a number that isn’t valid or incorrect (red </a:t>
            </a:r>
            <a:r>
              <a:rPr lang="en-US" sz="1300" dirty="0" err="1" smtClean="0"/>
              <a:t>bg</a:t>
            </a:r>
            <a:r>
              <a:rPr lang="en-US" sz="1300" dirty="0" smtClean="0"/>
              <a:t> with white number)</a:t>
            </a:r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[audio: 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misc_menu_3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dirty="0" smtClean="0"/>
          </a:p>
          <a:p>
            <a:pPr lvl="0"/>
            <a:endParaRPr lang="en" sz="1300" b="1" i="1" dirty="0" smtClean="0"/>
          </a:p>
          <a:p>
            <a:pPr lvl="0"/>
            <a:r>
              <a:rPr lang="en" sz="1300" b="1" i="1" dirty="0" smtClean="0"/>
              <a:t>Result</a:t>
            </a:r>
            <a:r>
              <a:rPr lang="en" sz="1300" b="1" i="1" dirty="0"/>
              <a:t>:</a:t>
            </a:r>
            <a:r>
              <a:rPr lang="en" sz="1300" i="1" dirty="0"/>
              <a:t> </a:t>
            </a:r>
          </a:p>
          <a:p>
            <a:r>
              <a:rPr lang="en" sz="1300" dirty="0" smtClean="0"/>
              <a:t>-</a:t>
            </a:r>
            <a:r>
              <a:rPr lang="en-US" sz="1300" dirty="0" smtClean="0"/>
              <a:t>board highlights the cell red. Red shows until user changes it or removes the number.</a:t>
            </a:r>
            <a:endParaRPr lang="en-US" sz="1300" b="1" dirty="0" smtClean="0"/>
          </a:p>
          <a:p>
            <a:r>
              <a:rPr lang="en-US" sz="1300" b="1" dirty="0"/>
              <a:t>-</a:t>
            </a:r>
            <a:r>
              <a:rPr lang="en-US" sz="1300" dirty="0" smtClean="0"/>
              <a:t>hovering over the incorrect number shows the red x to remove</a:t>
            </a:r>
            <a:endParaRPr lang="en" sz="1300" dirty="0"/>
          </a:p>
          <a:p>
            <a:pPr lvl="0"/>
            <a:endParaRPr lang="en" sz="1300" b="1" dirty="0"/>
          </a:p>
          <a:p>
            <a:pPr>
              <a:spcBef>
                <a:spcPts val="0"/>
              </a:spcBef>
            </a:pPr>
            <a:endParaRPr lang="en" sz="13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t="5" r="89740" b="53558"/>
          <a:stretch/>
        </p:blipFill>
        <p:spPr>
          <a:xfrm>
            <a:off x="599104" y="6043151"/>
            <a:ext cx="457200" cy="2286000"/>
          </a:xfrm>
          <a:prstGeom prst="rect">
            <a:avLst/>
          </a:prstGeom>
        </p:spPr>
      </p:pic>
      <p:sp>
        <p:nvSpPr>
          <p:cNvPr id="38" name="Shape 27"/>
          <p:cNvSpPr txBox="1"/>
          <p:nvPr/>
        </p:nvSpPr>
        <p:spPr>
          <a:xfrm>
            <a:off x="1370094" y="6043151"/>
            <a:ext cx="2327488" cy="2765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b="1" dirty="0" smtClean="0"/>
              <a:t>Interaction: </a:t>
            </a:r>
          </a:p>
          <a:p>
            <a:pPr>
              <a:spcBef>
                <a:spcPts val="0"/>
              </a:spcBef>
            </a:pPr>
            <a:r>
              <a:rPr lang="en-US" sz="1300" smtClean="0"/>
              <a:t>User </a:t>
            </a:r>
            <a:r>
              <a:rPr lang="en-US" sz="1300" smtClean="0"/>
              <a:t>clicks </a:t>
            </a:r>
            <a:r>
              <a:rPr lang="en-US" sz="1300" dirty="0" smtClean="0"/>
              <a:t>the down chevron menu</a:t>
            </a:r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short_whoosh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(1-3)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dirty="0" smtClean="0"/>
          </a:p>
          <a:p>
            <a:pPr lvl="0"/>
            <a:endParaRPr lang="en" sz="1300" b="1" i="1" dirty="0" smtClean="0"/>
          </a:p>
          <a:p>
            <a:pPr lvl="0"/>
            <a:r>
              <a:rPr lang="en" sz="1300" b="1" i="1" dirty="0" smtClean="0"/>
              <a:t>Result</a:t>
            </a:r>
            <a:r>
              <a:rPr lang="en" sz="1300" b="1" i="1" dirty="0"/>
              <a:t>:</a:t>
            </a:r>
            <a:r>
              <a:rPr lang="en" sz="1300" i="1" dirty="0"/>
              <a:t> </a:t>
            </a:r>
          </a:p>
          <a:p>
            <a:r>
              <a:rPr lang="en" sz="1300" dirty="0" smtClean="0"/>
              <a:t>-</a:t>
            </a:r>
            <a:r>
              <a:rPr lang="en-US" sz="1300" dirty="0" smtClean="0"/>
              <a:t>Pause button, sound </a:t>
            </a:r>
            <a:r>
              <a:rPr lang="en-US" sz="1300" dirty="0" err="1" smtClean="0"/>
              <a:t>fx</a:t>
            </a:r>
            <a:r>
              <a:rPr lang="en-US" sz="1300" dirty="0" smtClean="0"/>
              <a:t> icon and music icon slide down. </a:t>
            </a:r>
            <a:endParaRPr lang="en" sz="1300" dirty="0"/>
          </a:p>
          <a:p>
            <a:pPr lvl="0"/>
            <a:endParaRPr lang="en" sz="1300" b="1" dirty="0"/>
          </a:p>
          <a:p>
            <a:pPr>
              <a:spcBef>
                <a:spcPts val="0"/>
              </a:spcBef>
            </a:pPr>
            <a:endParaRPr lang="en" sz="1300" dirty="0"/>
          </a:p>
        </p:txBody>
      </p:sp>
      <p:sp>
        <p:nvSpPr>
          <p:cNvPr id="13" name="Shape 27"/>
          <p:cNvSpPr txBox="1"/>
          <p:nvPr/>
        </p:nvSpPr>
        <p:spPr>
          <a:xfrm>
            <a:off x="1378803" y="7838075"/>
            <a:ext cx="2327488" cy="198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b="1" dirty="0" smtClean="0"/>
              <a:t>Interaction: </a:t>
            </a:r>
          </a:p>
          <a:p>
            <a:pPr>
              <a:spcBef>
                <a:spcPts val="0"/>
              </a:spcBef>
            </a:pPr>
            <a:r>
              <a:rPr lang="en-US" sz="1300" smtClean="0"/>
              <a:t>User </a:t>
            </a:r>
            <a:r>
              <a:rPr lang="en-US" sz="1300" smtClean="0"/>
              <a:t>clicks </a:t>
            </a:r>
            <a:r>
              <a:rPr lang="en-US" sz="1300" dirty="0" smtClean="0"/>
              <a:t>Hint </a:t>
            </a:r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[audio: asian magic notification]</a:t>
            </a:r>
            <a:endParaRPr lang="en-US" sz="1300" dirty="0" smtClean="0"/>
          </a:p>
          <a:p>
            <a:pPr lvl="0"/>
            <a:endParaRPr lang="en" sz="1300" b="1" i="1" dirty="0" smtClean="0"/>
          </a:p>
          <a:p>
            <a:pPr lvl="0"/>
            <a:r>
              <a:rPr lang="en" sz="1300" b="1" i="1" dirty="0" smtClean="0"/>
              <a:t>Result</a:t>
            </a:r>
            <a:r>
              <a:rPr lang="en" sz="1300" b="1" i="1" dirty="0"/>
              <a:t>:</a:t>
            </a:r>
            <a:r>
              <a:rPr lang="en" sz="1300" i="1" dirty="0"/>
              <a:t> </a:t>
            </a:r>
          </a:p>
          <a:p>
            <a:r>
              <a:rPr lang="en" sz="1300" dirty="0" smtClean="0"/>
              <a:t>-</a:t>
            </a:r>
            <a:r>
              <a:rPr lang="en-US" sz="1300" dirty="0" smtClean="0"/>
              <a:t>board highlights hint number in gold and </a:t>
            </a:r>
            <a:r>
              <a:rPr lang="en-US" sz="1300" b="1" dirty="0" smtClean="0"/>
              <a:t>[fades out]</a:t>
            </a:r>
            <a:endParaRPr lang="en" sz="1300" b="1" dirty="0"/>
          </a:p>
          <a:p>
            <a:pPr lvl="0"/>
            <a:endParaRPr lang="en" sz="1300" b="1" dirty="0"/>
          </a:p>
          <a:p>
            <a:pPr>
              <a:spcBef>
                <a:spcPts val="0"/>
              </a:spcBef>
            </a:pPr>
            <a:endParaRPr lang="en" sz="1300" dirty="0"/>
          </a:p>
        </p:txBody>
      </p:sp>
    </p:spTree>
    <p:extLst>
      <p:ext uri="{BB962C8B-B14F-4D97-AF65-F5344CB8AC3E}">
        <p14:creationId xmlns:p14="http://schemas.microsoft.com/office/powerpoint/2010/main" val="18961970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885509" y="558866"/>
            <a:ext cx="2886891" cy="949938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7772400" cy="56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405494" y="101665"/>
            <a:ext cx="350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3D85C6"/>
                </a:solidFill>
              </a:rPr>
              <a:t>Sudoku Zen</a:t>
            </a:r>
            <a:endParaRPr lang="en" b="1" dirty="0">
              <a:solidFill>
                <a:srgbClr val="3D85C6"/>
              </a:solidFill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3986894" y="101665"/>
            <a:ext cx="350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Interaction Specification</a:t>
            </a:r>
          </a:p>
        </p:txBody>
      </p:sp>
      <p:sp>
        <p:nvSpPr>
          <p:cNvPr id="21" name="Shape 26"/>
          <p:cNvSpPr txBox="1"/>
          <p:nvPr/>
        </p:nvSpPr>
        <p:spPr>
          <a:xfrm>
            <a:off x="5122587" y="781339"/>
            <a:ext cx="2298523" cy="393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3D85C6"/>
                </a:solidFill>
              </a:rPr>
              <a:t>Note mode interactions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22" name="Shape 27"/>
          <p:cNvSpPr txBox="1"/>
          <p:nvPr/>
        </p:nvSpPr>
        <p:spPr>
          <a:xfrm>
            <a:off x="5135941" y="1174447"/>
            <a:ext cx="2327488" cy="1965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b="1" dirty="0" smtClean="0"/>
              <a:t>Interaction: </a:t>
            </a:r>
          </a:p>
          <a:p>
            <a:pPr>
              <a:spcBef>
                <a:spcPts val="0"/>
              </a:spcBef>
            </a:pPr>
            <a:r>
              <a:rPr lang="en-US" sz="1300" dirty="0" smtClean="0"/>
              <a:t>User </a:t>
            </a:r>
            <a:r>
              <a:rPr lang="en-US" sz="1300" dirty="0" smtClean="0"/>
              <a:t>clicks </a:t>
            </a:r>
            <a:r>
              <a:rPr lang="en-US" sz="1300" dirty="0" smtClean="0"/>
              <a:t>the Note toggle to add a note to a cell. Note mode is ON</a:t>
            </a:r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: switch5]</a:t>
            </a:r>
            <a:endParaRPr lang="en-US" sz="1300" dirty="0" smtClean="0"/>
          </a:p>
          <a:p>
            <a:pPr>
              <a:spcBef>
                <a:spcPts val="0"/>
              </a:spcBef>
            </a:pPr>
            <a:endParaRPr lang="en-US" sz="1300" dirty="0"/>
          </a:p>
          <a:p>
            <a:pPr lvl="0"/>
            <a:r>
              <a:rPr lang="en" sz="1300" b="1" i="1" dirty="0"/>
              <a:t>Result:</a:t>
            </a:r>
            <a:r>
              <a:rPr lang="en" sz="1300" i="1" dirty="0"/>
              <a:t> </a:t>
            </a:r>
          </a:p>
          <a:p>
            <a:pPr lvl="0"/>
            <a:r>
              <a:rPr lang="en" sz="1300" dirty="0" smtClean="0"/>
              <a:t>-</a:t>
            </a:r>
            <a:r>
              <a:rPr lang="en-US" sz="1300" dirty="0" smtClean="0"/>
              <a:t>Numbers turn purple to indicate you are in note mode</a:t>
            </a:r>
          </a:p>
          <a:p>
            <a:pPr>
              <a:spcBef>
                <a:spcPts val="0"/>
              </a:spcBef>
            </a:pPr>
            <a:endParaRPr lang="en-US" sz="1300" dirty="0"/>
          </a:p>
          <a:p>
            <a:pPr>
              <a:spcBef>
                <a:spcPts val="0"/>
              </a:spcBef>
            </a:pPr>
            <a:endParaRPr lang="en" sz="13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7" y="781339"/>
            <a:ext cx="4289204" cy="4718124"/>
          </a:xfrm>
          <a:prstGeom prst="rect">
            <a:avLst/>
          </a:prstGeom>
        </p:spPr>
      </p:pic>
      <p:sp>
        <p:nvSpPr>
          <p:cNvPr id="12" name="Shape 27"/>
          <p:cNvSpPr txBox="1"/>
          <p:nvPr/>
        </p:nvSpPr>
        <p:spPr>
          <a:xfrm>
            <a:off x="5165210" y="3187088"/>
            <a:ext cx="2327488" cy="1965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300" b="1" dirty="0"/>
              <a:t>Interaction: </a:t>
            </a:r>
          </a:p>
          <a:p>
            <a:r>
              <a:rPr lang="en-US" sz="1300" dirty="0"/>
              <a:t>User hovers over the board to place a number</a:t>
            </a:r>
          </a:p>
          <a:p>
            <a:endParaRPr lang="en-US" sz="1300" dirty="0"/>
          </a:p>
          <a:p>
            <a:pPr lvl="0"/>
            <a:r>
              <a:rPr lang="en" sz="1300" b="1" i="1" dirty="0"/>
              <a:t>Result:</a:t>
            </a:r>
            <a:r>
              <a:rPr lang="en" sz="1300" i="1" dirty="0"/>
              <a:t> </a:t>
            </a:r>
          </a:p>
          <a:p>
            <a:pPr lvl="0"/>
            <a:r>
              <a:rPr lang="en" sz="1300" dirty="0"/>
              <a:t>-</a:t>
            </a:r>
            <a:r>
              <a:rPr lang="en-US" sz="1300" dirty="0"/>
              <a:t>board highlights horizontal and vertical </a:t>
            </a:r>
            <a:r>
              <a:rPr lang="en-US" sz="1300" dirty="0" smtClean="0"/>
              <a:t>cells (purple) </a:t>
            </a:r>
            <a:r>
              <a:rPr lang="en-US" sz="1300" dirty="0"/>
              <a:t>with a plus icon over place to add number</a:t>
            </a:r>
            <a:endParaRPr lang="en" sz="1300" b="1" dirty="0"/>
          </a:p>
        </p:txBody>
      </p:sp>
      <p:sp>
        <p:nvSpPr>
          <p:cNvPr id="13" name="Shape 27"/>
          <p:cNvSpPr txBox="1"/>
          <p:nvPr/>
        </p:nvSpPr>
        <p:spPr>
          <a:xfrm>
            <a:off x="5165210" y="5287776"/>
            <a:ext cx="2327488" cy="1965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300" b="1" dirty="0"/>
              <a:t>Interaction: </a:t>
            </a:r>
          </a:p>
          <a:p>
            <a:r>
              <a:rPr lang="en-US" sz="1300" dirty="0"/>
              <a:t>User </a:t>
            </a:r>
            <a:r>
              <a:rPr lang="en-US" sz="1300" dirty="0" smtClean="0"/>
              <a:t>adds a note</a:t>
            </a:r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audio: click3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dirty="0"/>
          </a:p>
          <a:p>
            <a:endParaRPr lang="en-US" sz="1300" dirty="0"/>
          </a:p>
          <a:p>
            <a:pPr lvl="0"/>
            <a:r>
              <a:rPr lang="en" sz="1300" b="1" i="1" dirty="0"/>
              <a:t>Result:</a:t>
            </a:r>
            <a:r>
              <a:rPr lang="en" sz="1300" i="1" dirty="0"/>
              <a:t> </a:t>
            </a:r>
          </a:p>
          <a:p>
            <a:pPr lvl="0"/>
            <a:r>
              <a:rPr lang="en" sz="1300" dirty="0" smtClean="0"/>
              <a:t>-</a:t>
            </a:r>
            <a:r>
              <a:rPr lang="en-US" sz="1300" dirty="0" smtClean="0"/>
              <a:t>Note gets added in small text in gridded location in cell</a:t>
            </a:r>
            <a:endParaRPr lang="en" sz="1300" b="1" dirty="0"/>
          </a:p>
        </p:txBody>
      </p:sp>
    </p:spTree>
    <p:extLst>
      <p:ext uri="{BB962C8B-B14F-4D97-AF65-F5344CB8AC3E}">
        <p14:creationId xmlns:p14="http://schemas.microsoft.com/office/powerpoint/2010/main" val="8048022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885509" y="558866"/>
            <a:ext cx="2886891" cy="949938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5055866" y="702585"/>
            <a:ext cx="2298523" cy="10130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3D85C6"/>
                </a:solidFill>
              </a:rPr>
              <a:t>I</a:t>
            </a:r>
            <a:r>
              <a:rPr lang="en-US" dirty="0" smtClean="0">
                <a:solidFill>
                  <a:srgbClr val="3D85C6"/>
                </a:solidFill>
              </a:rPr>
              <a:t>n</a:t>
            </a:r>
            <a:r>
              <a:rPr lang="en" dirty="0" smtClean="0">
                <a:solidFill>
                  <a:srgbClr val="3D85C6"/>
                </a:solidFill>
              </a:rPr>
              <a:t>fo and quit screen pop overs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7772400" cy="56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405494" y="101665"/>
            <a:ext cx="350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3D85C6"/>
                </a:solidFill>
              </a:rPr>
              <a:t>Sudoku Zen</a:t>
            </a:r>
            <a:endParaRPr lang="en" b="1" dirty="0">
              <a:solidFill>
                <a:srgbClr val="3D85C6"/>
              </a:solidFill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3986894" y="101665"/>
            <a:ext cx="350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Interaction Specification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4" y="802530"/>
            <a:ext cx="3657259" cy="40229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4" y="5008109"/>
            <a:ext cx="3657259" cy="4022985"/>
          </a:xfrm>
          <a:prstGeom prst="rect">
            <a:avLst/>
          </a:prstGeom>
        </p:spPr>
      </p:pic>
      <p:sp>
        <p:nvSpPr>
          <p:cNvPr id="28" name="Shape 27"/>
          <p:cNvSpPr txBox="1"/>
          <p:nvPr/>
        </p:nvSpPr>
        <p:spPr>
          <a:xfrm>
            <a:off x="5135941" y="1292014"/>
            <a:ext cx="2327488" cy="1965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b="1" dirty="0" smtClean="0"/>
              <a:t>Interaction: </a:t>
            </a:r>
          </a:p>
          <a:p>
            <a:pPr>
              <a:spcBef>
                <a:spcPts val="0"/>
              </a:spcBef>
            </a:pPr>
            <a:r>
              <a:rPr lang="en-US" sz="1300" dirty="0" smtClean="0"/>
              <a:t>User </a:t>
            </a:r>
            <a:r>
              <a:rPr lang="en-US" sz="1300" dirty="0" smtClean="0"/>
              <a:t>clicks </a:t>
            </a:r>
            <a:r>
              <a:rPr lang="en-US" sz="1300" dirty="0" smtClean="0"/>
              <a:t>info icon or Home icon</a:t>
            </a:r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audio: click3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" sz="13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short_whoosh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(1-3)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dirty="0" smtClean="0"/>
          </a:p>
          <a:p>
            <a:pPr>
              <a:spcBef>
                <a:spcPts val="0"/>
              </a:spcBef>
            </a:pPr>
            <a:endParaRPr lang="en-US" sz="1300" dirty="0"/>
          </a:p>
          <a:p>
            <a:pPr lvl="0"/>
            <a:r>
              <a:rPr lang="en" sz="1300" b="1" i="1" dirty="0"/>
              <a:t>Result:</a:t>
            </a:r>
            <a:r>
              <a:rPr lang="en" sz="1300" i="1" dirty="0"/>
              <a:t> </a:t>
            </a:r>
          </a:p>
          <a:p>
            <a:pPr lvl="0"/>
            <a:r>
              <a:rPr lang="en-US" sz="1300" dirty="0" smtClean="0"/>
              <a:t>-Pop up overlay </a:t>
            </a:r>
            <a:r>
              <a:rPr lang="en-US" sz="1300" b="1" dirty="0" smtClean="0"/>
              <a:t>[fades in]</a:t>
            </a:r>
          </a:p>
          <a:p>
            <a:pPr lvl="0"/>
            <a:r>
              <a:rPr lang="en-US" sz="1300" dirty="0" smtClean="0"/>
              <a:t>-Symbol </a:t>
            </a:r>
            <a:r>
              <a:rPr lang="en-US" sz="1300" b="1" dirty="0"/>
              <a:t>[fades in]</a:t>
            </a:r>
          </a:p>
          <a:p>
            <a:r>
              <a:rPr lang="en-US" sz="1300" dirty="0" smtClean="0"/>
              <a:t>-Text and buttons fade </a:t>
            </a:r>
            <a:r>
              <a:rPr lang="en-US" sz="1300" b="1" dirty="0" smtClean="0"/>
              <a:t>[</a:t>
            </a:r>
            <a:r>
              <a:rPr lang="en-US" sz="1300" b="1" dirty="0"/>
              <a:t>fades in]</a:t>
            </a:r>
          </a:p>
          <a:p>
            <a:pPr lvl="0"/>
            <a:endParaRPr lang="en-US" sz="1300" dirty="0" smtClean="0"/>
          </a:p>
          <a:p>
            <a:pPr>
              <a:spcBef>
                <a:spcPts val="0"/>
              </a:spcBef>
            </a:pPr>
            <a:endParaRPr lang="en-US" sz="1300" dirty="0"/>
          </a:p>
          <a:p>
            <a:pPr>
              <a:spcBef>
                <a:spcPts val="0"/>
              </a:spcBef>
            </a:pPr>
            <a:endParaRPr lang="en" sz="1300" dirty="0"/>
          </a:p>
        </p:txBody>
      </p:sp>
      <p:sp>
        <p:nvSpPr>
          <p:cNvPr id="34" name="Shape 27"/>
          <p:cNvSpPr txBox="1"/>
          <p:nvPr/>
        </p:nvSpPr>
        <p:spPr>
          <a:xfrm>
            <a:off x="5164905" y="3734218"/>
            <a:ext cx="2327488" cy="1597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b="1" dirty="0" smtClean="0"/>
              <a:t>Interaction: </a:t>
            </a:r>
          </a:p>
          <a:p>
            <a:pPr>
              <a:spcBef>
                <a:spcPts val="0"/>
              </a:spcBef>
            </a:pPr>
            <a:r>
              <a:rPr lang="en-US" sz="1300" dirty="0" smtClean="0"/>
              <a:t>User </a:t>
            </a:r>
            <a:r>
              <a:rPr lang="en-US" sz="1300" dirty="0" smtClean="0"/>
              <a:t>clicks </a:t>
            </a:r>
            <a:r>
              <a:rPr lang="en-US" sz="1300" dirty="0" smtClean="0"/>
              <a:t>the “x” close button or cancel button</a:t>
            </a:r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audio: click3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" sz="13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short_whoosh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(1-3)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dirty="0" smtClean="0"/>
          </a:p>
          <a:p>
            <a:pPr>
              <a:spcBef>
                <a:spcPts val="0"/>
              </a:spcBef>
            </a:pPr>
            <a:endParaRPr lang="en-US" sz="1300" dirty="0"/>
          </a:p>
          <a:p>
            <a:pPr lvl="0"/>
            <a:r>
              <a:rPr lang="en" sz="1300" b="1" i="1" dirty="0"/>
              <a:t>Result:</a:t>
            </a:r>
            <a:r>
              <a:rPr lang="en" sz="1300" i="1" dirty="0"/>
              <a:t> </a:t>
            </a:r>
          </a:p>
          <a:p>
            <a:pPr lvl="0"/>
            <a:r>
              <a:rPr lang="en-US" sz="1300" dirty="0" smtClean="0"/>
              <a:t>-pop over overlay </a:t>
            </a:r>
            <a:r>
              <a:rPr lang="en-US" sz="1300" b="1" dirty="0" smtClean="0"/>
              <a:t>[fades out]</a:t>
            </a:r>
            <a:endParaRPr lang="en-US" sz="1300" b="1" dirty="0"/>
          </a:p>
          <a:p>
            <a:pPr lvl="0"/>
            <a:endParaRPr lang="en-US" sz="1300" dirty="0" smtClean="0"/>
          </a:p>
          <a:p>
            <a:pPr>
              <a:spcBef>
                <a:spcPts val="0"/>
              </a:spcBef>
            </a:pPr>
            <a:endParaRPr lang="en-US" sz="1300" dirty="0"/>
          </a:p>
          <a:p>
            <a:pPr>
              <a:spcBef>
                <a:spcPts val="0"/>
              </a:spcBef>
            </a:pPr>
            <a:endParaRPr lang="en" sz="1300" dirty="0"/>
          </a:p>
        </p:txBody>
      </p:sp>
    </p:spTree>
    <p:extLst>
      <p:ext uri="{BB962C8B-B14F-4D97-AF65-F5344CB8AC3E}">
        <p14:creationId xmlns:p14="http://schemas.microsoft.com/office/powerpoint/2010/main" val="6032005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885509" y="558866"/>
            <a:ext cx="2886891" cy="949938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5055866" y="702585"/>
            <a:ext cx="2298523" cy="10130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3D85C6"/>
                </a:solidFill>
              </a:rPr>
              <a:t>Complete screen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7772400" cy="56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405494" y="101665"/>
            <a:ext cx="350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3D85C6"/>
                </a:solidFill>
              </a:rPr>
              <a:t>Sudoku Zen</a:t>
            </a:r>
            <a:endParaRPr lang="en" b="1" dirty="0">
              <a:solidFill>
                <a:srgbClr val="3D85C6"/>
              </a:solidFill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3986894" y="101665"/>
            <a:ext cx="350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Interaction Specification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8" y="830263"/>
            <a:ext cx="3623065" cy="3985371"/>
          </a:xfrm>
          <a:prstGeom prst="rect">
            <a:avLst/>
          </a:prstGeom>
        </p:spPr>
      </p:pic>
      <p:sp>
        <p:nvSpPr>
          <p:cNvPr id="28" name="Shape 27"/>
          <p:cNvSpPr txBox="1"/>
          <p:nvPr/>
        </p:nvSpPr>
        <p:spPr>
          <a:xfrm>
            <a:off x="5135941" y="1292014"/>
            <a:ext cx="2327488" cy="3306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b="1" dirty="0" smtClean="0"/>
              <a:t>Interaction: </a:t>
            </a:r>
          </a:p>
          <a:p>
            <a:pPr>
              <a:spcBef>
                <a:spcPts val="0"/>
              </a:spcBef>
            </a:pPr>
            <a:r>
              <a:rPr lang="en-US" sz="1300" dirty="0" smtClean="0"/>
              <a:t>User completes the puzzle</a:t>
            </a:r>
          </a:p>
          <a:p>
            <a:pPr>
              <a:spcBef>
                <a:spcPts val="0"/>
              </a:spcBef>
            </a:pPr>
            <a:endParaRPr lang="en-US" sz="1300" dirty="0"/>
          </a:p>
          <a:p>
            <a:pPr lvl="0"/>
            <a:r>
              <a:rPr lang="en" sz="1300" b="1" i="1" dirty="0"/>
              <a:t>Result:</a:t>
            </a:r>
            <a:r>
              <a:rPr lang="en" sz="1300" i="1" dirty="0"/>
              <a:t> </a:t>
            </a:r>
          </a:p>
          <a:p>
            <a:pPr lvl="0"/>
            <a:r>
              <a:rPr lang="en" sz="1300" dirty="0" smtClean="0"/>
              <a:t>-</a:t>
            </a:r>
            <a:r>
              <a:rPr lang="en-US" sz="1300" dirty="0" smtClean="0"/>
              <a:t>Complete overlay shows first. </a:t>
            </a:r>
          </a:p>
          <a:p>
            <a:pPr lvl="0"/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[audio: 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oriental_level complete_ding]</a:t>
            </a:r>
            <a:endParaRPr lang="en" sz="13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short_whoosh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(1-3)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dirty="0" smtClean="0"/>
          </a:p>
          <a:p>
            <a:pPr lvl="0"/>
            <a:endParaRPr lang="en-US" sz="1300" dirty="0"/>
          </a:p>
          <a:p>
            <a:pPr lvl="0"/>
            <a:r>
              <a:rPr lang="en-US" sz="1300" dirty="0" smtClean="0"/>
              <a:t>1.BG </a:t>
            </a:r>
            <a:r>
              <a:rPr lang="en-US" sz="1300" b="1" dirty="0" smtClean="0"/>
              <a:t>[fades in]</a:t>
            </a:r>
          </a:p>
          <a:p>
            <a:pPr lvl="0"/>
            <a:r>
              <a:rPr lang="en-US" sz="1300" dirty="0" smtClean="0"/>
              <a:t>2. Symbol </a:t>
            </a:r>
            <a:r>
              <a:rPr lang="en-US" sz="1300" b="1" dirty="0"/>
              <a:t>[fades in</a:t>
            </a:r>
            <a:r>
              <a:rPr lang="en-US" sz="1300" b="1" dirty="0" smtClean="0"/>
              <a:t>] </a:t>
            </a:r>
            <a:r>
              <a:rPr lang="en-US" sz="1300" dirty="0" smtClean="0"/>
              <a:t>and </a:t>
            </a:r>
            <a:r>
              <a:rPr lang="en-US" sz="1300" b="1" dirty="0" smtClean="0"/>
              <a:t>[spins[</a:t>
            </a:r>
          </a:p>
          <a:p>
            <a:pPr lvl="0"/>
            <a:r>
              <a:rPr lang="en-US" sz="1300" dirty="0" smtClean="0"/>
              <a:t>3. </a:t>
            </a:r>
            <a:r>
              <a:rPr lang="en-US" sz="1300" dirty="0"/>
              <a:t>Bamboo </a:t>
            </a:r>
            <a:r>
              <a:rPr lang="en-US" sz="1300" b="1" dirty="0" smtClean="0"/>
              <a:t>[slides up]</a:t>
            </a:r>
          </a:p>
          <a:p>
            <a:pPr lvl="0"/>
            <a:r>
              <a:rPr lang="en-US" sz="1300" dirty="0" smtClean="0"/>
              <a:t>4. </a:t>
            </a:r>
            <a:r>
              <a:rPr lang="en-US" sz="1300" dirty="0"/>
              <a:t>“Complete” [</a:t>
            </a:r>
            <a:r>
              <a:rPr lang="en-US" sz="1300" b="1" dirty="0"/>
              <a:t>fades in</a:t>
            </a:r>
            <a:r>
              <a:rPr lang="en-US" sz="1300" b="1" dirty="0" smtClean="0"/>
              <a:t>]</a:t>
            </a:r>
          </a:p>
          <a:p>
            <a:pPr lvl="0"/>
            <a:r>
              <a:rPr lang="en-US" sz="1300" b="1" dirty="0" smtClean="0"/>
              <a:t>(stays for 3 </a:t>
            </a:r>
            <a:r>
              <a:rPr lang="en-US" sz="1300" b="1" dirty="0" err="1" smtClean="0"/>
              <a:t>secs</a:t>
            </a:r>
            <a:r>
              <a:rPr lang="en-US" sz="1300" b="1" dirty="0" smtClean="0"/>
              <a:t>)</a:t>
            </a:r>
          </a:p>
          <a:p>
            <a:pPr lvl="0"/>
            <a:r>
              <a:rPr lang="en-US" sz="1300" dirty="0" smtClean="0"/>
              <a:t>5. Elements above overlay </a:t>
            </a:r>
            <a:r>
              <a:rPr lang="en-US" sz="1300" b="1" dirty="0"/>
              <a:t>[fades </a:t>
            </a:r>
            <a:r>
              <a:rPr lang="en-US" sz="1300" b="1" dirty="0" smtClean="0"/>
              <a:t>out]</a:t>
            </a:r>
            <a:endParaRPr lang="en-US" sz="13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8" y="5001670"/>
            <a:ext cx="3636403" cy="4000044"/>
          </a:xfrm>
          <a:prstGeom prst="rect">
            <a:avLst/>
          </a:prstGeom>
        </p:spPr>
      </p:pic>
      <p:sp>
        <p:nvSpPr>
          <p:cNvPr id="15" name="Shape 26"/>
          <p:cNvSpPr txBox="1"/>
          <p:nvPr/>
        </p:nvSpPr>
        <p:spPr>
          <a:xfrm>
            <a:off x="5193870" y="4958900"/>
            <a:ext cx="2298523" cy="10130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3D85C6"/>
                </a:solidFill>
              </a:rPr>
              <a:t>Summary screen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16" name="Shape 27"/>
          <p:cNvSpPr txBox="1"/>
          <p:nvPr/>
        </p:nvSpPr>
        <p:spPr>
          <a:xfrm>
            <a:off x="5273945" y="5417698"/>
            <a:ext cx="2327488" cy="2392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AutoNum type="arabicPeriod"/>
            </a:pPr>
            <a:r>
              <a:rPr lang="en-US" sz="1300" dirty="0" smtClean="0"/>
              <a:t>Sudoku logo fades in. </a:t>
            </a:r>
          </a:p>
          <a:p>
            <a:pPr marL="342900" lvl="0" indent="-342900">
              <a:buAutoNum type="arabicPeriod"/>
            </a:pPr>
            <a:r>
              <a:rPr lang="en-US" sz="1300" dirty="0" smtClean="0"/>
              <a:t>“Namaste!” </a:t>
            </a:r>
            <a:r>
              <a:rPr lang="en-US" sz="1300" b="1" dirty="0" smtClean="0"/>
              <a:t>[fades in] 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pop_drip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b="1" dirty="0" smtClean="0"/>
          </a:p>
          <a:p>
            <a:pPr marL="342900" indent="-342900">
              <a:buFontTx/>
              <a:buAutoNum type="arabicPeriod"/>
            </a:pPr>
            <a:r>
              <a:rPr lang="en-US" sz="1300" dirty="0" smtClean="0"/>
              <a:t>Time Played </a:t>
            </a:r>
            <a:r>
              <a:rPr lang="en-US" sz="1300" b="1" dirty="0" smtClean="0"/>
              <a:t>[fades in] 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pop_drip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b="1" dirty="0" smtClean="0"/>
          </a:p>
          <a:p>
            <a:pPr marL="342900" lvl="0" indent="-342900">
              <a:buFontTx/>
              <a:buAutoNum type="arabicPeriod"/>
            </a:pPr>
            <a:r>
              <a:rPr lang="en-US" sz="1300" dirty="0" smtClean="0"/>
              <a:t>Errors Made </a:t>
            </a:r>
            <a:r>
              <a:rPr lang="en-US" sz="1300" b="1" dirty="0"/>
              <a:t>[fades in</a:t>
            </a:r>
            <a:r>
              <a:rPr lang="en-US" sz="1300" b="1" dirty="0" smtClean="0"/>
              <a:t>] 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pop_drip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b="1" dirty="0"/>
          </a:p>
          <a:p>
            <a:pPr marL="342900" lvl="0" indent="-342900">
              <a:buFontTx/>
              <a:buAutoNum type="arabicPeriod"/>
            </a:pPr>
            <a:r>
              <a:rPr lang="en-US" sz="1300" dirty="0" smtClean="0"/>
              <a:t>Hints Used </a:t>
            </a:r>
            <a:r>
              <a:rPr lang="en-US" sz="1300" b="1" dirty="0"/>
              <a:t>[fades in</a:t>
            </a:r>
            <a:r>
              <a:rPr lang="en-US" sz="1300" b="1" dirty="0" smtClean="0"/>
              <a:t>] 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pop_drip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b="1" dirty="0"/>
          </a:p>
          <a:p>
            <a:pPr marL="342900" lvl="0" indent="-342900">
              <a:buFontTx/>
              <a:buAutoNum type="arabicPeriod"/>
            </a:pPr>
            <a:r>
              <a:rPr lang="en-US" sz="1300" dirty="0" smtClean="0"/>
              <a:t>Play again button </a:t>
            </a:r>
            <a:r>
              <a:rPr lang="en-US" sz="1300" b="1" dirty="0"/>
              <a:t>[fades in</a:t>
            </a:r>
            <a:r>
              <a:rPr lang="en-US" sz="1300" b="1" dirty="0" smtClean="0"/>
              <a:t>] 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pop_drip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b="1" dirty="0"/>
          </a:p>
          <a:p>
            <a:pPr marL="342900" indent="-342900">
              <a:buFontTx/>
              <a:buAutoNum type="arabicPeriod"/>
            </a:pPr>
            <a:endParaRPr lang="en-US" sz="1300" b="1" dirty="0"/>
          </a:p>
          <a:p>
            <a:pPr marL="342900" lvl="0" indent="-342900">
              <a:buAutoNum type="arabicPeriod"/>
            </a:pPr>
            <a:endParaRPr lang="en-US" sz="1300" b="1" dirty="0"/>
          </a:p>
        </p:txBody>
      </p:sp>
      <p:sp>
        <p:nvSpPr>
          <p:cNvPr id="17" name="Shape 27"/>
          <p:cNvSpPr txBox="1"/>
          <p:nvPr/>
        </p:nvSpPr>
        <p:spPr>
          <a:xfrm>
            <a:off x="5193870" y="7909443"/>
            <a:ext cx="2327488" cy="1653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b="1" dirty="0" smtClean="0"/>
              <a:t>Interaction: </a:t>
            </a:r>
          </a:p>
          <a:p>
            <a:pPr>
              <a:spcBef>
                <a:spcPts val="0"/>
              </a:spcBef>
            </a:pPr>
            <a:r>
              <a:rPr lang="en-US" sz="1300" smtClean="0"/>
              <a:t>User </a:t>
            </a:r>
            <a:r>
              <a:rPr lang="en-US" sz="1300" smtClean="0"/>
              <a:t>Clicks </a:t>
            </a:r>
            <a:r>
              <a:rPr lang="en-US" sz="1300" dirty="0" smtClean="0"/>
              <a:t>“play again”</a:t>
            </a:r>
          </a:p>
          <a:p>
            <a:pPr>
              <a:spcBef>
                <a:spcPts val="0"/>
              </a:spcBef>
            </a:pPr>
            <a:endParaRPr lang="en-US" sz="1300" dirty="0"/>
          </a:p>
          <a:p>
            <a:pPr lvl="0"/>
            <a:r>
              <a:rPr lang="en" sz="1300" b="1" i="1" dirty="0"/>
              <a:t>Result:</a:t>
            </a:r>
            <a:r>
              <a:rPr lang="en" sz="1300" i="1" dirty="0"/>
              <a:t> </a:t>
            </a:r>
          </a:p>
          <a:p>
            <a:pPr lvl="0"/>
            <a:r>
              <a:rPr lang="en" sz="1300" dirty="0" smtClean="0"/>
              <a:t>-</a:t>
            </a:r>
            <a:r>
              <a:rPr lang="en-US" sz="1300" dirty="0" smtClean="0"/>
              <a:t>Screen </a:t>
            </a:r>
            <a:r>
              <a:rPr lang="en-US" sz="1300" b="1" dirty="0" smtClean="0"/>
              <a:t>[fades out] </a:t>
            </a:r>
            <a:r>
              <a:rPr lang="en-US" sz="1300" dirty="0" smtClean="0"/>
              <a:t>and Start screen shows</a:t>
            </a:r>
          </a:p>
          <a:p>
            <a:pPr lvl="0"/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[audio: </a:t>
            </a:r>
            <a:r>
              <a:rPr lang="en-US" sz="1300" b="1" dirty="0" err="1" smtClean="0">
                <a:solidFill>
                  <a:schemeClr val="accent5">
                    <a:lumMod val="75000"/>
                  </a:schemeClr>
                </a:solidFill>
              </a:rPr>
              <a:t>short_whoosh</a:t>
            </a:r>
            <a:r>
              <a:rPr lang="en-US" sz="1300" b="1" dirty="0" smtClean="0">
                <a:solidFill>
                  <a:schemeClr val="accent5">
                    <a:lumMod val="75000"/>
                  </a:schemeClr>
                </a:solidFill>
              </a:rPr>
              <a:t>(1-3)</a:t>
            </a:r>
            <a:r>
              <a:rPr lang="en" sz="13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387406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693</Words>
  <Application>Microsoft Office PowerPoint</Application>
  <PresentationFormat>Custom</PresentationFormat>
  <Paragraphs>150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simple-light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Wallace</dc:creator>
  <cp:lastModifiedBy>Steve White</cp:lastModifiedBy>
  <cp:revision>81</cp:revision>
  <dcterms:modified xsi:type="dcterms:W3CDTF">2014-11-05T16:28:11Z</dcterms:modified>
</cp:coreProperties>
</file>