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6" r:id="rId3"/>
    <p:sldId id="260" r:id="rId4"/>
    <p:sldId id="258" r:id="rId5"/>
    <p:sldId id="288" r:id="rId6"/>
    <p:sldId id="259" r:id="rId7"/>
    <p:sldId id="261" r:id="rId8"/>
    <p:sldId id="262" r:id="rId9"/>
    <p:sldId id="263" r:id="rId10"/>
    <p:sldId id="265" r:id="rId11"/>
    <p:sldId id="277" r:id="rId12"/>
    <p:sldId id="282" r:id="rId13"/>
    <p:sldId id="284" r:id="rId14"/>
    <p:sldId id="283" r:id="rId15"/>
    <p:sldId id="285" r:id="rId16"/>
    <p:sldId id="266" r:id="rId17"/>
    <p:sldId id="287" r:id="rId18"/>
    <p:sldId id="289" r:id="rId19"/>
    <p:sldId id="268" r:id="rId20"/>
    <p:sldId id="269" r:id="rId21"/>
    <p:sldId id="272" r:id="rId22"/>
    <p:sldId id="273" r:id="rId23"/>
    <p:sldId id="274" r:id="rId24"/>
    <p:sldId id="278" r:id="rId25"/>
    <p:sldId id="280" r:id="rId26"/>
    <p:sldId id="281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3" autoAdjust="0"/>
    <p:restoredTop sz="94660"/>
  </p:normalViewPr>
  <p:slideViewPr>
    <p:cSldViewPr>
      <p:cViewPr varScale="1">
        <p:scale>
          <a:sx n="110" d="100"/>
          <a:sy n="110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DE1A-E07D-4B59-B8E3-B75FACBDC5D7}" type="datetimeFigureOut">
              <a:rPr lang="en-US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D0CA2-73E8-4B02-A51A-AAA8D39823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97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9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2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2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0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3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3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5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7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1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0CA2-73E8-4B02-A51A-AAA8D398238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5E7093-64A2-4117-9E02-36E72AEA835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25DEF9-8AD7-43FE-885F-2C00072BC3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ATLYS AC ‘97 Codec, RAM, &amp; LCD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Materials for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Verilog Codec Interface – ac97audio.v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directly with ac97 control and data pins on board</a:t>
            </a:r>
          </a:p>
          <a:p>
            <a:r>
              <a:rPr lang="en-US" dirty="0" smtClean="0"/>
              <a:t>Handles codec reset</a:t>
            </a:r>
          </a:p>
          <a:p>
            <a:r>
              <a:rPr lang="en-US" dirty="0" smtClean="0"/>
              <a:t>Handles codec initialization and audio buffering</a:t>
            </a:r>
          </a:p>
          <a:p>
            <a:r>
              <a:rPr lang="en-US" dirty="0" smtClean="0"/>
              <a:t>Fixed bitrate</a:t>
            </a:r>
          </a:p>
          <a:p>
            <a:r>
              <a:rPr lang="en-US" dirty="0" smtClean="0"/>
              <a:t>Requires ac97commands.v and ac97.v</a:t>
            </a:r>
          </a:p>
          <a:p>
            <a:r>
              <a:rPr lang="en-US" dirty="0" smtClean="0"/>
              <a:t>Simplifies controller operation</a:t>
            </a:r>
          </a:p>
          <a:p>
            <a:r>
              <a:rPr lang="en-US" dirty="0" smtClean="0"/>
              <a:t>You should read through the code to understand the functionality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70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Provides access to 1 Gbit of onboard DDR2 RAM. </a:t>
            </a:r>
          </a:p>
          <a:p>
            <a:r>
              <a:rPr lang="en-US"/>
              <a:t>Requires modified clocking</a:t>
            </a:r>
          </a:p>
          <a:p>
            <a:pPr lvl="1"/>
            <a:r>
              <a:rPr lang="en-US"/>
              <a:t>Design will operate at 37.5 MHz</a:t>
            </a:r>
          </a:p>
          <a:p>
            <a:r>
              <a:rPr lang="en-US"/>
              <a:t>Interface consists of IP Core and Wrapper.</a:t>
            </a:r>
          </a:p>
          <a:p>
            <a:pPr lvl="1"/>
            <a:r>
              <a:rPr lang="en-US"/>
              <a:t>Provides 8-bit data interface</a:t>
            </a:r>
          </a:p>
          <a:p>
            <a:pPr lvl="1"/>
            <a:r>
              <a:rPr lang="en-US"/>
              <a:t>26-bit addressing</a:t>
            </a:r>
          </a:p>
          <a:p>
            <a:r>
              <a:rPr lang="en-US"/>
              <a:t>Single-Step Write Operation</a:t>
            </a:r>
          </a:p>
          <a:p>
            <a:pPr lvl="1"/>
            <a:r>
              <a:rPr lang="en-US"/>
              <a:t>Write `data_in` to `address`</a:t>
            </a:r>
          </a:p>
          <a:p>
            <a:r>
              <a:rPr lang="en-US"/>
              <a:t>Two-Step Read Operation</a:t>
            </a:r>
          </a:p>
          <a:p>
            <a:pPr lvl="1"/>
            <a:r>
              <a:rPr lang="en-US"/>
              <a:t>Request data from `address`</a:t>
            </a:r>
          </a:p>
          <a:p>
            <a:pPr lvl="1"/>
            <a:r>
              <a:rPr lang="en-US"/>
              <a:t>Wait for ready</a:t>
            </a:r>
          </a:p>
          <a:p>
            <a:pPr lvl="1"/>
            <a:r>
              <a:rPr lang="en-US"/>
              <a:t>Get data &amp; acknowledge</a:t>
            </a:r>
          </a:p>
        </p:txBody>
      </p:sp>
    </p:spTree>
    <p:extLst>
      <p:ext uri="{BB962C8B-B14F-4D97-AF65-F5344CB8AC3E}">
        <p14:creationId xmlns:p14="http://schemas.microsoft.com/office/powerpoint/2010/main" val="15745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'ram_interface_wrapper.v' to your project root</a:t>
            </a:r>
          </a:p>
          <a:p>
            <a:r>
              <a:rPr lang="en-US"/>
              <a:t>Extract the contents of IPCore.zip to the `ipcore_dir` folder in your project root.</a:t>
            </a:r>
          </a:p>
          <a:p>
            <a:pPr lvl="1"/>
            <a:r>
              <a:rPr lang="en-US"/>
              <a:t>If it does not exist, create it.</a:t>
            </a:r>
          </a:p>
          <a:p>
            <a:r>
              <a:rPr lang="en-US"/>
              <a:t>Add to ISE Project</a:t>
            </a:r>
          </a:p>
          <a:p>
            <a:pPr lvl="1"/>
            <a:r>
              <a:rPr lang="en-US"/>
              <a:t>From ISE, select 'Project-&gt;Add Source' (NOT copy)</a:t>
            </a:r>
          </a:p>
          <a:p>
            <a:pPr lvl="1"/>
            <a:r>
              <a:rPr lang="en-US"/>
              <a:t>Select `ram_interface_wrapper.v` and `ipcore_dir/ram_interface.xise`</a:t>
            </a:r>
          </a:p>
        </p:txBody>
      </p:sp>
    </p:spTree>
    <p:extLst>
      <p:ext uri="{BB962C8B-B14F-4D97-AF65-F5344CB8AC3E}">
        <p14:creationId xmlns:p14="http://schemas.microsoft.com/office/powerpoint/2010/main" val="60356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RAM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00200"/>
            <a:ext cx="8869497" cy="4525963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7F7F7F"/>
                </a:solidFill>
                <a:latin typeface="Century Gothic"/>
              </a:rPr>
              <a:t>General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reset: [input] synchronous reset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clk: [input] 100MHz clock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clkout: [output] 37.5 MHz System Clock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sys_clk: [input] 37.5 MHz System Clock (Yes, you have to route this yourself)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rdy: [output] '1' signals that the interface is ready for use.</a:t>
            </a:r>
          </a:p>
          <a:p>
            <a:r>
              <a:rPr lang="en-US">
                <a:solidFill>
                  <a:srgbClr val="7F7F7F"/>
                </a:solidFill>
                <a:latin typeface="Century Gothic"/>
              </a:rPr>
              <a:t>Writing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Single-operation write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When `write_enable` goes high, the value of `data_in` is written to loc `address`</a:t>
            </a:r>
          </a:p>
          <a:p>
            <a:r>
              <a:rPr lang="en-US">
                <a:solidFill>
                  <a:srgbClr val="7F7F7F"/>
                </a:solidFill>
                <a:latin typeface="Century Gothic"/>
              </a:rPr>
              <a:t>Reading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Two-operation write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When `read_request` goes high, the system queues a READ from loc `address`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When read is ready, `rd_data_pres` goes high, &amp; data is available at `data_out`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When reading data, acknowledge with a `1` on `read_ack` </a:t>
            </a:r>
          </a:p>
        </p:txBody>
      </p:sp>
    </p:spTree>
    <p:extLst>
      <p:ext uri="{BB962C8B-B14F-4D97-AF65-F5344CB8AC3E}">
        <p14:creationId xmlns:p14="http://schemas.microsoft.com/office/powerpoint/2010/main" val="2740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2-Line 16-Character display</a:t>
            </a:r>
          </a:p>
          <a:p>
            <a:r>
              <a:rPr lang="en-US" dirty="0" err="1" smtClean="0"/>
              <a:t>Tianma</a:t>
            </a:r>
            <a:r>
              <a:rPr lang="en-US" dirty="0" smtClean="0"/>
              <a:t> TM162VBA6 Controller</a:t>
            </a:r>
          </a:p>
          <a:p>
            <a:pPr lvl="1"/>
            <a:r>
              <a:rPr lang="en-US" dirty="0" smtClean="0"/>
              <a:t>Equivalent to controller covered in provided info sheet (LCDmanual1.pdf) on Blackboard</a:t>
            </a:r>
          </a:p>
          <a:p>
            <a:r>
              <a:rPr lang="en-US" dirty="0" smtClean="0"/>
              <a:t>Displays standard Character set</a:t>
            </a:r>
          </a:p>
          <a:p>
            <a:r>
              <a:rPr lang="en-US" dirty="0" smtClean="0"/>
              <a:t>Onboard RAM to store characters</a:t>
            </a:r>
          </a:p>
          <a:p>
            <a:r>
              <a:rPr lang="en-US" dirty="0" smtClean="0"/>
              <a:t>Controller accepts 8-bit data</a:t>
            </a:r>
          </a:p>
          <a:p>
            <a:pPr lvl="1"/>
            <a:r>
              <a:rPr lang="en-US" dirty="0" smtClean="0"/>
              <a:t>Sent in 4-bit or 8-bit mode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64" y="2976984"/>
            <a:ext cx="249589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LCD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LCD Connection is achieved via PMOD connector.</a:t>
            </a:r>
          </a:p>
          <a:p>
            <a:r>
              <a:rPr lang="en-US" dirty="0"/>
              <a:t>Pins 1-4 connect to LCD_DATA[4:7]</a:t>
            </a:r>
          </a:p>
          <a:p>
            <a:r>
              <a:rPr lang="en-US" dirty="0"/>
              <a:t>Pins </a:t>
            </a:r>
            <a:r>
              <a:rPr lang="en-US" dirty="0" smtClean="0"/>
              <a:t>7-9 </a:t>
            </a:r>
            <a:r>
              <a:rPr lang="en-US" dirty="0"/>
              <a:t>connect to RS, RW, </a:t>
            </a:r>
            <a:r>
              <a:rPr lang="en-US" dirty="0" smtClean="0"/>
              <a:t>EN (in that </a:t>
            </a:r>
            <a:r>
              <a:rPr lang="en-US" dirty="0"/>
              <a:t>order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Pin 10 not connected</a:t>
            </a:r>
            <a:endParaRPr lang="en-US" dirty="0"/>
          </a:p>
          <a:p>
            <a:r>
              <a:rPr lang="en-US" dirty="0"/>
              <a:t>PMOD pigtail connector</a:t>
            </a:r>
          </a:p>
          <a:p>
            <a:pPr lvl="1"/>
            <a:r>
              <a:rPr lang="en-US" dirty="0"/>
              <a:t>Large connector goes DOT SIDE DOWN</a:t>
            </a:r>
          </a:p>
          <a:p>
            <a:pPr lvl="1"/>
            <a:r>
              <a:rPr lang="en-US" dirty="0"/>
              <a:t>Small connectors go LETTER SIDE UP.</a:t>
            </a:r>
          </a:p>
          <a:p>
            <a:pPr lvl="1"/>
            <a:r>
              <a:rPr lang="en-US" dirty="0"/>
              <a:t>Connector A goes to COMMAND pins.</a:t>
            </a:r>
          </a:p>
          <a:p>
            <a:pPr lvl="1"/>
            <a:r>
              <a:rPr lang="en-US" dirty="0"/>
              <a:t>Connector B goes to lower half of DATA pins.</a:t>
            </a:r>
          </a:p>
          <a:p>
            <a:r>
              <a:rPr lang="en-US" dirty="0"/>
              <a:t>See ATLYS datasheet for pin information </a:t>
            </a:r>
          </a:p>
          <a:p>
            <a:pPr lvl="1"/>
            <a:r>
              <a:rPr lang="en-US" dirty="0"/>
              <a:t>Page 21, for the lazy.</a:t>
            </a:r>
          </a:p>
        </p:txBody>
      </p:sp>
    </p:spTree>
    <p:extLst>
      <p:ext uri="{BB962C8B-B14F-4D97-AF65-F5344CB8AC3E}">
        <p14:creationId xmlns:p14="http://schemas.microsoft.com/office/powerpoint/2010/main" val="26051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Hookup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79" y="1600200"/>
            <a:ext cx="5049642" cy="4525963"/>
          </a:xfrm>
        </p:spPr>
      </p:pic>
    </p:spTree>
    <p:extLst>
      <p:ext uri="{BB962C8B-B14F-4D97-AF65-F5344CB8AC3E}">
        <p14:creationId xmlns:p14="http://schemas.microsoft.com/office/powerpoint/2010/main" val="232594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4-bit data transfer available</a:t>
            </a:r>
          </a:p>
          <a:p>
            <a:pPr lvl="1"/>
            <a:r>
              <a:rPr lang="en-US" dirty="0" smtClean="0"/>
              <a:t>4-bit mode requires slightly more complex timing</a:t>
            </a:r>
          </a:p>
          <a:p>
            <a:pPr lvl="1"/>
            <a:r>
              <a:rPr lang="en-US" dirty="0" smtClean="0"/>
              <a:t>Timing details available in info sheet</a:t>
            </a:r>
          </a:p>
          <a:p>
            <a:r>
              <a:rPr lang="en-US" dirty="0" smtClean="0"/>
              <a:t>Control Functionality</a:t>
            </a:r>
          </a:p>
          <a:p>
            <a:pPr lvl="1"/>
            <a:r>
              <a:rPr lang="en-US" dirty="0" smtClean="0"/>
              <a:t>Clear Display</a:t>
            </a:r>
          </a:p>
          <a:p>
            <a:pPr lvl="1"/>
            <a:r>
              <a:rPr lang="en-US" dirty="0" smtClean="0"/>
              <a:t>Return Cursor Home</a:t>
            </a:r>
          </a:p>
          <a:p>
            <a:pPr lvl="1"/>
            <a:r>
              <a:rPr lang="en-US" dirty="0" smtClean="0"/>
              <a:t>Entry Mode Set</a:t>
            </a:r>
          </a:p>
          <a:p>
            <a:pPr lvl="1"/>
            <a:r>
              <a:rPr lang="en-US" dirty="0" smtClean="0"/>
              <a:t>Display On/Off</a:t>
            </a:r>
          </a:p>
          <a:p>
            <a:pPr lvl="1"/>
            <a:r>
              <a:rPr lang="en-US" dirty="0"/>
              <a:t>Cursor &amp; Display Shift</a:t>
            </a:r>
          </a:p>
          <a:p>
            <a:pPr lvl="1"/>
            <a:r>
              <a:rPr lang="en-US" dirty="0"/>
              <a:t>Function Set</a:t>
            </a:r>
          </a:p>
          <a:p>
            <a:pPr lvl="1"/>
            <a:r>
              <a:rPr lang="en-US" dirty="0"/>
              <a:t>Set CG RAM Address</a:t>
            </a:r>
          </a:p>
          <a:p>
            <a:pPr lvl="1"/>
            <a:r>
              <a:rPr lang="en-US" dirty="0"/>
              <a:t>Set DD RAM Address</a:t>
            </a:r>
          </a:p>
          <a:p>
            <a:pPr lvl="1"/>
            <a:r>
              <a:rPr lang="en-US" dirty="0"/>
              <a:t>Read Busy Flag &amp; Address</a:t>
            </a:r>
          </a:p>
          <a:p>
            <a:pPr lvl="1"/>
            <a:r>
              <a:rPr lang="en-US" dirty="0"/>
              <a:t>Read/Write Data to CG or DD RAM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905000"/>
            <a:ext cx="1161905" cy="35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800" y="54102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LCD Startup Sequence</a:t>
            </a:r>
          </a:p>
          <a:p>
            <a:r>
              <a:rPr lang="en-US" sz="900" dirty="0" smtClean="0"/>
              <a:t>Source: </a:t>
            </a:r>
            <a:r>
              <a:rPr lang="en-US" sz="900" dirty="0" err="1" smtClean="0"/>
              <a:t>Digilent</a:t>
            </a:r>
            <a:r>
              <a:rPr lang="en-US" sz="900" dirty="0" smtClean="0"/>
              <a:t> PMODCLP reference manual.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443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Final project source files are available on Canvas</a:t>
            </a:r>
          </a:p>
          <a:p>
            <a:r>
              <a:rPr lang="en-US"/>
              <a:t>Datasheets, etc also on Canvas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entury Gothic"/>
              </a:rPr>
              <a:t>Check the 'Modules' section.</a:t>
            </a:r>
          </a:p>
        </p:txBody>
      </p:sp>
    </p:spTree>
    <p:extLst>
      <p:ext uri="{BB962C8B-B14F-4D97-AF65-F5344CB8AC3E}">
        <p14:creationId xmlns:p14="http://schemas.microsoft.com/office/powerpoint/2010/main" val="1916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Characters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0" y="2229416"/>
            <a:ext cx="2495899" cy="3267531"/>
          </a:xfrm>
        </p:spPr>
      </p:pic>
    </p:spTree>
    <p:extLst>
      <p:ext uri="{BB962C8B-B14F-4D97-AF65-F5344CB8AC3E}">
        <p14:creationId xmlns:p14="http://schemas.microsoft.com/office/powerpoint/2010/main" val="330228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LCD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Initialize the display</a:t>
            </a:r>
          </a:p>
          <a:p>
            <a:pPr lvl="1"/>
            <a:r>
              <a:rPr lang="en-US" dirty="0"/>
              <a:t>After board power-up, send control signals, observing timing constraints</a:t>
            </a:r>
          </a:p>
          <a:p>
            <a:r>
              <a:rPr lang="en-US" dirty="0"/>
              <a:t>Step 2: Configure the display</a:t>
            </a:r>
          </a:p>
          <a:p>
            <a:pPr lvl="1"/>
            <a:r>
              <a:rPr lang="en-US" dirty="0"/>
              <a:t>After initialization, set configuration details</a:t>
            </a:r>
          </a:p>
          <a:p>
            <a:pPr lvl="2"/>
            <a:r>
              <a:rPr lang="en-US" dirty="0"/>
              <a:t>Entry Mode: Automatic or Manual address pointer incrementing</a:t>
            </a:r>
          </a:p>
          <a:p>
            <a:pPr lvl="2"/>
            <a:r>
              <a:rPr lang="en-US" dirty="0"/>
              <a:t>Display On/Off: </a:t>
            </a:r>
          </a:p>
          <a:p>
            <a:pPr lvl="3"/>
            <a:r>
              <a:rPr lang="en-US" dirty="0"/>
              <a:t>Turn on/off the display,</a:t>
            </a:r>
          </a:p>
          <a:p>
            <a:pPr lvl="3"/>
            <a:r>
              <a:rPr lang="en-US" dirty="0"/>
              <a:t>Set cursor properties (Blink, visible, invisible)</a:t>
            </a:r>
          </a:p>
          <a:p>
            <a:pPr lvl="2"/>
            <a:r>
              <a:rPr lang="en-US" dirty="0"/>
              <a:t>Clear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12" y="3360520"/>
            <a:ext cx="1161905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</a:t>
            </a:r>
            <a:r>
              <a:rPr lang="en-US" dirty="0" smtClean="0">
                <a:latin typeface="Calibri"/>
                <a:cs typeface="Calibri"/>
              </a:rPr>
              <a:t>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starting address before writing data</a:t>
            </a:r>
          </a:p>
          <a:p>
            <a:r>
              <a:rPr lang="en-US" dirty="0" smtClean="0"/>
              <a:t>Write data </a:t>
            </a:r>
          </a:p>
          <a:p>
            <a:pPr lvl="1"/>
            <a:r>
              <a:rPr lang="en-US" dirty="0" smtClean="0"/>
              <a:t>remember, 4-bit data transfer mode</a:t>
            </a:r>
          </a:p>
          <a:p>
            <a:r>
              <a:rPr lang="en-US" dirty="0" smtClean="0"/>
              <a:t>Controller does NOT automatically move to next line, does NOT automatically scroll</a:t>
            </a:r>
          </a:p>
          <a:p>
            <a:pPr lvl="1"/>
            <a:r>
              <a:rPr lang="en-US" dirty="0" smtClean="0"/>
              <a:t>Must set line manually</a:t>
            </a:r>
          </a:p>
          <a:p>
            <a:pPr lvl="1"/>
            <a:r>
              <a:rPr lang="en-US" dirty="0" smtClean="0"/>
              <a:t>If more than 16 characters, can enable scroll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Use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 sheet provided on Canvas</a:t>
            </a:r>
          </a:p>
          <a:p>
            <a:pPr lvl="1"/>
            <a:r>
              <a:rPr lang="en-US" dirty="0"/>
              <a:t>Provides detailed usage instructions for LCD Interface</a:t>
            </a:r>
          </a:p>
          <a:p>
            <a:pPr lvl="1"/>
            <a:r>
              <a:rPr lang="en-US" dirty="0"/>
              <a:t>Document is for Spartan 3, however it does apply to </a:t>
            </a:r>
            <a:r>
              <a:rPr lang="en-US" dirty="0" err="1"/>
              <a:t>Virtex</a:t>
            </a:r>
            <a:r>
              <a:rPr lang="en-US" dirty="0"/>
              <a:t> 5 controller</a:t>
            </a:r>
          </a:p>
          <a:p>
            <a:r>
              <a:rPr lang="en-US" dirty="0" err="1"/>
              <a:t>Tianma</a:t>
            </a:r>
            <a:r>
              <a:rPr lang="en-US" dirty="0"/>
              <a:t> datasheet available online, if further details are required</a:t>
            </a:r>
          </a:p>
          <a:p>
            <a:r>
              <a:rPr lang="en-US" dirty="0"/>
              <a:t>Timing is extremely important for functionality</a:t>
            </a:r>
          </a:p>
          <a:p>
            <a:r>
              <a:rPr lang="en-US" dirty="0"/>
              <a:t>Sample Code for the LCD is available for Digilent</a:t>
            </a:r>
          </a:p>
          <a:p>
            <a:pPr lvl="1"/>
            <a:r>
              <a:rPr lang="en-US" dirty="0"/>
              <a:t>Is for Spartan-3, 8-bit data. Must be modified.</a:t>
            </a:r>
          </a:p>
        </p:txBody>
      </p:sp>
    </p:spTree>
    <p:extLst>
      <p:ext uri="{BB962C8B-B14F-4D97-AF65-F5344CB8AC3E}">
        <p14:creationId xmlns:p14="http://schemas.microsoft.com/office/powerpoint/2010/main" val="28346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600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5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Verilog AC ‘97 Interface only offers 1 sampling rate</a:t>
            </a:r>
          </a:p>
          <a:p>
            <a:r>
              <a:rPr lang="en-US" dirty="0"/>
              <a:t>Audio recording and playback must be continuous</a:t>
            </a:r>
          </a:p>
          <a:p>
            <a:r>
              <a:rPr lang="en-US" dirty="0"/>
              <a:t>LCD should always have the current message</a:t>
            </a:r>
          </a:p>
          <a:p>
            <a:r>
              <a:rPr lang="en-US" dirty="0"/>
              <a:t>Controls should always respond to inputs</a:t>
            </a:r>
          </a:p>
          <a:p>
            <a:r>
              <a:rPr lang="en-US" dirty="0"/>
              <a:t>“Reset” is an emergency-only button</a:t>
            </a:r>
          </a:p>
          <a:p>
            <a:pPr lvl="1"/>
            <a:r>
              <a:rPr lang="en-US" dirty="0"/>
              <a:t>NOT part of functionality step</a:t>
            </a:r>
          </a:p>
          <a:p>
            <a:pPr lvl="2"/>
            <a:r>
              <a:rPr lang="en-US" dirty="0"/>
              <a:t>Except for initialization</a:t>
            </a:r>
          </a:p>
          <a:p>
            <a:r>
              <a:rPr lang="en-US" dirty="0"/>
              <a:t>Synchronize Components</a:t>
            </a:r>
          </a:p>
          <a:p>
            <a:r>
              <a:rPr lang="en-US" dirty="0"/>
              <a:t>Proper Initialization of Components</a:t>
            </a:r>
          </a:p>
        </p:txBody>
      </p:sp>
    </p:spTree>
    <p:extLst>
      <p:ext uri="{BB962C8B-B14F-4D97-AF65-F5344CB8AC3E}">
        <p14:creationId xmlns:p14="http://schemas.microsoft.com/office/powerpoint/2010/main" val="2864388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Get Stuck….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 these steps if you get stuck at some point</a:t>
            </a:r>
          </a:p>
          <a:p>
            <a:r>
              <a:rPr lang="en-US" dirty="0"/>
              <a:t>Determine </a:t>
            </a:r>
            <a:r>
              <a:rPr lang="en-US" i="1" u="sng" dirty="0"/>
              <a:t>where</a:t>
            </a:r>
            <a:r>
              <a:rPr lang="en-US" dirty="0"/>
              <a:t> the problem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Verify your Verilog code – Timings, I/O Ports, Pin Mappings, and </a:t>
            </a:r>
            <a:r>
              <a:rPr lang="en-US" i="1" u="sng" dirty="0" smtClean="0"/>
              <a:t>Syntax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Chipscope</a:t>
            </a:r>
            <a:r>
              <a:rPr lang="en-US" dirty="0" smtClean="0"/>
              <a:t> to verify timings and signals</a:t>
            </a:r>
          </a:p>
          <a:p>
            <a:pPr lvl="1"/>
            <a:r>
              <a:rPr lang="en-US" dirty="0" smtClean="0"/>
              <a:t>Use simulation to verify code functionality</a:t>
            </a:r>
          </a:p>
          <a:p>
            <a:r>
              <a:rPr lang="en-US" dirty="0" smtClean="0"/>
              <a:t>Check your </a:t>
            </a:r>
            <a:r>
              <a:rPr lang="en-US" dirty="0" err="1" smtClean="0"/>
              <a:t>PicoBlaze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Make sure your assembly is valid</a:t>
            </a:r>
          </a:p>
          <a:p>
            <a:pPr lvl="1"/>
            <a:r>
              <a:rPr lang="en-US" dirty="0" smtClean="0"/>
              <a:t>Check to make sure the registers/variables are correct</a:t>
            </a:r>
          </a:p>
          <a:p>
            <a:r>
              <a:rPr lang="en-US" dirty="0" smtClean="0"/>
              <a:t>Check your timing and syntax again</a:t>
            </a:r>
          </a:p>
          <a:p>
            <a:r>
              <a:rPr lang="en-US" i="1" dirty="0" smtClean="0"/>
              <a:t>Then</a:t>
            </a:r>
            <a:r>
              <a:rPr lang="en-US" dirty="0" smtClean="0"/>
              <a:t>, if you are still stuck, email the TA’s</a:t>
            </a:r>
          </a:p>
          <a:p>
            <a:pPr lvl="1"/>
            <a:r>
              <a:rPr lang="en-US" dirty="0" smtClean="0"/>
              <a:t>We can give suggestions, not solutions</a:t>
            </a:r>
          </a:p>
          <a:p>
            <a:pPr lvl="1"/>
            <a:r>
              <a:rPr lang="en-US" dirty="0" smtClean="0"/>
              <a:t>We cannot debug your code for you – use </a:t>
            </a:r>
            <a:r>
              <a:rPr lang="en-US" dirty="0" err="1" smtClean="0"/>
              <a:t>ChipScope</a:t>
            </a:r>
            <a:r>
              <a:rPr lang="en-US" dirty="0" smtClean="0"/>
              <a:t>, </a:t>
            </a:r>
            <a:r>
              <a:rPr lang="en-US" dirty="0" err="1" smtClean="0"/>
              <a:t>iSim</a:t>
            </a:r>
            <a:r>
              <a:rPr lang="en-US" dirty="0" smtClean="0"/>
              <a:t> and </a:t>
            </a:r>
            <a:r>
              <a:rPr lang="en-US" dirty="0" err="1" smtClean="0"/>
              <a:t>PBlazeIDE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0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600200"/>
          </a:xfrm>
        </p:spPr>
        <p:txBody>
          <a:bodyPr/>
          <a:lstStyle/>
          <a:p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‘97 Overview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57" y="1600200"/>
            <a:ext cx="6455686" cy="4525963"/>
          </a:xfrm>
        </p:spPr>
      </p:pic>
    </p:spTree>
    <p:extLst>
      <p:ext uri="{BB962C8B-B14F-4D97-AF65-F5344CB8AC3E}">
        <p14:creationId xmlns:p14="http://schemas.microsoft.com/office/powerpoint/2010/main" val="9691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Interface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AD1981A Codec </a:t>
            </a:r>
          </a:p>
          <a:p>
            <a:r>
              <a:rPr lang="en-US" dirty="0"/>
              <a:t>Up to 48-kHz sampling, 16-bit audio </a:t>
            </a:r>
          </a:p>
          <a:p>
            <a:pPr lvl="1"/>
            <a:r>
              <a:rPr lang="en-US" dirty="0"/>
              <a:t>Downsampled to 8</a:t>
            </a:r>
          </a:p>
          <a:p>
            <a:r>
              <a:rPr lang="en-US" dirty="0"/>
              <a:t>AC97 FPGA Interfaces</a:t>
            </a:r>
          </a:p>
          <a:p>
            <a:pPr lvl="1"/>
            <a:r>
              <a:rPr lang="en-US" dirty="0"/>
              <a:t>Audio Bit Clock</a:t>
            </a:r>
          </a:p>
          <a:p>
            <a:pPr lvl="1"/>
            <a:r>
              <a:rPr lang="en-US" dirty="0"/>
              <a:t>Audio Serial Data In/Out</a:t>
            </a:r>
          </a:p>
          <a:p>
            <a:pPr lvl="1"/>
            <a:r>
              <a:rPr lang="en-US" dirty="0"/>
              <a:t>Audio Sync</a:t>
            </a:r>
          </a:p>
          <a:p>
            <a:pPr lvl="1"/>
            <a:r>
              <a:rPr lang="en-US" dirty="0"/>
              <a:t>Audio Reset</a:t>
            </a:r>
          </a:p>
        </p:txBody>
      </p:sp>
    </p:spTree>
    <p:extLst>
      <p:ext uri="{BB962C8B-B14F-4D97-AF65-F5344CB8AC3E}">
        <p14:creationId xmlns:p14="http://schemas.microsoft.com/office/powerpoint/2010/main" val="176951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ATLYS AC’97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32" y="1600200"/>
            <a:ext cx="3076336" cy="4525963"/>
          </a:xfrm>
        </p:spPr>
      </p:pic>
    </p:spTree>
    <p:extLst>
      <p:ext uri="{BB962C8B-B14F-4D97-AF65-F5344CB8AC3E}">
        <p14:creationId xmlns:p14="http://schemas.microsoft.com/office/powerpoint/2010/main" val="381311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commands and data communicated through serial interconnects (In/Out)</a:t>
            </a:r>
          </a:p>
          <a:p>
            <a:r>
              <a:rPr lang="en-US" dirty="0" smtClean="0"/>
              <a:t>Requires clock input (Bit Clock)</a:t>
            </a:r>
          </a:p>
          <a:p>
            <a:pPr lvl="1"/>
            <a:r>
              <a:rPr lang="en-US" dirty="0" smtClean="0"/>
              <a:t>Used for control/processing</a:t>
            </a:r>
          </a:p>
          <a:p>
            <a:r>
              <a:rPr lang="en-US" dirty="0" smtClean="0"/>
              <a:t>Uses independent frame synchronization signal (Audio Sync)</a:t>
            </a:r>
          </a:p>
          <a:p>
            <a:pPr lvl="1"/>
            <a:r>
              <a:rPr lang="en-US" dirty="0" smtClean="0"/>
              <a:t>Regulates bitrate for capture and playback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6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Setup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2567600"/>
            <a:ext cx="6830379" cy="2591162"/>
          </a:xfrm>
        </p:spPr>
      </p:pic>
      <p:sp>
        <p:nvSpPr>
          <p:cNvPr id="3" name="TextBox 2"/>
          <p:cNvSpPr txBox="1"/>
          <p:nvPr/>
        </p:nvSpPr>
        <p:spPr>
          <a:xfrm>
            <a:off x="1600200" y="3505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Verilog Module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47036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on 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9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AD1981A Quick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Inputs 12.288 MHz Bit Clock</a:t>
            </a:r>
          </a:p>
          <a:p>
            <a:r>
              <a:rPr lang="en-US" sz="2800" dirty="0"/>
              <a:t>Uses SDATA_IN/OUT to communicate with controller</a:t>
            </a:r>
          </a:p>
          <a:p>
            <a:pPr lvl="1"/>
            <a:r>
              <a:rPr lang="en-US" sz="2400" dirty="0"/>
              <a:t>Timed with bit clock, specified in data sheet</a:t>
            </a:r>
          </a:p>
          <a:p>
            <a:r>
              <a:rPr lang="en-US" sz="2800" dirty="0"/>
              <a:t>Uses 48 kHz SYNC signal</a:t>
            </a:r>
          </a:p>
          <a:p>
            <a:pPr lvl="1"/>
            <a:r>
              <a:rPr lang="en-US" sz="2400" dirty="0"/>
              <a:t>Controls sample rate for recording and playback</a:t>
            </a:r>
          </a:p>
          <a:p>
            <a:r>
              <a:rPr lang="en-US" sz="2800" dirty="0"/>
              <a:t>Contains various control inputs/outputs for advanced codec control</a:t>
            </a:r>
          </a:p>
          <a:p>
            <a:pPr lvl="1"/>
            <a:r>
              <a:rPr lang="en-US" sz="2400" dirty="0"/>
              <a:t>Functions are controlled by the ATLYS, cannot be modified</a:t>
            </a:r>
          </a:p>
          <a:p>
            <a:pPr lvl="1"/>
            <a:r>
              <a:rPr lang="en-US" sz="2400" dirty="0"/>
              <a:t>Includes mode select, variable bitrate, audio channels</a:t>
            </a:r>
          </a:p>
          <a:p>
            <a:pPr lvl="1"/>
            <a:r>
              <a:rPr lang="en-US" sz="2400" dirty="0"/>
              <a:t>Handles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363835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Verilog Codec Interface – ac97audio.v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Handles timing, control interface, and data transfer</a:t>
            </a:r>
          </a:p>
          <a:p>
            <a:r>
              <a:rPr lang="en-US" dirty="0"/>
              <a:t>Interface operates off of system clock</a:t>
            </a:r>
          </a:p>
          <a:p>
            <a:r>
              <a:rPr lang="en-US" dirty="0"/>
              <a:t>Outputs 8-bit audio from microphone jack</a:t>
            </a:r>
          </a:p>
          <a:p>
            <a:pPr lvl="1"/>
            <a:r>
              <a:rPr lang="en-US" dirty="0"/>
              <a:t>Samples at 48 kHz</a:t>
            </a:r>
          </a:p>
          <a:p>
            <a:r>
              <a:rPr lang="en-US" dirty="0"/>
              <a:t>Inputs 8-bit audio for playback over headphone jack</a:t>
            </a:r>
          </a:p>
          <a:p>
            <a:r>
              <a:rPr lang="en-US" dirty="0"/>
              <a:t>Inputs 5-bit volume value</a:t>
            </a:r>
          </a:p>
          <a:p>
            <a:pPr lvl="1"/>
            <a:r>
              <a:rPr lang="en-US" dirty="0"/>
              <a:t>Should be controlled by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473889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165</TotalTime>
  <Words>1123</Words>
  <Application>Microsoft Office PowerPoint</Application>
  <PresentationFormat>On-screen Show (4:3)</PresentationFormat>
  <Paragraphs>202</Paragraphs>
  <Slides>27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ATLYS AC ‘97 Codec, RAM, &amp; LCD Interface</vt:lpstr>
      <vt:lpstr>Source Materials</vt:lpstr>
      <vt:lpstr>AC ‘97 Overview</vt:lpstr>
      <vt:lpstr>Audio Interface Overview</vt:lpstr>
      <vt:lpstr>ATLYS AC’97 Interface</vt:lpstr>
      <vt:lpstr>Overview (Cont’d)</vt:lpstr>
      <vt:lpstr>Basic Setup</vt:lpstr>
      <vt:lpstr>AD1981A Quick Details</vt:lpstr>
      <vt:lpstr>Verilog Codec Interface – ac97audio.v</vt:lpstr>
      <vt:lpstr>Verilog Codec Interface – ac97audio.v (Cont’d)</vt:lpstr>
      <vt:lpstr>Questions?</vt:lpstr>
      <vt:lpstr>RAM Interface</vt:lpstr>
      <vt:lpstr>Installing</vt:lpstr>
      <vt:lpstr>Using the RAM Interface</vt:lpstr>
      <vt:lpstr>Questions?</vt:lpstr>
      <vt:lpstr>LCD Overview</vt:lpstr>
      <vt:lpstr>Connecting to LCD</vt:lpstr>
      <vt:lpstr>LCD Hookup</vt:lpstr>
      <vt:lpstr>LCD Functionality</vt:lpstr>
      <vt:lpstr>LCD Characters</vt:lpstr>
      <vt:lpstr>Using the LCD Display</vt:lpstr>
      <vt:lpstr>Step 3 - ∞</vt:lpstr>
      <vt:lpstr>Implementation &amp; Use Details</vt:lpstr>
      <vt:lpstr>Questions?</vt:lpstr>
      <vt:lpstr>Design Considerations</vt:lpstr>
      <vt:lpstr>If You Get Stuck….</vt:lpstr>
      <vt:lpstr>Good Luck!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Bell</dc:creator>
  <cp:lastModifiedBy>Chris Bell</cp:lastModifiedBy>
  <cp:revision>22</cp:revision>
  <dcterms:created xsi:type="dcterms:W3CDTF">2012-04-03T16:51:00Z</dcterms:created>
  <dcterms:modified xsi:type="dcterms:W3CDTF">2015-03-25T13:18:59Z</dcterms:modified>
</cp:coreProperties>
</file>