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4" r:id="rId3"/>
    <p:sldId id="298" r:id="rId4"/>
    <p:sldId id="297" r:id="rId5"/>
    <p:sldId id="300" r:id="rId6"/>
    <p:sldId id="301" r:id="rId7"/>
    <p:sldId id="304" r:id="rId8"/>
    <p:sldId id="305" r:id="rId9"/>
    <p:sldId id="307" r:id="rId10"/>
    <p:sldId id="308" r:id="rId11"/>
    <p:sldId id="30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C032"/>
    <a:srgbClr val="FFFFFF"/>
    <a:srgbClr val="FF5050"/>
    <a:srgbClr val="C9F1FF"/>
    <a:srgbClr val="D9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42724-8BC0-46F5-923C-D2A784620486}" type="datetimeFigureOut">
              <a:rPr lang="en-CA" smtClean="0"/>
              <a:pPr/>
              <a:t>05/11/2017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0E728-ADCE-485E-A666-467A106AD35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63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95DC-A209-4359-AA47-EC32542310F7}" type="datetimeFigureOut">
              <a:rPr lang="en-CA" smtClean="0"/>
              <a:pPr/>
              <a:t>05/11/2017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F5E-C0F7-43CB-B19B-5C912231F4D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46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95DC-A209-4359-AA47-EC32542310F7}" type="datetimeFigureOut">
              <a:rPr lang="en-CA" smtClean="0"/>
              <a:pPr/>
              <a:t>05/11/2017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F5E-C0F7-43CB-B19B-5C912231F4D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38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95DC-A209-4359-AA47-EC32542310F7}" type="datetimeFigureOut">
              <a:rPr lang="en-CA" smtClean="0"/>
              <a:pPr/>
              <a:t>05/11/2017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F5E-C0F7-43CB-B19B-5C912231F4D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5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95DC-A209-4359-AA47-EC32542310F7}" type="datetimeFigureOut">
              <a:rPr lang="en-CA" smtClean="0"/>
              <a:pPr/>
              <a:t>05/11/2017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F5E-C0F7-43CB-B19B-5C912231F4D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44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95DC-A209-4359-AA47-EC32542310F7}" type="datetimeFigureOut">
              <a:rPr lang="en-CA" smtClean="0"/>
              <a:pPr/>
              <a:t>05/11/2017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F5E-C0F7-43CB-B19B-5C912231F4D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86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95DC-A209-4359-AA47-EC32542310F7}" type="datetimeFigureOut">
              <a:rPr lang="en-CA" smtClean="0"/>
              <a:pPr/>
              <a:t>05/11/2017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F5E-C0F7-43CB-B19B-5C912231F4D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17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95DC-A209-4359-AA47-EC32542310F7}" type="datetimeFigureOut">
              <a:rPr lang="en-CA" smtClean="0"/>
              <a:pPr/>
              <a:t>05/11/2017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F5E-C0F7-43CB-B19B-5C912231F4D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9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95DC-A209-4359-AA47-EC32542310F7}" type="datetimeFigureOut">
              <a:rPr lang="en-CA" smtClean="0"/>
              <a:pPr/>
              <a:t>05/11/2017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F5E-C0F7-43CB-B19B-5C912231F4D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0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95DC-A209-4359-AA47-EC32542310F7}" type="datetimeFigureOut">
              <a:rPr lang="en-CA" smtClean="0"/>
              <a:pPr/>
              <a:t>05/11/2017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F5E-C0F7-43CB-B19B-5C912231F4D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7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95DC-A209-4359-AA47-EC32542310F7}" type="datetimeFigureOut">
              <a:rPr lang="en-CA" smtClean="0"/>
              <a:pPr/>
              <a:t>05/11/2017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F5E-C0F7-43CB-B19B-5C912231F4D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11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95DC-A209-4359-AA47-EC32542310F7}" type="datetimeFigureOut">
              <a:rPr lang="en-CA" smtClean="0"/>
              <a:pPr/>
              <a:t>05/11/2017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1F5E-C0F7-43CB-B19B-5C912231F4D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7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B95DC-A209-4359-AA47-EC32542310F7}" type="datetimeFigureOut">
              <a:rPr lang="en-CA" smtClean="0"/>
              <a:pPr/>
              <a:t>05/11/2017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1F5E-C0F7-43CB-B19B-5C912231F4D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80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raylab.jhu.edu/courses/540.202/docs/MATLAB_intro_Ravichandran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ssexknight/learn-matlab/blob/master/MATLAB%20Reference%20Card.pdf" TargetMode="External"/><Relationship Id="rId7" Type="http://schemas.openxmlformats.org/officeDocument/2006/relationships/hyperlink" Target="https://www.youtube.com/watch?v=dQw4w9WgXcQ" TargetMode="External"/><Relationship Id="rId2" Type="http://schemas.openxmlformats.org/officeDocument/2006/relationships/hyperlink" Target="http://www.mathworks.com/help/pdf_doc/matlab/getstart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" TargetMode="External"/><Relationship Id="rId5" Type="http://schemas.openxmlformats.org/officeDocument/2006/relationships/hyperlink" Target="https://en.wikibooks.org/wiki/MATLAB_Programming/Error_Messages" TargetMode="External"/><Relationship Id="rId4" Type="http://schemas.openxmlformats.org/officeDocument/2006/relationships/hyperlink" Target="https://github.com/jessexknight/learn-matlab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1271"/>
          <a:stretch/>
        </p:blipFill>
        <p:spPr>
          <a:xfrm>
            <a:off x="4132053" y="3048001"/>
            <a:ext cx="5011948" cy="344463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0" y="1104181"/>
            <a:ext cx="9144000" cy="19438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0" tIns="360000" rIns="720000" bIns="360000" rtlCol="0">
            <a:noAutofit/>
          </a:bodyPr>
          <a:lstStyle/>
          <a:p>
            <a:pPr algn="r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MATLAB Workshop:</a:t>
            </a:r>
          </a:p>
          <a:p>
            <a:pPr algn="r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DIY Examples</a:t>
            </a:r>
            <a:endParaRPr lang="en-US" sz="1100" u="sng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" y="5794209"/>
            <a:ext cx="2781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2000" dirty="0">
                <a:solidFill>
                  <a:schemeClr val="accent1"/>
                </a:solidFill>
              </a:rPr>
              <a:t>Oct 02 2016</a:t>
            </a:r>
          </a:p>
          <a:p>
            <a:pPr algn="r"/>
            <a:r>
              <a:rPr lang="en-CA" sz="2000" dirty="0">
                <a:solidFill>
                  <a:schemeClr val="accent1"/>
                </a:solidFill>
              </a:rPr>
              <a:t>revised: Nov 05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0" y="3216119"/>
            <a:ext cx="3444680" cy="1705416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9144000" cy="365760"/>
          </a:xfrm>
          <a:solidFill>
            <a:schemeClr val="accent1"/>
          </a:solidFill>
        </p:spPr>
        <p:txBody>
          <a:bodyPr lIns="274320" tIns="91440" rIns="274320" bIns="91440"/>
          <a:lstStyle/>
          <a:p>
            <a:fld id="{94C62483-26A8-4CFE-9B20-9F05CE75542C}" type="slidenum">
              <a:rPr lang="en-CA" smtClean="0">
                <a:solidFill>
                  <a:schemeClr val="tx2"/>
                </a:solidFill>
              </a:rPr>
              <a:pPr/>
              <a:t>1</a:t>
            </a:fld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DDAA53-E6A4-4841-8AC1-19166EB4204E}"/>
              </a:ext>
            </a:extLst>
          </p:cNvPr>
          <p:cNvSpPr/>
          <p:nvPr/>
        </p:nvSpPr>
        <p:spPr>
          <a:xfrm>
            <a:off x="1888957" y="4795377"/>
            <a:ext cx="2243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accent1"/>
                </a:solidFill>
              </a:rPr>
              <a:t>Jesse Knight</a:t>
            </a:r>
          </a:p>
        </p:txBody>
      </p:sp>
    </p:spTree>
    <p:extLst>
      <p:ext uri="{BB962C8B-B14F-4D97-AF65-F5344CB8AC3E}">
        <p14:creationId xmlns:p14="http://schemas.microsoft.com/office/powerpoint/2010/main" val="152141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9144000" cy="365760"/>
          </a:xfrm>
          <a:solidFill>
            <a:schemeClr val="accent1"/>
          </a:solidFill>
        </p:spPr>
        <p:txBody>
          <a:bodyPr lIns="274320" tIns="91440" rIns="274320" bIns="91440"/>
          <a:lstStyle/>
          <a:p>
            <a:fld id="{94C62483-26A8-4CFE-9B20-9F05CE75542C}" type="slidenum">
              <a:rPr lang="en-CA" smtClean="0">
                <a:solidFill>
                  <a:schemeClr val="tx2"/>
                </a:solidFill>
              </a:rPr>
              <a:pPr/>
              <a:t>10</a:t>
            </a:fld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3999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tIns="91440" rIns="274320" bIns="91440" rtlCol="0" anchor="b">
            <a:no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Example: Discovering </a:t>
            </a:r>
            <a:r>
              <a:rPr lang="el-GR" sz="3600" dirty="0">
                <a:solidFill>
                  <a:schemeClr val="tx1"/>
                </a:solidFill>
              </a:rPr>
              <a:t>π</a:t>
            </a:r>
            <a:endParaRPr lang="en-CA" sz="36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914401"/>
                <a:ext cx="9144000" cy="5577840"/>
              </a:xfrm>
              <a:prstGeom prst="rect">
                <a:avLst/>
              </a:prstGeom>
            </p:spPr>
            <p:txBody>
              <a:bodyPr wrap="square" lIns="360000" tIns="360000" rIns="360000" bIns="360000" numCol="1">
                <a:noAutofit/>
              </a:bodyPr>
              <a:lstStyle/>
              <a:p>
                <a:pPr marL="180975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50000"/>
                </a:pPr>
                <a:r>
                  <a:rPr lang="en-CA" sz="2000" dirty="0"/>
                  <a:t>Consider a unit circle in the 2D Cartesian plane with</a:t>
                </a:r>
              </a:p>
              <a:p>
                <a:pPr marL="180975" algn="ctr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50000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∈[−1,+1]</m:t>
                    </m:r>
                  </m:oMath>
                </a14:m>
                <a:r>
                  <a:rPr lang="en-CA" sz="2000" dirty="0"/>
                  <a:t>  and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−1,+1</m:t>
                        </m:r>
                      </m:e>
                    </m:d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sz="2000" dirty="0"/>
              </a:p>
              <a:p>
                <a:pPr marL="714375" indent="-533400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50000"/>
                  <a:buFont typeface="CMU Concrete" panose="02000603000000000000" pitchFamily="2" charset="0"/>
                  <a:buChar char="→"/>
                </a:pPr>
                <a:r>
                  <a:rPr lang="en-CA" sz="2000" dirty="0"/>
                  <a:t>Write a function to test if a coordinate pair </a:t>
                </a:r>
                <a:r>
                  <a:rPr lang="en-CA" sz="2000" dirty="0" err="1">
                    <a:latin typeface="Consolas" panose="020B0609020204030204" pitchFamily="49" charset="0"/>
                  </a:rPr>
                  <a:t>x,y</a:t>
                </a:r>
                <a:r>
                  <a:rPr lang="en-CA" sz="2000" dirty="0"/>
                  <a:t> is in the unit circle</a:t>
                </a:r>
              </a:p>
              <a:p>
                <a:pPr marL="714375" indent="-533400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50000"/>
                  <a:buFont typeface="CMU Concrete" panose="02000603000000000000" pitchFamily="2" charset="0"/>
                  <a:buChar char="→"/>
                </a:pPr>
                <a:r>
                  <a:rPr lang="en-CA" sz="2000" dirty="0"/>
                  <a:t>Randomly select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sz="2000" dirty="0"/>
                  <a:t> points in this space and use the ratio:</a:t>
                </a:r>
              </a:p>
              <a:p>
                <a:pPr marL="180975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5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⊕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⊞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  <a:p>
                <a:pPr marL="180975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50000"/>
                </a:pPr>
                <a:r>
                  <a:rPr lang="en-CA" sz="2000" dirty="0"/>
                  <a:t>	to estimate </a:t>
                </a:r>
                <a:r>
                  <a:rPr lang="el-GR" sz="2000" dirty="0"/>
                  <a:t>π</a:t>
                </a:r>
                <a:r>
                  <a:rPr lang="en-CA" sz="2000" dirty="0"/>
                  <a:t>.</a:t>
                </a:r>
              </a:p>
              <a:p>
                <a:pPr marL="714375" indent="-533400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50000"/>
                  <a:buFont typeface="CMU Concrete" panose="02000603000000000000" pitchFamily="2" charset="0"/>
                  <a:buChar char="→"/>
                </a:pPr>
                <a:r>
                  <a:rPr lang="en-CA" sz="2000" dirty="0"/>
                  <a:t>How does this estimate change with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sz="2000" dirty="0"/>
                  <a:t>?</a:t>
                </a:r>
              </a:p>
              <a:p>
                <a:pPr marL="180975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50000"/>
                </a:pPr>
                <a:endParaRPr lang="en-CA" sz="2000" dirty="0"/>
              </a:p>
              <a:p>
                <a:pPr marL="180975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50000"/>
                </a:pPr>
                <a:r>
                  <a:rPr lang="en-CA" sz="2000" i="1" dirty="0"/>
                  <a:t>Hint:</a:t>
                </a:r>
                <a:r>
                  <a:rPr lang="en-CA" sz="2000" dirty="0"/>
                  <a:t> What is the equation of the unit circle?</a:t>
                </a:r>
              </a:p>
              <a:p>
                <a:pPr marL="180975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50000"/>
                </a:pPr>
                <a:r>
                  <a:rPr lang="en-CA" sz="2000" i="1" dirty="0"/>
                  <a:t>Hint:</a:t>
                </a:r>
                <a:r>
                  <a:rPr lang="en-CA" sz="2000" dirty="0"/>
                  <a:t> What is the area ratio between a unit circle and a unit square?</a:t>
                </a:r>
              </a:p>
              <a:p>
                <a:pPr marL="180975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50000"/>
                </a:pPr>
                <a:endParaRPr lang="en-CA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1"/>
                <a:ext cx="9144000" cy="5577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9144000" cy="365760"/>
          </a:xfrm>
          <a:solidFill>
            <a:schemeClr val="accent1"/>
          </a:solidFill>
        </p:spPr>
        <p:txBody>
          <a:bodyPr lIns="274320" tIns="91440" rIns="274320" bIns="91440"/>
          <a:lstStyle/>
          <a:p>
            <a:fld id="{94C62483-26A8-4CFE-9B20-9F05CE75542C}" type="slidenum">
              <a:rPr lang="en-CA" smtClean="0">
                <a:solidFill>
                  <a:schemeClr val="tx2"/>
                </a:solidFill>
              </a:rPr>
              <a:pPr/>
              <a:t>11</a:t>
            </a:fld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3999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tIns="91440" rIns="274320" bIns="91440" rtlCol="0" anchor="b">
            <a:noAutofit/>
          </a:bodyPr>
          <a:lstStyle/>
          <a:p>
            <a:pPr algn="r"/>
            <a:r>
              <a:rPr lang="en-CA" sz="3600" dirty="0">
                <a:solidFill>
                  <a:schemeClr val="tx1"/>
                </a:solidFill>
              </a:rPr>
              <a:t>References</a:t>
            </a:r>
            <a:endParaRPr lang="en-CA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1"/>
            <a:ext cx="9144000" cy="5577840"/>
          </a:xfrm>
          <a:prstGeom prst="rect">
            <a:avLst/>
          </a:prstGeom>
        </p:spPr>
        <p:txBody>
          <a:bodyPr wrap="square" lIns="360000" tIns="360000" rIns="360000" bIns="360000" numCol="1" anchor="ctr">
            <a:noAutofit/>
          </a:bodyPr>
          <a:lstStyle/>
          <a:p>
            <a:pPr marL="180975" algn="ctr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</a:pPr>
            <a:r>
              <a:rPr lang="en-CA" sz="2000" dirty="0"/>
              <a:t>The examples in this tutorial were inspired by</a:t>
            </a:r>
          </a:p>
          <a:p>
            <a:pPr marL="180975" algn="ctr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</a:pPr>
            <a:r>
              <a:rPr lang="en-CA" sz="2000" dirty="0">
                <a:hlinkClick r:id="rId2"/>
              </a:rPr>
              <a:t>MATLAB for the Absolute Beginner</a:t>
            </a:r>
            <a:endParaRPr lang="en-CA" sz="2000" dirty="0"/>
          </a:p>
          <a:p>
            <a:pPr marL="180975" algn="ctr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</a:pPr>
            <a:r>
              <a:rPr lang="en-CA" sz="2000" dirty="0"/>
              <a:t>by Arvind </a:t>
            </a:r>
            <a:r>
              <a:rPr lang="en-CA" sz="2000" dirty="0" err="1"/>
              <a:t>Ravichandran</a:t>
            </a:r>
            <a:r>
              <a:rPr lang="en-CA" sz="2000" dirty="0"/>
              <a:t>.</a:t>
            </a:r>
          </a:p>
          <a:p>
            <a:pPr marL="180975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27185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9144000" cy="365760"/>
          </a:xfrm>
          <a:solidFill>
            <a:schemeClr val="accent1"/>
          </a:solidFill>
        </p:spPr>
        <p:txBody>
          <a:bodyPr lIns="274320" tIns="91440" rIns="274320" bIns="91440"/>
          <a:lstStyle/>
          <a:p>
            <a:fld id="{94C62483-26A8-4CFE-9B20-9F05CE75542C}" type="slidenum">
              <a:rPr lang="en-CA" smtClean="0">
                <a:solidFill>
                  <a:schemeClr val="tx2"/>
                </a:solidFill>
              </a:rPr>
              <a:pPr/>
              <a:t>2</a:t>
            </a:fld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3999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tIns="91440" rIns="274320" bIns="91440" rtlCol="0" anchor="b">
            <a:no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+mj-lt"/>
              </a:rPr>
              <a:t>Contents</a:t>
            </a:r>
            <a:endParaRPr lang="en-CA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914401"/>
            <a:ext cx="9144000" cy="5577840"/>
          </a:xfrm>
          <a:prstGeom prst="rect">
            <a:avLst/>
          </a:prstGeom>
        </p:spPr>
        <p:txBody>
          <a:bodyPr wrap="square" lIns="360000" tIns="360000" rIns="360000" bIns="360000" numCol="1">
            <a:noAutofit/>
          </a:bodyPr>
          <a:lstStyle/>
          <a:p>
            <a:pPr marL="569913" indent="-336550" algn="just" defTabSz="719138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/>
              <a:t>What is MATLAB?</a:t>
            </a:r>
          </a:p>
          <a:p>
            <a:pPr marL="569913" indent="-336550" algn="just" defTabSz="719138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/>
              <a:t>Getting Started</a:t>
            </a:r>
          </a:p>
          <a:p>
            <a:pPr marL="569913" indent="-336550" algn="just" defTabSz="719138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/>
              <a:t>Review of Getting Started</a:t>
            </a:r>
          </a:p>
          <a:p>
            <a:pPr marL="569913" indent="-336550" algn="just" defTabSz="719138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/>
              <a:t>DIY Examples:</a:t>
            </a:r>
          </a:p>
          <a:p>
            <a:pPr marL="1027113" lvl="1" indent="-336550" algn="just" defTabSz="719138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dirty="0"/>
              <a:t>Gas Equation</a:t>
            </a:r>
          </a:p>
          <a:p>
            <a:pPr marL="1027113" lvl="1" indent="-336550" algn="just" defTabSz="719138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dirty="0"/>
              <a:t>Coin Toss Live Plot</a:t>
            </a:r>
          </a:p>
          <a:p>
            <a:pPr marL="1027113" lvl="1" indent="-336550" algn="just" defTabSz="719138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dirty="0"/>
              <a:t>Fibonacci numbers</a:t>
            </a:r>
          </a:p>
          <a:p>
            <a:pPr marL="1027113" lvl="1" indent="-336550" algn="just" defTabSz="719138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dirty="0"/>
              <a:t>Discovering </a:t>
            </a:r>
            <a:r>
              <a:rPr lang="el-GR" sz="2400" dirty="0"/>
              <a:t>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41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9144000" cy="365760"/>
          </a:xfrm>
          <a:solidFill>
            <a:schemeClr val="accent1"/>
          </a:solidFill>
        </p:spPr>
        <p:txBody>
          <a:bodyPr lIns="274320" tIns="91440" rIns="274320" bIns="91440"/>
          <a:lstStyle/>
          <a:p>
            <a:fld id="{94C62483-26A8-4CFE-9B20-9F05CE75542C}" type="slidenum">
              <a:rPr lang="en-CA" smtClean="0">
                <a:solidFill>
                  <a:schemeClr val="tx2"/>
                </a:solidFill>
              </a:rPr>
              <a:pPr/>
              <a:t>3</a:t>
            </a:fld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3999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tIns="91440" rIns="274320" bIns="91440" rtlCol="0" anchor="b">
            <a:no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+mj-lt"/>
              </a:rPr>
              <a:t>Review: What is MATLAB?</a:t>
            </a:r>
            <a:endParaRPr lang="en-CA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914401"/>
            <a:ext cx="9144000" cy="5577840"/>
          </a:xfrm>
          <a:prstGeom prst="rect">
            <a:avLst/>
          </a:prstGeom>
        </p:spPr>
        <p:txBody>
          <a:bodyPr wrap="square" lIns="360000" tIns="360000" rIns="360000" bIns="360000" numCol="1">
            <a:noAutofit/>
          </a:bodyPr>
          <a:lstStyle/>
          <a:p>
            <a:pPr marL="233363" defTabSz="719138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</a:pPr>
            <a:r>
              <a:rPr lang="en-US" sz="2800" dirty="0">
                <a:solidFill>
                  <a:schemeClr val="accent1"/>
                </a:solidFill>
              </a:rPr>
              <a:t>MATLAB is…</a:t>
            </a:r>
          </a:p>
          <a:p>
            <a:pPr marL="569913" indent="-336550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/>
              <a:t>an “integrated development environment”</a:t>
            </a:r>
          </a:p>
          <a:p>
            <a:pPr marL="569913" indent="-336550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/>
              <a:t>used for:	- exploring data on the fly</a:t>
            </a:r>
          </a:p>
          <a:p>
            <a:pPr marL="233363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2400" dirty="0"/>
              <a:t>			- modeling systems (engines, maps, images, …)</a:t>
            </a:r>
          </a:p>
          <a:p>
            <a:pPr marL="233363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2400" dirty="0"/>
              <a:t>			- building research tools</a:t>
            </a:r>
          </a:p>
          <a:p>
            <a:pPr marL="569913" indent="-336550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/>
              <a:t>used by:	- engineers</a:t>
            </a:r>
          </a:p>
          <a:p>
            <a:pPr marL="233363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2400" dirty="0"/>
              <a:t>			- scientists</a:t>
            </a:r>
          </a:p>
          <a:p>
            <a:pPr marL="569913" indent="-336550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/>
              <a:t>more powerful than Excel</a:t>
            </a:r>
          </a:p>
          <a:p>
            <a:pPr marL="569913" indent="-336550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/>
              <a:t>but easier than programming in C</a:t>
            </a:r>
          </a:p>
        </p:txBody>
      </p:sp>
    </p:spTree>
    <p:extLst>
      <p:ext uri="{BB962C8B-B14F-4D97-AF65-F5344CB8AC3E}">
        <p14:creationId xmlns:p14="http://schemas.microsoft.com/office/powerpoint/2010/main" val="36582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9144000" cy="365760"/>
          </a:xfrm>
          <a:solidFill>
            <a:schemeClr val="accent1"/>
          </a:solidFill>
        </p:spPr>
        <p:txBody>
          <a:bodyPr lIns="274320" tIns="91440" rIns="274320" bIns="91440"/>
          <a:lstStyle/>
          <a:p>
            <a:fld id="{94C62483-26A8-4CFE-9B20-9F05CE75542C}" type="slidenum">
              <a:rPr lang="en-CA" smtClean="0">
                <a:solidFill>
                  <a:schemeClr val="tx2"/>
                </a:solidFill>
              </a:rPr>
              <a:pPr/>
              <a:t>4</a:t>
            </a:fld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3999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tIns="91440" rIns="274320" bIns="91440" rtlCol="0" anchor="b">
            <a:no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+mj-lt"/>
              </a:rPr>
              <a:t>Review: Getting Started</a:t>
            </a:r>
            <a:endParaRPr lang="en-CA" sz="3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5" y="1029906"/>
            <a:ext cx="8160587" cy="53468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41276" y="1664898"/>
            <a:ext cx="4623758" cy="3036498"/>
          </a:xfrm>
          <a:prstGeom prst="rect">
            <a:avLst/>
          </a:prstGeom>
          <a:solidFill>
            <a:srgbClr val="FFFFFF">
              <a:alpha val="60000"/>
            </a:srgb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b="1" dirty="0"/>
              <a:t>EDITOR:</a:t>
            </a:r>
          </a:p>
          <a:p>
            <a:pPr algn="ctr"/>
            <a:r>
              <a:rPr lang="en-CA" dirty="0"/>
              <a:t>create and edit code files</a:t>
            </a:r>
          </a:p>
          <a:p>
            <a:pPr algn="ctr"/>
            <a:r>
              <a:rPr lang="en-CA" dirty="0"/>
              <a:t>(scripts or functions)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1276" y="4925683"/>
            <a:ext cx="4623758" cy="1291086"/>
          </a:xfrm>
          <a:prstGeom prst="rect">
            <a:avLst/>
          </a:prstGeom>
          <a:solidFill>
            <a:srgbClr val="FFFFFF">
              <a:alpha val="60000"/>
            </a:srgb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b="1" dirty="0"/>
              <a:t>COMMAND WINDOW:</a:t>
            </a:r>
          </a:p>
          <a:p>
            <a:pPr algn="ctr"/>
            <a:r>
              <a:rPr lang="en-CA" dirty="0"/>
              <a:t>write code on the fly</a:t>
            </a:r>
          </a:p>
          <a:p>
            <a:pPr algn="ctr"/>
            <a:r>
              <a:rPr lang="en-CA" dirty="0"/>
              <a:t>run code files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39799" y="1664898"/>
            <a:ext cx="1512494" cy="2208362"/>
          </a:xfrm>
          <a:prstGeom prst="rect">
            <a:avLst/>
          </a:prstGeom>
          <a:solidFill>
            <a:srgbClr val="FFFFFF">
              <a:alpha val="60000"/>
            </a:srgb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WORK-SPACE:</a:t>
            </a:r>
          </a:p>
          <a:p>
            <a:pPr algn="ctr"/>
            <a:r>
              <a:rPr lang="en-CA" sz="1600" dirty="0"/>
              <a:t>your current variables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39799" y="4121150"/>
            <a:ext cx="1512494" cy="2095618"/>
          </a:xfrm>
          <a:prstGeom prst="rect">
            <a:avLst/>
          </a:prstGeom>
          <a:solidFill>
            <a:srgbClr val="FFFFFF">
              <a:alpha val="60000"/>
            </a:srgb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COMMAND HISTORY:</a:t>
            </a:r>
          </a:p>
          <a:p>
            <a:pPr algn="ctr"/>
            <a:r>
              <a:rPr lang="en-CA" sz="1600" dirty="0"/>
              <a:t>what you previously typed in the command window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704" y="1664898"/>
            <a:ext cx="1874807" cy="4551870"/>
          </a:xfrm>
          <a:prstGeom prst="rect">
            <a:avLst/>
          </a:prstGeom>
          <a:solidFill>
            <a:srgbClr val="FFFFFF">
              <a:alpha val="60000"/>
            </a:srgbClr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WORKING DIRECTORY:</a:t>
            </a:r>
          </a:p>
          <a:p>
            <a:pPr algn="ctr"/>
            <a:r>
              <a:rPr lang="en-CA" sz="1600" dirty="0"/>
              <a:t>which files MATLAB can “see” at the moment</a:t>
            </a:r>
          </a:p>
        </p:txBody>
      </p:sp>
    </p:spTree>
    <p:extLst>
      <p:ext uri="{BB962C8B-B14F-4D97-AF65-F5344CB8AC3E}">
        <p14:creationId xmlns:p14="http://schemas.microsoft.com/office/powerpoint/2010/main" val="312861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9144000" cy="365760"/>
          </a:xfrm>
          <a:solidFill>
            <a:schemeClr val="accent1"/>
          </a:solidFill>
        </p:spPr>
        <p:txBody>
          <a:bodyPr lIns="274320" tIns="91440" rIns="274320" bIns="91440"/>
          <a:lstStyle/>
          <a:p>
            <a:fld id="{94C62483-26A8-4CFE-9B20-9F05CE75542C}" type="slidenum">
              <a:rPr lang="en-CA" smtClean="0">
                <a:solidFill>
                  <a:schemeClr val="tx2"/>
                </a:solidFill>
              </a:rPr>
              <a:pPr/>
              <a:t>5</a:t>
            </a:fld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3999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tIns="91440" rIns="274320" bIns="91440" rtlCol="0" anchor="b">
            <a:no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+mj-lt"/>
              </a:rPr>
              <a:t>Review: Resources</a:t>
            </a:r>
            <a:endParaRPr lang="en-CA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14401"/>
            <a:ext cx="9144000" cy="5577840"/>
          </a:xfrm>
          <a:prstGeom prst="rect">
            <a:avLst/>
          </a:prstGeom>
        </p:spPr>
        <p:txBody>
          <a:bodyPr wrap="square" lIns="360000" tIns="360000" rIns="360000" bIns="360000" numCol="1">
            <a:noAutofit/>
          </a:bodyPr>
          <a:lstStyle/>
          <a:p>
            <a:pPr marL="233363" defTabSz="719138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</a:pPr>
            <a:r>
              <a:rPr lang="en-US" sz="2800" dirty="0">
                <a:solidFill>
                  <a:schemeClr val="accent1"/>
                </a:solidFill>
              </a:rPr>
              <a:t>Getting Started</a:t>
            </a:r>
          </a:p>
          <a:p>
            <a:pPr marL="569913" indent="-336550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/>
              <a:t>Tutorial:		</a:t>
            </a:r>
            <a:r>
              <a:rPr lang="en-US" sz="2400" dirty="0">
                <a:hlinkClick r:id="rId2"/>
              </a:rPr>
              <a:t>MathWorks Getting Started Guide</a:t>
            </a:r>
            <a:endParaRPr lang="en-US" sz="2400" dirty="0"/>
          </a:p>
          <a:p>
            <a:pPr marL="569913" indent="-336550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/>
              <a:t>Basic Syntax:	</a:t>
            </a:r>
            <a:r>
              <a:rPr lang="en-US" sz="2400" dirty="0">
                <a:hlinkClick r:id="rId3"/>
              </a:rPr>
              <a:t>Reference Card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example .m files</a:t>
            </a:r>
            <a:endParaRPr lang="en-US" sz="2400" dirty="0"/>
          </a:p>
          <a:p>
            <a:pPr marL="569913" indent="-336550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/>
              <a:t>Specific Tasks:	Google “ (doing X) in MATLAB ”</a:t>
            </a:r>
          </a:p>
          <a:p>
            <a:pPr marL="233363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2800" dirty="0">
                <a:solidFill>
                  <a:schemeClr val="accent1"/>
                </a:solidFill>
              </a:rPr>
              <a:t>Debugging</a:t>
            </a:r>
          </a:p>
          <a:p>
            <a:pPr marL="569913" indent="-336550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/>
              <a:t>“ </a:t>
            </a:r>
            <a:r>
              <a:rPr lang="en-US" sz="2400" dirty="0">
                <a:latin typeface="Consolas" panose="020B0609020204030204" pitchFamily="49" charset="0"/>
              </a:rPr>
              <a:t>help &lt;function&gt;</a:t>
            </a:r>
            <a:r>
              <a:rPr lang="en-US" sz="2800" dirty="0"/>
              <a:t> ”</a:t>
            </a:r>
          </a:p>
          <a:p>
            <a:pPr marL="569913" indent="-336550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/>
              <a:t>Guide to </a:t>
            </a:r>
            <a:r>
              <a:rPr lang="en-US" sz="2400" dirty="0">
                <a:hlinkClick r:id="rId5"/>
              </a:rPr>
              <a:t>error messages</a:t>
            </a:r>
            <a:endParaRPr lang="en-US" sz="2400" dirty="0"/>
          </a:p>
          <a:p>
            <a:pPr marL="569913" indent="-336550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err="1">
                <a:hlinkClick r:id="rId6"/>
              </a:rPr>
              <a:t>StackOverflow</a:t>
            </a:r>
            <a:endParaRPr lang="en-US" sz="2400" dirty="0"/>
          </a:p>
          <a:p>
            <a:pPr marL="569913" indent="-336550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hlinkClick r:id="rId7"/>
              </a:rPr>
              <a:t>Google</a:t>
            </a:r>
            <a:endParaRPr lang="en-US" sz="2400" dirty="0"/>
          </a:p>
          <a:p>
            <a:pPr marL="569913" indent="-336550" algn="just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/>
              <a:t>Peers, TAs, Profs</a:t>
            </a:r>
          </a:p>
        </p:txBody>
      </p:sp>
    </p:spTree>
    <p:extLst>
      <p:ext uri="{BB962C8B-B14F-4D97-AF65-F5344CB8AC3E}">
        <p14:creationId xmlns:p14="http://schemas.microsoft.com/office/powerpoint/2010/main" val="255942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9144000" cy="365760"/>
          </a:xfrm>
          <a:solidFill>
            <a:schemeClr val="accent1"/>
          </a:solidFill>
        </p:spPr>
        <p:txBody>
          <a:bodyPr lIns="274320" tIns="91440" rIns="274320" bIns="91440"/>
          <a:lstStyle/>
          <a:p>
            <a:fld id="{94C62483-26A8-4CFE-9B20-9F05CE75542C}" type="slidenum">
              <a:rPr lang="en-CA" smtClean="0">
                <a:solidFill>
                  <a:schemeClr val="tx2"/>
                </a:solidFill>
              </a:rPr>
              <a:pPr/>
              <a:t>6</a:t>
            </a:fld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3999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tIns="91440" rIns="274320" bIns="91440" rtlCol="0" anchor="b">
            <a:no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Review: Getting Started</a:t>
            </a:r>
            <a:endParaRPr lang="en-CA" sz="3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00" y="136332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4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9144000" cy="365760"/>
          </a:xfrm>
          <a:solidFill>
            <a:schemeClr val="accent1"/>
          </a:solidFill>
        </p:spPr>
        <p:txBody>
          <a:bodyPr lIns="274320" tIns="91440" rIns="274320" bIns="91440"/>
          <a:lstStyle/>
          <a:p>
            <a:fld id="{94C62483-26A8-4CFE-9B20-9F05CE75542C}" type="slidenum">
              <a:rPr lang="en-CA" smtClean="0">
                <a:solidFill>
                  <a:schemeClr val="tx2"/>
                </a:solidFill>
              </a:rPr>
              <a:pPr/>
              <a:t>7</a:t>
            </a:fld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3999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tIns="91440" rIns="274320" bIns="91440" rtlCol="0" anchor="b">
            <a:no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Example: Gas Equation</a:t>
            </a:r>
            <a:endParaRPr lang="en-CA" sz="36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0" y="914401"/>
                <a:ext cx="9144000" cy="5577840"/>
              </a:xfrm>
              <a:prstGeom prst="rect">
                <a:avLst/>
              </a:prstGeom>
            </p:spPr>
            <p:txBody>
              <a:bodyPr wrap="square" lIns="360000" tIns="360000" rIns="360000" bIns="360000" numCol="1">
                <a:noAutofit/>
              </a:bodyPr>
              <a:lstStyle/>
              <a:p>
                <a:pPr marL="233363" algn="just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en-US" sz="2000" dirty="0"/>
              </a:p>
              <a:p>
                <a:pPr marL="233363" algn="just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r>
                  <a:rPr lang="en-US" sz="2000" dirty="0"/>
                  <a:t>An arbitrary sine function:</a:t>
                </a:r>
              </a:p>
              <a:p>
                <a:pPr marL="233363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en-CA" sz="2000" dirty="0"/>
              </a:p>
              <a:p>
                <a:pPr marL="233363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en-CA" sz="2000" dirty="0"/>
              </a:p>
              <a:p>
                <a:pPr marL="233363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en-CA" sz="2000" dirty="0"/>
              </a:p>
              <a:p>
                <a:pPr marL="233363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en-CA" sz="2000" dirty="0"/>
              </a:p>
              <a:p>
                <a:pPr marL="233363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r>
                  <a:rPr lang="en-CA" sz="2000" dirty="0"/>
                  <a:t>Values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sz="2000" dirty="0"/>
                  <a:t> and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A" sz="2000" dirty="0"/>
                  <a:t>:</a:t>
                </a:r>
              </a:p>
              <a:p>
                <a:pPr marL="233363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r>
                  <a:rPr lang="en-CA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…5</m:t>
                    </m:r>
                  </m:oMath>
                </a14:m>
                <a:r>
                  <a:rPr lang="en-CA" sz="2000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CA" sz="2000" dirty="0"/>
                  <a:t>)</a:t>
                </a:r>
              </a:p>
              <a:p>
                <a:pPr marL="233363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r>
                  <a:rPr lang="en-CA" sz="2000" dirty="0"/>
                  <a:t>	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=[1,2,4]</m:t>
                    </m:r>
                  </m:oMath>
                </a14:m>
                <a:endParaRPr lang="en-CA" sz="2000" dirty="0"/>
              </a:p>
              <a:p>
                <a:pPr marL="233363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en-CA" sz="2000" dirty="0"/>
              </a:p>
              <a:p>
                <a:pPr marL="714375" indent="-533400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50000"/>
                  <a:buFont typeface="CMU Concrete" panose="02000603000000000000" pitchFamily="2" charset="0"/>
                  <a:buChar char="→"/>
                </a:pPr>
                <a:r>
                  <a:rPr lang="en-CA" sz="2000" dirty="0"/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2000" dirty="0"/>
                  <a:t>, and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plot the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180975" defTabSz="719138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50000"/>
                </a:pPr>
                <a:r>
                  <a:rPr lang="en-CA" sz="2000" dirty="0"/>
                  <a:t>	Label axes appropriately.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1"/>
                <a:ext cx="9144000" cy="5577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-1" y="2241177"/>
                <a:ext cx="9143999" cy="10040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90000" tIns="90000" rIns="90000" bIns="90000" numCol="1" anchor="ctr" anchorCtr="0">
                <a:noAutofit/>
              </a:bodyPr>
              <a:lstStyle/>
              <a:p>
                <a:pPr algn="just" defTabSz="18859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A" sz="2000" b="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241177"/>
                <a:ext cx="9143999" cy="1004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7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9144000" cy="365760"/>
          </a:xfrm>
          <a:solidFill>
            <a:schemeClr val="accent1"/>
          </a:solidFill>
        </p:spPr>
        <p:txBody>
          <a:bodyPr lIns="274320" tIns="91440" rIns="274320" bIns="91440"/>
          <a:lstStyle/>
          <a:p>
            <a:fld id="{94C62483-26A8-4CFE-9B20-9F05CE75542C}" type="slidenum">
              <a:rPr lang="en-CA" smtClean="0">
                <a:solidFill>
                  <a:schemeClr val="tx2"/>
                </a:solidFill>
              </a:rPr>
              <a:pPr/>
              <a:t>8</a:t>
            </a:fld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3999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tIns="91440" rIns="274320" bIns="91440" rtlCol="0" anchor="b">
            <a:no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Example: Coin Toss Live Plot</a:t>
            </a:r>
            <a:endParaRPr lang="en-CA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1"/>
            <a:ext cx="9144000" cy="5577840"/>
          </a:xfrm>
          <a:prstGeom prst="rect">
            <a:avLst/>
          </a:prstGeom>
        </p:spPr>
        <p:txBody>
          <a:bodyPr wrap="square" lIns="360000" tIns="360000" rIns="360000" bIns="360000" numCol="1">
            <a:noAutofit/>
          </a:bodyPr>
          <a:lstStyle/>
          <a:p>
            <a:pPr marL="180975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</a:pPr>
            <a:endParaRPr lang="en-CA" sz="2000" dirty="0"/>
          </a:p>
          <a:p>
            <a:pPr marL="714375" indent="-533400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  <a:buFont typeface="CMU Concrete" panose="02000603000000000000" pitchFamily="2" charset="0"/>
              <a:buChar char="→"/>
            </a:pPr>
            <a:r>
              <a:rPr lang="en-CA" sz="2000" dirty="0"/>
              <a:t>Create a script which models 2000 coin tosses</a:t>
            </a:r>
          </a:p>
          <a:p>
            <a:pPr marL="714375" indent="-533400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  <a:buFont typeface="CMU Concrete" panose="02000603000000000000" pitchFamily="2" charset="0"/>
              <a:buChar char="→"/>
            </a:pPr>
            <a:r>
              <a:rPr lang="en-CA" sz="2000" dirty="0"/>
              <a:t>Plot the </a:t>
            </a:r>
            <a:r>
              <a:rPr lang="en-CA" sz="2000" i="1" dirty="0"/>
              <a:t>running proportion </a:t>
            </a:r>
            <a:r>
              <a:rPr lang="en-CA" sz="2000" dirty="0"/>
              <a:t>of heads for tosses </a:t>
            </a:r>
            <a:r>
              <a:rPr lang="en-CA" sz="2000" dirty="0">
                <a:latin typeface="Consolas" panose="020B0609020204030204" pitchFamily="49" charset="0"/>
              </a:rPr>
              <a:t>t = 1:2000</a:t>
            </a:r>
          </a:p>
          <a:p>
            <a:pPr marL="714375" indent="-533400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  <a:buFont typeface="CMU Concrete" panose="02000603000000000000" pitchFamily="2" charset="0"/>
              <a:buChar char="→"/>
            </a:pPr>
            <a:r>
              <a:rPr lang="en-CA" sz="2000" dirty="0"/>
              <a:t>Edit the script to so that 10 tosses are plotted at a time, with a small delay between each update</a:t>
            </a:r>
          </a:p>
          <a:p>
            <a:pPr marL="180975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</a:pPr>
            <a:endParaRPr lang="en-CA" sz="2000" dirty="0"/>
          </a:p>
          <a:p>
            <a:pPr marL="180975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</a:pPr>
            <a:r>
              <a:rPr lang="en-CA" sz="2000" dirty="0"/>
              <a:t>Some useful functions might be: </a:t>
            </a:r>
          </a:p>
          <a:p>
            <a:pPr marL="180975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</a:rPr>
              <a:t>round, rand, mod, </a:t>
            </a:r>
            <a:r>
              <a:rPr lang="en-US" sz="2000" dirty="0" err="1">
                <a:latin typeface="Consolas" panose="020B0609020204030204" pitchFamily="49" charset="0"/>
              </a:rPr>
              <a:t>drawnow</a:t>
            </a:r>
            <a:r>
              <a:rPr lang="en-US" sz="2000" dirty="0">
                <a:latin typeface="Consolas" panose="020B0609020204030204" pitchFamily="49" charset="0"/>
              </a:rPr>
              <a:t>, pause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5017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9144000" cy="365760"/>
          </a:xfrm>
          <a:solidFill>
            <a:schemeClr val="accent1"/>
          </a:solidFill>
        </p:spPr>
        <p:txBody>
          <a:bodyPr lIns="274320" tIns="91440" rIns="274320" bIns="91440"/>
          <a:lstStyle/>
          <a:p>
            <a:fld id="{94C62483-26A8-4CFE-9B20-9F05CE75542C}" type="slidenum">
              <a:rPr lang="en-CA" smtClean="0">
                <a:solidFill>
                  <a:schemeClr val="tx2"/>
                </a:solidFill>
              </a:rPr>
              <a:pPr/>
              <a:t>9</a:t>
            </a:fld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3999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tIns="91440" rIns="274320" bIns="91440" rtlCol="0" anchor="b">
            <a:no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Example: Fibonacci Numbers</a:t>
            </a:r>
            <a:endParaRPr lang="en-CA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1"/>
            <a:ext cx="9144000" cy="5577840"/>
          </a:xfrm>
          <a:prstGeom prst="rect">
            <a:avLst/>
          </a:prstGeom>
        </p:spPr>
        <p:txBody>
          <a:bodyPr wrap="square" lIns="360000" tIns="360000" rIns="360000" bIns="360000" numCol="1">
            <a:noAutofit/>
          </a:bodyPr>
          <a:lstStyle/>
          <a:p>
            <a:pPr marL="180975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</a:pPr>
            <a:endParaRPr lang="en-CA" sz="2000" dirty="0"/>
          </a:p>
          <a:p>
            <a:pPr marL="714375" indent="-533400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  <a:buFont typeface="CMU Concrete" panose="02000603000000000000" pitchFamily="2" charset="0"/>
              <a:buChar char="→"/>
            </a:pPr>
            <a:r>
              <a:rPr lang="en-CA" sz="2000" dirty="0"/>
              <a:t>Create a function to check if a number is a </a:t>
            </a:r>
            <a:r>
              <a:rPr lang="en-CA" sz="2000" dirty="0" err="1"/>
              <a:t>Fibonnacci</a:t>
            </a:r>
            <a:r>
              <a:rPr lang="en-CA" sz="2000" dirty="0"/>
              <a:t> number</a:t>
            </a:r>
          </a:p>
          <a:p>
            <a:pPr marL="714375" indent="-533400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  <a:buFont typeface="CMU Concrete" panose="02000603000000000000" pitchFamily="2" charset="0"/>
              <a:buChar char="→"/>
            </a:pPr>
            <a:r>
              <a:rPr lang="en-CA" sz="2000" dirty="0"/>
              <a:t>Check the numbers </a:t>
            </a:r>
            <a:r>
              <a:rPr lang="en-CA" sz="2000" dirty="0">
                <a:latin typeface="Consolas" panose="020B0609020204030204" pitchFamily="49" charset="0"/>
              </a:rPr>
              <a:t>n=1:10000</a:t>
            </a:r>
            <a:r>
              <a:rPr lang="en-CA" sz="2000" dirty="0"/>
              <a:t> and show the result graphically</a:t>
            </a:r>
            <a:endParaRPr lang="en-CA" sz="2000" dirty="0">
              <a:latin typeface="Consolas" panose="020B0609020204030204" pitchFamily="49" charset="0"/>
            </a:endParaRPr>
          </a:p>
          <a:p>
            <a:pPr marL="180975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</a:pPr>
            <a:endParaRPr lang="en-CA" sz="2000" dirty="0"/>
          </a:p>
          <a:p>
            <a:pPr marL="180975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</a:pPr>
            <a:r>
              <a:rPr lang="en-CA" sz="2000" i="1" dirty="0"/>
              <a:t>Hint:</a:t>
            </a:r>
            <a:r>
              <a:rPr lang="en-CA" sz="2000" dirty="0"/>
              <a:t> How are you going to check if a number is a Fibonacci number?</a:t>
            </a:r>
          </a:p>
          <a:p>
            <a:pPr marL="180975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</a:pPr>
            <a:r>
              <a:rPr lang="en-CA" sz="2000" dirty="0"/>
              <a:t>Some useful functions might be:</a:t>
            </a:r>
          </a:p>
          <a:p>
            <a:pPr marL="180975" defTabSz="7191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50000"/>
            </a:pPr>
            <a:r>
              <a:rPr lang="en-US" sz="2000" dirty="0" err="1">
                <a:latin typeface="Consolas" panose="020B0609020204030204" pitchFamily="49" charset="0"/>
              </a:rPr>
              <a:t>sqrt</a:t>
            </a:r>
            <a:r>
              <a:rPr lang="en-US" sz="2000" dirty="0">
                <a:latin typeface="Consolas" panose="020B0609020204030204" pitchFamily="49" charset="0"/>
              </a:rPr>
              <a:t>, round, if, else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52076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1B5337"/>
      </a:dk2>
      <a:lt2>
        <a:srgbClr val="E2DFCC"/>
      </a:lt2>
      <a:accent1>
        <a:srgbClr val="54C032"/>
      </a:accent1>
      <a:accent2>
        <a:srgbClr val="00B0F0"/>
      </a:accent2>
      <a:accent3>
        <a:srgbClr val="9933FF"/>
      </a:accent3>
      <a:accent4>
        <a:srgbClr val="FF66CC"/>
      </a:accent4>
      <a:accent5>
        <a:srgbClr val="FF5050"/>
      </a:accent5>
      <a:accent6>
        <a:srgbClr val="FF9933"/>
      </a:accent6>
      <a:hlink>
        <a:srgbClr val="0084B4"/>
      </a:hlink>
      <a:folHlink>
        <a:srgbClr val="0084B4"/>
      </a:folHlink>
    </a:clrScheme>
    <a:fontScheme name="CV2">
      <a:majorFont>
        <a:latin typeface="CMU Concrete"/>
        <a:ea typeface=""/>
        <a:cs typeface=""/>
      </a:majorFont>
      <a:minorFont>
        <a:latin typeface="CMU Concre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10248</TotalTime>
  <Words>346</Words>
  <Application>Microsoft Office PowerPoint</Application>
  <PresentationFormat>On-screen Show 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CMU Concrete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Knight</dc:creator>
  <cp:lastModifiedBy>Jesse Knight</cp:lastModifiedBy>
  <cp:revision>474</cp:revision>
  <cp:lastPrinted>2016-04-05T21:58:06Z</cp:lastPrinted>
  <dcterms:created xsi:type="dcterms:W3CDTF">2013-08-14T19:36:13Z</dcterms:created>
  <dcterms:modified xsi:type="dcterms:W3CDTF">2017-11-05T17:01:38Z</dcterms:modified>
</cp:coreProperties>
</file>