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91cac0ae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91cac0ae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91cac0ae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91cac0ae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91cac0ae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91cac0ae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91adb1c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91adb1c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91cac0ae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91cac0ae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acc90b458_0_2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acc90b458_0_2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acc90b458_0_2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acc90b458_0_2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acc90b458_0_2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acc90b458_0_2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acc90b458_0_2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acc90b458_0_2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acc90b458_0_2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acc90b458_0_2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feature scaled to mean of 0 and std dev of 1; helps with datasets sensitive to large values &lt;- ours because limited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91cac0ae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91cac0ae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feature scaled to mean of 0 and std dev of 1; helps with datasets sensitive to large values &lt;- ours because limited data</a:t>
            </a:r>
            <a:endParaRPr/>
          </a:p>
          <a:p>
            <a:pPr indent="0" lvl="0" marL="0" rtl="0" algn="l">
              <a:spcBef>
                <a:spcPts val="0"/>
              </a:spcBef>
              <a:spcAft>
                <a:spcPts val="0"/>
              </a:spcAft>
              <a:buNone/>
            </a:pPr>
            <a:r>
              <a:rPr lang="en"/>
              <a:t>Stratify - that is in the original </a:t>
            </a:r>
            <a:r>
              <a:rPr lang="en"/>
              <a:t>dataset, in the test/train datasets as well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acc90b458_0_2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acc90b458_0_2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acc90b458_0_2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acc90b458_0_2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This model is robust against overfitting because the smaller decision trees are trained on different pieces of data. However, all features are displaying similar importance in the model and thus it is difficult to eliminate features.</a:t>
            </a:r>
            <a:endParaRPr sz="1200">
              <a:solidFill>
                <a:srgbClr val="24292F"/>
              </a:solidFill>
              <a:highlight>
                <a:srgbClr val="FFFFFF"/>
              </a:highlight>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0"/>
              </a:spcBef>
              <a:spcAft>
                <a:spcPts val="0"/>
              </a:spcAft>
              <a:buNone/>
            </a:pPr>
            <a:r>
              <a:rPr lang="en">
                <a:solidFill>
                  <a:schemeClr val="dk1"/>
                </a:solidFill>
                <a:latin typeface="Calibri"/>
                <a:ea typeface="Calibri"/>
                <a:cs typeface="Calibri"/>
                <a:sym typeface="Calibri"/>
              </a:rPr>
              <a:t>Algorithm tuning - (can increase) n_estimators : This is </a:t>
            </a:r>
            <a:r>
              <a:rPr b="1" lang="en" sz="1200">
                <a:solidFill>
                  <a:srgbClr val="202124"/>
                </a:solidFill>
                <a:highlight>
                  <a:srgbClr val="FFFFFF"/>
                </a:highlight>
                <a:latin typeface="Roboto"/>
                <a:ea typeface="Roboto"/>
                <a:cs typeface="Roboto"/>
                <a:sym typeface="Roboto"/>
              </a:rPr>
              <a:t>the number of trees you want to build before taking the maximum voting or averages of predictions</a:t>
            </a:r>
            <a:r>
              <a:rPr lang="en">
                <a:solidFill>
                  <a:schemeClr val="dk1"/>
                </a:solidFill>
                <a:latin typeface="Calibri"/>
                <a:ea typeface="Calibri"/>
                <a:cs typeface="Calibri"/>
                <a:sym typeface="Calibri"/>
              </a:rPr>
              <a:t>. Higher number of trees give you better performance but makes your code slower.</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Not easily interpretable - especially when increasing the number of trees</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Computational intensive -</a:t>
            </a:r>
            <a:endParaRPr>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effectLst>
            <a:outerShdw blurRad="57150" rotWithShape="0" algn="bl" dir="5400000" dist="19050">
              <a:srgbClr val="4A86E8">
                <a:alpha val="50000"/>
              </a:srgbClr>
            </a:outerShdw>
          </a:effectLst>
        </p:spPr>
        <p:txBody>
          <a:bodyPr anchorCtr="0" anchor="b" bIns="91425" lIns="91425" spcFirstLastPara="1" rIns="91425" wrap="square" tIns="91425">
            <a:normAutofit/>
          </a:bodyPr>
          <a:lstStyle>
            <a:lvl1pPr lvl="0" algn="ctr">
              <a:spcBef>
                <a:spcPts val="0"/>
              </a:spcBef>
              <a:spcAft>
                <a:spcPts val="0"/>
              </a:spcAft>
              <a:buSzPts val="2800"/>
              <a:buFont typeface="Times New Roman"/>
              <a:buNone/>
              <a:defRPr b="1">
                <a:latin typeface="Times New Roman"/>
                <a:ea typeface="Times New Roman"/>
                <a:cs typeface="Times New Roman"/>
                <a:sym typeface="Times New Roma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700"/>
              <a:buFont typeface="Times New Roman"/>
              <a:buNone/>
              <a:defRPr sz="1700">
                <a:solidFill>
                  <a:schemeClr val="dk1"/>
                </a:solidFill>
                <a:latin typeface="Times New Roman"/>
                <a:ea typeface="Times New Roman"/>
                <a:cs typeface="Times New Roman"/>
                <a:sym typeface="Times New Rom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0E0E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hyperlink" Target="https://github.com/jessezimm/Environmental_Sustainabilit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6.jp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waterqualitydata.us/"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3875"/>
            <a:ext cx="8520600" cy="1293000"/>
          </a:xfrm>
          <a:prstGeom prst="rect">
            <a:avLst/>
          </a:prstGeom>
          <a:effectLst>
            <a:outerShdw blurRad="200025" rotWithShape="0" algn="bl" dir="10800000" dist="114300">
              <a:schemeClr val="accent1">
                <a:alpha val="70000"/>
              </a:schemeClr>
            </a:outerShdw>
          </a:effectLst>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720">
                <a:solidFill>
                  <a:srgbClr val="24292F"/>
                </a:solidFill>
                <a:latin typeface="Times New Roman"/>
                <a:ea typeface="Times New Roman"/>
                <a:cs typeface="Times New Roman"/>
                <a:sym typeface="Times New Roman"/>
              </a:rPr>
              <a:t> </a:t>
            </a:r>
            <a:r>
              <a:rPr lang="en" sz="4720">
                <a:solidFill>
                  <a:srgbClr val="24292F"/>
                </a:solidFill>
                <a:latin typeface="Times New Roman"/>
                <a:ea typeface="Times New Roman"/>
                <a:cs typeface="Times New Roman"/>
                <a:sym typeface="Times New Roman"/>
              </a:rPr>
              <a:t>Environmental Sustainability</a:t>
            </a:r>
            <a:endParaRPr b="1" sz="4070">
              <a:solidFill>
                <a:srgbClr val="24292F"/>
              </a:solidFill>
              <a:highlight>
                <a:srgbClr val="F6F8FA"/>
              </a:highlight>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sz="3420">
              <a:solidFill>
                <a:srgbClr val="24292F"/>
              </a:solidFill>
              <a:latin typeface="Times New Roman"/>
              <a:ea typeface="Times New Roman"/>
              <a:cs typeface="Times New Roman"/>
              <a:sym typeface="Times New Roman"/>
            </a:endParaRPr>
          </a:p>
        </p:txBody>
      </p:sp>
      <p:sp>
        <p:nvSpPr>
          <p:cNvPr id="55" name="Google Shape;55;p13"/>
          <p:cNvSpPr txBox="1"/>
          <p:nvPr>
            <p:ph idx="1" type="subTitle"/>
          </p:nvPr>
        </p:nvSpPr>
        <p:spPr>
          <a:xfrm>
            <a:off x="274700" y="1345175"/>
            <a:ext cx="8520600" cy="705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25000" lnSpcReduction="20000"/>
          </a:bodyPr>
          <a:lstStyle/>
          <a:p>
            <a:pPr indent="0" lvl="0" marL="0" rtl="0" algn="ctr">
              <a:lnSpc>
                <a:spcPct val="115000"/>
              </a:lnSpc>
              <a:spcBef>
                <a:spcPts val="2400"/>
              </a:spcBef>
              <a:spcAft>
                <a:spcPts val="0"/>
              </a:spcAft>
              <a:buNone/>
            </a:pPr>
            <a:r>
              <a:rPr lang="en" sz="12000">
                <a:solidFill>
                  <a:srgbClr val="24292F"/>
                </a:solidFill>
              </a:rPr>
              <a:t>Predicting the Potability of Water</a:t>
            </a:r>
            <a:endParaRPr sz="12000">
              <a:solidFill>
                <a:srgbClr val="24292F"/>
              </a:solidFill>
              <a:latin typeface="Times New Roman"/>
              <a:ea typeface="Times New Roman"/>
              <a:cs typeface="Times New Roman"/>
              <a:sym typeface="Times New Roman"/>
            </a:endParaRPr>
          </a:p>
          <a:p>
            <a:pPr indent="0" lvl="0" marL="0" rtl="0" algn="ctr">
              <a:spcBef>
                <a:spcPts val="600"/>
              </a:spcBef>
              <a:spcAft>
                <a:spcPts val="0"/>
              </a:spcAft>
              <a:buNone/>
            </a:pPr>
            <a:r>
              <a:t/>
            </a:r>
            <a:endParaRPr sz="4220">
              <a:solidFill>
                <a:srgbClr val="24292F"/>
              </a:solidFill>
              <a:latin typeface="Times New Roman"/>
              <a:ea typeface="Times New Roman"/>
              <a:cs typeface="Times New Roman"/>
              <a:sym typeface="Times New Roman"/>
            </a:endParaRPr>
          </a:p>
        </p:txBody>
      </p:sp>
      <p:sp>
        <p:nvSpPr>
          <p:cNvPr id="56" name="Google Shape;56;p13"/>
          <p:cNvSpPr txBox="1"/>
          <p:nvPr/>
        </p:nvSpPr>
        <p:spPr>
          <a:xfrm>
            <a:off x="392100" y="2571750"/>
            <a:ext cx="6185700" cy="1293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J</a:t>
            </a:r>
            <a:r>
              <a:rPr lang="en" sz="1800">
                <a:solidFill>
                  <a:schemeClr val="dk1"/>
                </a:solidFill>
                <a:latin typeface="Times New Roman"/>
                <a:ea typeface="Times New Roman"/>
                <a:cs typeface="Times New Roman"/>
                <a:sym typeface="Times New Roman"/>
              </a:rPr>
              <a:t>essica Zimmerman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Beruchya Dao-Bai</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Mohamad Kassim</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Elizaveta Lyadova</a:t>
            </a:r>
            <a:endParaRPr sz="1800">
              <a:latin typeface="Times New Roman"/>
              <a:ea typeface="Times New Roman"/>
              <a:cs typeface="Times New Roman"/>
              <a:sym typeface="Times New Roman"/>
            </a:endParaRPr>
          </a:p>
        </p:txBody>
      </p:sp>
      <p:pic>
        <p:nvPicPr>
          <p:cNvPr id="57" name="Google Shape;57;p13"/>
          <p:cNvPicPr preferRelativeResize="0"/>
          <p:nvPr/>
        </p:nvPicPr>
        <p:blipFill rotWithShape="1">
          <a:blip r:embed="rId3">
            <a:alphaModFix/>
          </a:blip>
          <a:srcRect b="2638" l="0" r="1429" t="0"/>
          <a:stretch/>
        </p:blipFill>
        <p:spPr>
          <a:xfrm>
            <a:off x="5143500" y="2095500"/>
            <a:ext cx="3496225" cy="2465301"/>
          </a:xfrm>
          <a:prstGeom prst="rect">
            <a:avLst/>
          </a:prstGeom>
          <a:noFill/>
          <a:ln>
            <a:noFill/>
          </a:ln>
        </p:spPr>
      </p:pic>
      <p:sp>
        <p:nvSpPr>
          <p:cNvPr id="58" name="Google Shape;58;p13"/>
          <p:cNvSpPr txBox="1"/>
          <p:nvPr/>
        </p:nvSpPr>
        <p:spPr>
          <a:xfrm>
            <a:off x="123300" y="2095500"/>
            <a:ext cx="64545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https://github.com/jessezimm/Environmental_Sustainability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311700" y="392200"/>
            <a:ext cx="8520600" cy="1031100"/>
          </a:xfrm>
          <a:prstGeom prst="rect">
            <a:avLst/>
          </a:prstGeom>
        </p:spPr>
        <p:txBody>
          <a:bodyPr anchorCtr="0" anchor="b" bIns="91425" lIns="91425" spcFirstLastPara="1" rIns="91425" wrap="square" tIns="91425">
            <a:normAutofit fontScale="90000"/>
          </a:bodyPr>
          <a:lstStyle/>
          <a:p>
            <a:pPr indent="0" lvl="0" marL="0" rtl="0" algn="ctr">
              <a:lnSpc>
                <a:spcPct val="110795"/>
              </a:lnSpc>
              <a:spcBef>
                <a:spcPts val="0"/>
              </a:spcBef>
              <a:spcAft>
                <a:spcPts val="0"/>
              </a:spcAft>
              <a:buClr>
                <a:schemeClr val="dk1"/>
              </a:buClr>
              <a:buSzPct val="33559"/>
              <a:buFont typeface="Arial"/>
              <a:buNone/>
            </a:pPr>
            <a:r>
              <a:rPr lang="en" sz="3277">
                <a:solidFill>
                  <a:schemeClr val="accent2"/>
                </a:solidFill>
              </a:rPr>
              <a:t>Results</a:t>
            </a:r>
            <a:endParaRPr sz="3277">
              <a:solidFill>
                <a:schemeClr val="accent2"/>
              </a:solidFill>
            </a:endParaRPr>
          </a:p>
          <a:p>
            <a:pPr indent="0" lvl="0" marL="0" rtl="0" algn="ctr">
              <a:spcBef>
                <a:spcPts val="0"/>
              </a:spcBef>
              <a:spcAft>
                <a:spcPts val="0"/>
              </a:spcAft>
              <a:buNone/>
            </a:pPr>
            <a:r>
              <a:t/>
            </a:r>
            <a:endParaRPr/>
          </a:p>
        </p:txBody>
      </p:sp>
      <p:sp>
        <p:nvSpPr>
          <p:cNvPr id="122" name="Google Shape;122;p22"/>
          <p:cNvSpPr txBox="1"/>
          <p:nvPr>
            <p:ph idx="4294967295" type="body"/>
          </p:nvPr>
        </p:nvSpPr>
        <p:spPr>
          <a:xfrm>
            <a:off x="311700" y="1299875"/>
            <a:ext cx="8520600" cy="3459900"/>
          </a:xfrm>
          <a:prstGeom prst="rect">
            <a:avLst/>
          </a:prstGeom>
        </p:spPr>
        <p:txBody>
          <a:bodyPr anchorCtr="0" anchor="t" bIns="91425" lIns="91425" spcFirstLastPara="1" rIns="91425" wrap="square" tIns="91425">
            <a:normAutofit/>
          </a:bodyPr>
          <a:lstStyle/>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Accuracy Score</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336550" lvl="0" marL="457200" marR="0" rtl="0" algn="just">
              <a:lnSpc>
                <a:spcPct val="115000"/>
              </a:lnSpc>
              <a:spcBef>
                <a:spcPts val="120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Confusion Matrix</a:t>
            </a:r>
            <a:endParaRPr sz="1700">
              <a:solidFill>
                <a:schemeClr val="accent2"/>
              </a:solidFill>
              <a:latin typeface="Times New Roman"/>
              <a:ea typeface="Times New Roman"/>
              <a:cs typeface="Times New Roman"/>
              <a:sym typeface="Times New Roman"/>
            </a:endParaRPr>
          </a:p>
          <a:p>
            <a:pPr indent="0" lvl="0" marL="45720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1200"/>
              </a:spcAft>
              <a:buNone/>
            </a:pPr>
            <a:r>
              <a:t/>
            </a:r>
            <a:endParaRPr sz="1700">
              <a:solidFill>
                <a:schemeClr val="accent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ctrTitle"/>
          </p:nvPr>
        </p:nvSpPr>
        <p:spPr>
          <a:xfrm>
            <a:off x="311700" y="392200"/>
            <a:ext cx="8520600" cy="1031100"/>
          </a:xfrm>
          <a:prstGeom prst="rect">
            <a:avLst/>
          </a:prstGeom>
        </p:spPr>
        <p:txBody>
          <a:bodyPr anchorCtr="0" anchor="b" bIns="91425" lIns="91425" spcFirstLastPara="1" rIns="91425" wrap="square" tIns="91425">
            <a:normAutofit fontScale="90000"/>
          </a:bodyPr>
          <a:lstStyle/>
          <a:p>
            <a:pPr indent="0" lvl="0" marL="0" rtl="0" algn="ctr">
              <a:lnSpc>
                <a:spcPct val="110795"/>
              </a:lnSpc>
              <a:spcBef>
                <a:spcPts val="0"/>
              </a:spcBef>
              <a:spcAft>
                <a:spcPts val="0"/>
              </a:spcAft>
              <a:buClr>
                <a:schemeClr val="dk1"/>
              </a:buClr>
              <a:buSzPct val="33559"/>
              <a:buFont typeface="Arial"/>
              <a:buNone/>
            </a:pPr>
            <a:r>
              <a:rPr lang="en" sz="3277">
                <a:solidFill>
                  <a:schemeClr val="accent2"/>
                </a:solidFill>
              </a:rPr>
              <a:t>Dashboard Demo</a:t>
            </a:r>
            <a:endParaRPr sz="3277">
              <a:solidFill>
                <a:schemeClr val="accent2"/>
              </a:solidFill>
            </a:endParaRPr>
          </a:p>
          <a:p>
            <a:pPr indent="0" lvl="0" marL="0" rtl="0" algn="ctr">
              <a:spcBef>
                <a:spcPts val="0"/>
              </a:spcBef>
              <a:spcAft>
                <a:spcPts val="0"/>
              </a:spcAft>
              <a:buNone/>
            </a:pPr>
            <a:r>
              <a:t/>
            </a:r>
            <a:endParaRPr/>
          </a:p>
        </p:txBody>
      </p:sp>
      <p:sp>
        <p:nvSpPr>
          <p:cNvPr id="128" name="Google Shape;128;p23"/>
          <p:cNvSpPr txBox="1"/>
          <p:nvPr>
            <p:ph idx="4294967295" type="body"/>
          </p:nvPr>
        </p:nvSpPr>
        <p:spPr>
          <a:xfrm>
            <a:off x="311700" y="1299875"/>
            <a:ext cx="8520600" cy="3459900"/>
          </a:xfrm>
          <a:prstGeom prst="rect">
            <a:avLst/>
          </a:prstGeom>
        </p:spPr>
        <p:txBody>
          <a:bodyPr anchorCtr="0" anchor="t" bIns="91425" lIns="91425" spcFirstLastPara="1" rIns="91425" wrap="square" tIns="91425">
            <a:normAutofit/>
          </a:bodyPr>
          <a:lstStyle/>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Using Tableau, we …</a:t>
            </a:r>
            <a:endParaRPr sz="1700">
              <a:solidFill>
                <a:schemeClr val="accent2"/>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accent2"/>
              </a:buClr>
              <a:buSzPts val="1700"/>
              <a:buFont typeface="Times New Roman"/>
              <a:buChar char="●"/>
            </a:pPr>
            <a:r>
              <a:t/>
            </a:r>
            <a:endParaRPr sz="1700">
              <a:solidFill>
                <a:schemeClr val="accent2"/>
              </a:solidFill>
              <a:latin typeface="Times New Roman"/>
              <a:ea typeface="Times New Roman"/>
              <a:cs typeface="Times New Roman"/>
              <a:sym typeface="Times New Roman"/>
            </a:endParaRPr>
          </a:p>
          <a:p>
            <a:pPr indent="0" lvl="0" marL="45720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1200"/>
              </a:spcAft>
              <a:buNone/>
            </a:pPr>
            <a:r>
              <a:t/>
            </a:r>
            <a:endParaRPr sz="1700">
              <a:solidFill>
                <a:schemeClr val="accent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ctrTitle"/>
          </p:nvPr>
        </p:nvSpPr>
        <p:spPr>
          <a:xfrm>
            <a:off x="311700" y="392200"/>
            <a:ext cx="8520600" cy="1031100"/>
          </a:xfrm>
          <a:prstGeom prst="rect">
            <a:avLst/>
          </a:prstGeom>
        </p:spPr>
        <p:txBody>
          <a:bodyPr anchorCtr="0" anchor="b" bIns="91425" lIns="91425" spcFirstLastPara="1" rIns="91425" wrap="square" tIns="91425">
            <a:normAutofit fontScale="90000"/>
          </a:bodyPr>
          <a:lstStyle/>
          <a:p>
            <a:pPr indent="0" lvl="0" marL="0" rtl="0" algn="ctr">
              <a:lnSpc>
                <a:spcPct val="110795"/>
              </a:lnSpc>
              <a:spcBef>
                <a:spcPts val="0"/>
              </a:spcBef>
              <a:spcAft>
                <a:spcPts val="0"/>
              </a:spcAft>
              <a:buClr>
                <a:schemeClr val="dk1"/>
              </a:buClr>
              <a:buSzPct val="33559"/>
              <a:buFont typeface="Arial"/>
              <a:buNone/>
            </a:pPr>
            <a:r>
              <a:rPr lang="en" sz="3277">
                <a:solidFill>
                  <a:schemeClr val="accent2"/>
                </a:solidFill>
              </a:rPr>
              <a:t>Key Takeaways</a:t>
            </a:r>
            <a:endParaRPr sz="3277">
              <a:solidFill>
                <a:schemeClr val="accent2"/>
              </a:solidFill>
            </a:endParaRPr>
          </a:p>
          <a:p>
            <a:pPr indent="0" lvl="0" marL="0" rtl="0" algn="ctr">
              <a:spcBef>
                <a:spcPts val="0"/>
              </a:spcBef>
              <a:spcAft>
                <a:spcPts val="0"/>
              </a:spcAft>
              <a:buNone/>
            </a:pPr>
            <a:r>
              <a:t/>
            </a:r>
            <a:endParaRPr/>
          </a:p>
        </p:txBody>
      </p:sp>
      <p:sp>
        <p:nvSpPr>
          <p:cNvPr id="134" name="Google Shape;134;p24"/>
          <p:cNvSpPr txBox="1"/>
          <p:nvPr>
            <p:ph idx="4294967295" type="body"/>
          </p:nvPr>
        </p:nvSpPr>
        <p:spPr>
          <a:xfrm>
            <a:off x="311700" y="1299875"/>
            <a:ext cx="8520600" cy="3459900"/>
          </a:xfrm>
          <a:prstGeom prst="rect">
            <a:avLst/>
          </a:prstGeom>
        </p:spPr>
        <p:txBody>
          <a:bodyPr anchorCtr="0" anchor="t" bIns="91425" lIns="91425" spcFirstLastPara="1" rIns="91425" wrap="square" tIns="91425">
            <a:normAutofit/>
          </a:bodyPr>
          <a:lstStyle/>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Potability is not well predicted by our model</a:t>
            </a:r>
            <a:endParaRPr sz="1700">
              <a:solidFill>
                <a:schemeClr val="accent2"/>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Attempts at model improvement were dismal</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Treated missing values,</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Feature selection</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Feature transformation</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Algorithm tuning</a:t>
            </a:r>
            <a:endParaRPr sz="1700">
              <a:solidFill>
                <a:schemeClr val="accent2"/>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A larger dataset likely yields more conclusive results</a:t>
            </a:r>
            <a:endParaRPr sz="1700">
              <a:solidFill>
                <a:schemeClr val="accent2"/>
              </a:solidFill>
              <a:latin typeface="Times New Roman"/>
              <a:ea typeface="Times New Roman"/>
              <a:cs typeface="Times New Roman"/>
              <a:sym typeface="Times New Roman"/>
            </a:endParaRPr>
          </a:p>
          <a:p>
            <a:pPr indent="0" lvl="0" marL="45720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1200"/>
              </a:spcAft>
              <a:buNone/>
            </a:pPr>
            <a:r>
              <a:t/>
            </a:r>
            <a:endParaRPr sz="1700">
              <a:solidFill>
                <a:schemeClr val="accent2"/>
              </a:solidFill>
              <a:latin typeface="Times New Roman"/>
              <a:ea typeface="Times New Roman"/>
              <a:cs typeface="Times New Roman"/>
              <a:sym typeface="Times New Roman"/>
            </a:endParaRPr>
          </a:p>
        </p:txBody>
      </p:sp>
      <p:pic>
        <p:nvPicPr>
          <p:cNvPr id="135" name="Google Shape;135;p24"/>
          <p:cNvPicPr preferRelativeResize="0"/>
          <p:nvPr/>
        </p:nvPicPr>
        <p:blipFill>
          <a:blip r:embed="rId3">
            <a:alphaModFix/>
          </a:blip>
          <a:stretch>
            <a:fillRect/>
          </a:stretch>
        </p:blipFill>
        <p:spPr>
          <a:xfrm>
            <a:off x="5563975" y="1124750"/>
            <a:ext cx="3268325" cy="196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41" name="Google Shape;141;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2663038" y="818163"/>
            <a:ext cx="3817925" cy="350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280150"/>
            <a:ext cx="8520600" cy="1916100"/>
          </a:xfrm>
          <a:prstGeom prst="rect">
            <a:avLst/>
          </a:prstGeom>
          <a:effectLst>
            <a:outerShdw blurRad="57150" rotWithShape="0" algn="bl" dir="6000000" dist="19050">
              <a:srgbClr val="4A86E8">
                <a:alpha val="60000"/>
              </a:srgbClr>
            </a:outerShdw>
          </a:effectLst>
        </p:spPr>
        <p:txBody>
          <a:bodyPr anchorCtr="0" anchor="b" bIns="91425" lIns="91425" spcFirstLastPara="1" rIns="91425" wrap="square" tIns="91425">
            <a:normAutofit/>
          </a:bodyPr>
          <a:lstStyle/>
          <a:p>
            <a:pPr indent="0" lvl="0" marL="0" rtl="0" algn="ctr">
              <a:lnSpc>
                <a:spcPct val="125000"/>
              </a:lnSpc>
              <a:spcBef>
                <a:spcPts val="1800"/>
              </a:spcBef>
              <a:spcAft>
                <a:spcPts val="0"/>
              </a:spcAft>
              <a:buClr>
                <a:schemeClr val="dk1"/>
              </a:buClr>
              <a:buSzPts val="1100"/>
              <a:buFont typeface="Arial"/>
              <a:buNone/>
            </a:pPr>
            <a:r>
              <a:rPr b="1" lang="en" sz="2900">
                <a:solidFill>
                  <a:srgbClr val="24292F"/>
                </a:solidFill>
                <a:latin typeface="Times New Roman"/>
                <a:ea typeface="Times New Roman"/>
                <a:cs typeface="Times New Roman"/>
                <a:sym typeface="Times New Roman"/>
              </a:rPr>
              <a:t>Selected Topic and Reasoning</a:t>
            </a:r>
            <a:endParaRPr b="1" sz="2900">
              <a:solidFill>
                <a:srgbClr val="24292F"/>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5700"/>
          </a:p>
        </p:txBody>
      </p:sp>
      <p:sp>
        <p:nvSpPr>
          <p:cNvPr id="64" name="Google Shape;64;p14"/>
          <p:cNvSpPr txBox="1"/>
          <p:nvPr>
            <p:ph idx="1" type="subTitle"/>
          </p:nvPr>
        </p:nvSpPr>
        <p:spPr>
          <a:xfrm>
            <a:off x="311700" y="1602450"/>
            <a:ext cx="8520600" cy="25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Environmental sustainability is one of the most pressing issues of our the </a:t>
            </a:r>
            <a:r>
              <a:rPr lang="en" sz="1900"/>
              <a:t>century. From client change to pollution, major ills to the environment affect humanity and the biosphere. Given the urgency of action on environmental sustainability, our group saw it fit inform the world on water pollution and the suitability of drinking water.</a:t>
            </a:r>
            <a:endParaRPr sz="1900">
              <a:latin typeface="Times New Roman"/>
              <a:ea typeface="Times New Roman"/>
              <a:cs typeface="Times New Roman"/>
              <a:sym typeface="Times New Roman"/>
            </a:endParaRPr>
          </a:p>
        </p:txBody>
      </p:sp>
      <p:pic>
        <p:nvPicPr>
          <p:cNvPr id="65" name="Google Shape;65;p14"/>
          <p:cNvPicPr preferRelativeResize="0"/>
          <p:nvPr/>
        </p:nvPicPr>
        <p:blipFill>
          <a:blip r:embed="rId3">
            <a:alphaModFix/>
          </a:blip>
          <a:stretch>
            <a:fillRect/>
          </a:stretch>
        </p:blipFill>
        <p:spPr>
          <a:xfrm>
            <a:off x="6098582" y="3074500"/>
            <a:ext cx="2733718" cy="1817925"/>
          </a:xfrm>
          <a:prstGeom prst="rect">
            <a:avLst/>
          </a:prstGeom>
          <a:noFill/>
          <a:ln>
            <a:noFill/>
          </a:ln>
        </p:spPr>
      </p:pic>
      <p:pic>
        <p:nvPicPr>
          <p:cNvPr id="66" name="Google Shape;66;p14"/>
          <p:cNvPicPr preferRelativeResize="0"/>
          <p:nvPr/>
        </p:nvPicPr>
        <p:blipFill>
          <a:blip r:embed="rId4">
            <a:alphaModFix/>
          </a:blip>
          <a:stretch>
            <a:fillRect/>
          </a:stretch>
        </p:blipFill>
        <p:spPr>
          <a:xfrm>
            <a:off x="311700" y="3025400"/>
            <a:ext cx="2554807" cy="1916100"/>
          </a:xfrm>
          <a:prstGeom prst="rect">
            <a:avLst/>
          </a:prstGeom>
          <a:noFill/>
          <a:ln>
            <a:noFill/>
          </a:ln>
        </p:spPr>
      </p:pic>
      <p:pic>
        <p:nvPicPr>
          <p:cNvPr id="67" name="Google Shape;67;p14"/>
          <p:cNvPicPr preferRelativeResize="0"/>
          <p:nvPr/>
        </p:nvPicPr>
        <p:blipFill>
          <a:blip r:embed="rId5">
            <a:alphaModFix/>
          </a:blip>
          <a:stretch>
            <a:fillRect/>
          </a:stretch>
        </p:blipFill>
        <p:spPr>
          <a:xfrm>
            <a:off x="3149875" y="3234587"/>
            <a:ext cx="2665325" cy="149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effectLst>
            <a:outerShdw blurRad="57150" rotWithShape="0" algn="bl" dir="5400000" dist="19050">
              <a:srgbClr val="4A86E8">
                <a:alpha val="50000"/>
              </a:srgbClr>
            </a:outerShdw>
          </a:effectLst>
        </p:spPr>
        <p:txBody>
          <a:bodyPr anchorCtr="0" anchor="t" bIns="91425" lIns="91425" spcFirstLastPara="1" rIns="91425" wrap="square" tIns="91425">
            <a:normAutofit fontScale="90000"/>
          </a:bodyPr>
          <a:lstStyle/>
          <a:p>
            <a:pPr indent="0" lvl="0" marL="0" rtl="0" algn="ctr">
              <a:lnSpc>
                <a:spcPct val="125000"/>
              </a:lnSpc>
              <a:spcBef>
                <a:spcPts val="1800"/>
              </a:spcBef>
              <a:spcAft>
                <a:spcPts val="0"/>
              </a:spcAft>
              <a:buClr>
                <a:schemeClr val="dk1"/>
              </a:buClr>
              <a:buSzPct val="33333"/>
              <a:buFont typeface="Arial"/>
              <a:buNone/>
            </a:pPr>
            <a:r>
              <a:rPr b="1" lang="en" sz="3300">
                <a:solidFill>
                  <a:srgbClr val="24292F"/>
                </a:solidFill>
                <a:latin typeface="Times New Roman"/>
                <a:ea typeface="Times New Roman"/>
                <a:cs typeface="Times New Roman"/>
                <a:sym typeface="Times New Roman"/>
              </a:rPr>
              <a:t>Questions to Answer through Model</a:t>
            </a:r>
            <a:endParaRPr b="1" sz="3300">
              <a:solidFill>
                <a:srgbClr val="24292F"/>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73" name="Google Shape;73;p15"/>
          <p:cNvSpPr txBox="1"/>
          <p:nvPr>
            <p:ph idx="1" type="body"/>
          </p:nvPr>
        </p:nvSpPr>
        <p:spPr>
          <a:xfrm>
            <a:off x="311700" y="1181975"/>
            <a:ext cx="8520600" cy="7440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lang="en" sz="1900">
                <a:solidFill>
                  <a:srgbClr val="24292F"/>
                </a:solidFill>
                <a:latin typeface="Times New Roman"/>
                <a:ea typeface="Times New Roman"/>
                <a:cs typeface="Times New Roman"/>
                <a:sym typeface="Times New Roman"/>
              </a:rPr>
              <a:t>Using supervised machine learning, we will predict the potability of water from feature variables such as pH, conductivity, and hardness.</a:t>
            </a:r>
            <a:endParaRPr sz="1900">
              <a:solidFill>
                <a:srgbClr val="24292F"/>
              </a:solidFill>
              <a:latin typeface="Times New Roman"/>
              <a:ea typeface="Times New Roman"/>
              <a:cs typeface="Times New Roman"/>
              <a:sym typeface="Times New Roman"/>
            </a:endParaRPr>
          </a:p>
          <a:p>
            <a:pPr indent="0" lvl="0" marL="0" rtl="0" algn="ctr">
              <a:lnSpc>
                <a:spcPct val="95000"/>
              </a:lnSpc>
              <a:spcBef>
                <a:spcPts val="1200"/>
              </a:spcBef>
              <a:spcAft>
                <a:spcPts val="0"/>
              </a:spcAft>
              <a:buSzPts val="852"/>
              <a:buNone/>
            </a:pPr>
            <a:r>
              <a:t/>
            </a:r>
            <a:endParaRPr sz="1900">
              <a:solidFill>
                <a:srgbClr val="24292F"/>
              </a:solidFill>
              <a:latin typeface="Times New Roman"/>
              <a:ea typeface="Times New Roman"/>
              <a:cs typeface="Times New Roman"/>
              <a:sym typeface="Times New Roman"/>
            </a:endParaRPr>
          </a:p>
          <a:p>
            <a:pPr indent="0" lvl="0" marL="0" rtl="0" algn="ctr">
              <a:lnSpc>
                <a:spcPct val="95000"/>
              </a:lnSpc>
              <a:spcBef>
                <a:spcPts val="1200"/>
              </a:spcBef>
              <a:spcAft>
                <a:spcPts val="0"/>
              </a:spcAft>
              <a:buSzPts val="852"/>
              <a:buNone/>
            </a:pPr>
            <a:r>
              <a:rPr lang="en" sz="1900">
                <a:solidFill>
                  <a:srgbClr val="24292F"/>
                </a:solidFill>
                <a:latin typeface="Times New Roman"/>
                <a:ea typeface="Times New Roman"/>
                <a:cs typeface="Times New Roman"/>
                <a:sym typeface="Times New Roman"/>
              </a:rPr>
              <a:t>What makes water potable?</a:t>
            </a:r>
            <a:endParaRPr sz="1900">
              <a:solidFill>
                <a:srgbClr val="24292F"/>
              </a:solidFill>
              <a:latin typeface="Times New Roman"/>
              <a:ea typeface="Times New Roman"/>
              <a:cs typeface="Times New Roman"/>
              <a:sym typeface="Times New Roman"/>
            </a:endParaRPr>
          </a:p>
          <a:p>
            <a:pPr indent="0" lvl="0" marL="0" rtl="0" algn="ctr">
              <a:lnSpc>
                <a:spcPct val="95000"/>
              </a:lnSpc>
              <a:spcBef>
                <a:spcPts val="1200"/>
              </a:spcBef>
              <a:spcAft>
                <a:spcPts val="0"/>
              </a:spcAft>
              <a:buSzPts val="852"/>
              <a:buNone/>
            </a:pPr>
            <a:r>
              <a:rPr lang="en" sz="1900">
                <a:solidFill>
                  <a:srgbClr val="24292F"/>
                </a:solidFill>
                <a:latin typeface="Times New Roman"/>
                <a:ea typeface="Times New Roman"/>
                <a:cs typeface="Times New Roman"/>
                <a:sym typeface="Times New Roman"/>
              </a:rPr>
              <a:t>What factors contribute most to water potability?</a:t>
            </a:r>
            <a:endParaRPr sz="1900">
              <a:solidFill>
                <a:srgbClr val="24292F"/>
              </a:solidFill>
              <a:latin typeface="Times New Roman"/>
              <a:ea typeface="Times New Roman"/>
              <a:cs typeface="Times New Roman"/>
              <a:sym typeface="Times New Roman"/>
            </a:endParaRPr>
          </a:p>
          <a:p>
            <a:pPr indent="0" lvl="0" marL="0" rtl="0" algn="ctr">
              <a:lnSpc>
                <a:spcPct val="95000"/>
              </a:lnSpc>
              <a:spcBef>
                <a:spcPts val="1200"/>
              </a:spcBef>
              <a:spcAft>
                <a:spcPts val="1200"/>
              </a:spcAft>
              <a:buSzPts val="852"/>
              <a:buNone/>
            </a:pPr>
            <a:r>
              <a:t/>
            </a:r>
            <a:endParaRPr sz="1900">
              <a:solidFill>
                <a:srgbClr val="24292F"/>
              </a:solidFill>
              <a:latin typeface="Times New Roman"/>
              <a:ea typeface="Times New Roman"/>
              <a:cs typeface="Times New Roman"/>
              <a:sym typeface="Times New Roman"/>
            </a:endParaRPr>
          </a:p>
        </p:txBody>
      </p:sp>
      <p:pic>
        <p:nvPicPr>
          <p:cNvPr id="74" name="Google Shape;74;p15"/>
          <p:cNvPicPr preferRelativeResize="0"/>
          <p:nvPr/>
        </p:nvPicPr>
        <p:blipFill>
          <a:blip r:embed="rId3">
            <a:alphaModFix/>
          </a:blip>
          <a:stretch>
            <a:fillRect/>
          </a:stretch>
        </p:blipFill>
        <p:spPr>
          <a:xfrm>
            <a:off x="3491750" y="3438825"/>
            <a:ext cx="1080250" cy="1415225"/>
          </a:xfrm>
          <a:prstGeom prst="rect">
            <a:avLst/>
          </a:prstGeom>
          <a:noFill/>
          <a:ln>
            <a:noFill/>
          </a:ln>
        </p:spPr>
      </p:pic>
      <p:pic>
        <p:nvPicPr>
          <p:cNvPr id="75" name="Google Shape;75;p15"/>
          <p:cNvPicPr preferRelativeResize="0"/>
          <p:nvPr/>
        </p:nvPicPr>
        <p:blipFill>
          <a:blip r:embed="rId4">
            <a:alphaModFix/>
          </a:blip>
          <a:stretch>
            <a:fillRect/>
          </a:stretch>
        </p:blipFill>
        <p:spPr>
          <a:xfrm>
            <a:off x="4957275" y="3336257"/>
            <a:ext cx="1080250" cy="16203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a:effectLst>
            <a:outerShdw blurRad="57150" rotWithShape="0" algn="bl" dir="5400000" dist="19050">
              <a:srgbClr val="4A86E8">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solidFill>
                  <a:srgbClr val="050505"/>
                </a:solidFill>
                <a:latin typeface="Times New Roman"/>
                <a:ea typeface="Times New Roman"/>
                <a:cs typeface="Times New Roman"/>
                <a:sym typeface="Times New Roman"/>
              </a:rPr>
              <a:t>Data Source &amp; Database</a:t>
            </a:r>
            <a:endParaRPr b="1" sz="3820">
              <a:latin typeface="Times New Roman"/>
              <a:ea typeface="Times New Roman"/>
              <a:cs typeface="Times New Roman"/>
              <a:sym typeface="Times New Roman"/>
            </a:endParaRPr>
          </a:p>
        </p:txBody>
      </p:sp>
      <p:sp>
        <p:nvSpPr>
          <p:cNvPr id="81" name="Google Shape;81;p16"/>
          <p:cNvSpPr txBox="1"/>
          <p:nvPr>
            <p:ph idx="1" type="body"/>
          </p:nvPr>
        </p:nvSpPr>
        <p:spPr>
          <a:xfrm>
            <a:off x="311700" y="1152475"/>
            <a:ext cx="6434100" cy="34164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Font typeface="Times New Roman"/>
              <a:buChar char="●"/>
            </a:pPr>
            <a:r>
              <a:rPr lang="en" sz="1700">
                <a:solidFill>
                  <a:srgbClr val="24292F"/>
                </a:solidFill>
                <a:latin typeface="Times New Roman"/>
                <a:ea typeface="Times New Roman"/>
                <a:cs typeface="Times New Roman"/>
                <a:sym typeface="Times New Roman"/>
              </a:rPr>
              <a:t>Data Source: </a:t>
            </a:r>
            <a:r>
              <a:rPr lang="en" sz="1700" u="sng">
                <a:solidFill>
                  <a:schemeClr val="hlink"/>
                </a:solidFill>
                <a:latin typeface="Times New Roman"/>
                <a:ea typeface="Times New Roman"/>
                <a:cs typeface="Times New Roman"/>
                <a:sym typeface="Times New Roman"/>
                <a:hlinkClick r:id="rId3"/>
              </a:rPr>
              <a:t>https://www.waterqualitydata.us/</a:t>
            </a:r>
            <a:r>
              <a:rPr lang="en" sz="1700">
                <a:solidFill>
                  <a:srgbClr val="24292F"/>
                </a:solidFill>
                <a:latin typeface="Times New Roman"/>
                <a:ea typeface="Times New Roman"/>
                <a:cs typeface="Times New Roman"/>
                <a:sym typeface="Times New Roman"/>
              </a:rPr>
              <a:t>.</a:t>
            </a:r>
            <a:endParaRPr sz="1700">
              <a:solidFill>
                <a:srgbClr val="24292F"/>
              </a:solidFill>
              <a:latin typeface="Times New Roman"/>
              <a:ea typeface="Times New Roman"/>
              <a:cs typeface="Times New Roman"/>
              <a:sym typeface="Times New Roman"/>
            </a:endParaRPr>
          </a:p>
          <a:p>
            <a:pPr indent="-336550" lvl="0" marL="457200" rtl="0" algn="just">
              <a:spcBef>
                <a:spcPts val="0"/>
              </a:spcBef>
              <a:spcAft>
                <a:spcPts val="0"/>
              </a:spcAft>
              <a:buClr>
                <a:srgbClr val="24292F"/>
              </a:buClr>
              <a:buSzPts val="1700"/>
              <a:buFont typeface="Times New Roman"/>
              <a:buChar char="●"/>
            </a:pPr>
            <a:r>
              <a:rPr lang="en" sz="1700">
                <a:solidFill>
                  <a:srgbClr val="24292F"/>
                </a:solidFill>
                <a:latin typeface="Times New Roman"/>
                <a:ea typeface="Times New Roman"/>
                <a:cs typeface="Times New Roman"/>
                <a:sym typeface="Times New Roman"/>
              </a:rPr>
              <a:t>F</a:t>
            </a:r>
            <a:r>
              <a:rPr lang="en" sz="1700">
                <a:solidFill>
                  <a:srgbClr val="24292F"/>
                </a:solidFill>
                <a:latin typeface="Times New Roman"/>
                <a:ea typeface="Times New Roman"/>
                <a:cs typeface="Times New Roman"/>
                <a:sym typeface="Times New Roman"/>
              </a:rPr>
              <a:t>inal dataset </a:t>
            </a:r>
            <a:r>
              <a:rPr lang="en" sz="1700">
                <a:solidFill>
                  <a:srgbClr val="24292F"/>
                </a:solidFill>
                <a:latin typeface="Times New Roman"/>
                <a:ea typeface="Times New Roman"/>
                <a:cs typeface="Times New Roman"/>
                <a:sym typeface="Times New Roman"/>
              </a:rPr>
              <a:t>contains water characteristics from 3276 different water </a:t>
            </a:r>
            <a:r>
              <a:rPr lang="en" sz="1700">
                <a:solidFill>
                  <a:srgbClr val="24292F"/>
                </a:solidFill>
                <a:latin typeface="Times New Roman"/>
                <a:ea typeface="Times New Roman"/>
                <a:cs typeface="Times New Roman"/>
                <a:sym typeface="Times New Roman"/>
              </a:rPr>
              <a:t>samples</a:t>
            </a:r>
            <a:r>
              <a:rPr lang="en" sz="1700">
                <a:solidFill>
                  <a:srgbClr val="24292F"/>
                </a:solidFill>
                <a:latin typeface="Times New Roman"/>
                <a:ea typeface="Times New Roman"/>
                <a:cs typeface="Times New Roman"/>
                <a:sym typeface="Times New Roman"/>
              </a:rPr>
              <a:t> </a:t>
            </a:r>
            <a:endParaRPr sz="1700">
              <a:solidFill>
                <a:srgbClr val="24292F"/>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700">
              <a:solidFill>
                <a:srgbClr val="24292F"/>
              </a:solidFill>
              <a:latin typeface="Times New Roman"/>
              <a:ea typeface="Times New Roman"/>
              <a:cs typeface="Times New Roman"/>
              <a:sym typeface="Times New Roman"/>
            </a:endParaRPr>
          </a:p>
          <a:p>
            <a:pPr indent="-336550" lvl="0" marL="457200" rtl="0" algn="just">
              <a:spcBef>
                <a:spcPts val="1200"/>
              </a:spcBef>
              <a:spcAft>
                <a:spcPts val="0"/>
              </a:spcAft>
              <a:buClr>
                <a:srgbClr val="24292F"/>
              </a:buClr>
              <a:buSzPts val="1700"/>
              <a:buFont typeface="Times New Roman"/>
              <a:buChar char="●"/>
            </a:pPr>
            <a:r>
              <a:rPr lang="en" sz="1700">
                <a:solidFill>
                  <a:srgbClr val="24292F"/>
                </a:solidFill>
                <a:latin typeface="Times New Roman"/>
                <a:ea typeface="Times New Roman"/>
                <a:cs typeface="Times New Roman"/>
                <a:sym typeface="Times New Roman"/>
              </a:rPr>
              <a:t>An ODBC database using SQL</a:t>
            </a:r>
            <a:endParaRPr sz="1700">
              <a:solidFill>
                <a:srgbClr val="24292F"/>
              </a:solidFill>
              <a:latin typeface="Times New Roman"/>
              <a:ea typeface="Times New Roman"/>
              <a:cs typeface="Times New Roman"/>
              <a:sym typeface="Times New Roman"/>
            </a:endParaRPr>
          </a:p>
          <a:p>
            <a:pPr indent="-336550" lvl="0" marL="457200" rtl="0" algn="just">
              <a:spcBef>
                <a:spcPts val="0"/>
              </a:spcBef>
              <a:spcAft>
                <a:spcPts val="0"/>
              </a:spcAft>
              <a:buClr>
                <a:srgbClr val="24292F"/>
              </a:buClr>
              <a:buSzPts val="1700"/>
              <a:buFont typeface="Times New Roman"/>
              <a:buChar char="●"/>
            </a:pPr>
            <a:r>
              <a:rPr lang="en" sz="1700">
                <a:solidFill>
                  <a:srgbClr val="24292F"/>
                </a:solidFill>
                <a:latin typeface="Times New Roman"/>
                <a:ea typeface="Times New Roman"/>
                <a:cs typeface="Times New Roman"/>
                <a:sym typeface="Times New Roman"/>
              </a:rPr>
              <a:t>IP addresses to manage security</a:t>
            </a:r>
            <a:endParaRPr sz="1700">
              <a:solidFill>
                <a:srgbClr val="24292F"/>
              </a:solidFill>
              <a:latin typeface="Times New Roman"/>
              <a:ea typeface="Times New Roman"/>
              <a:cs typeface="Times New Roman"/>
              <a:sym typeface="Times New Roman"/>
            </a:endParaRPr>
          </a:p>
          <a:p>
            <a:pPr indent="-336550" lvl="0" marL="457200" rtl="0" algn="just">
              <a:spcBef>
                <a:spcPts val="0"/>
              </a:spcBef>
              <a:spcAft>
                <a:spcPts val="0"/>
              </a:spcAft>
              <a:buClr>
                <a:srgbClr val="24292F"/>
              </a:buClr>
              <a:buSzPts val="1700"/>
              <a:buFont typeface="Times New Roman"/>
              <a:buChar char="●"/>
            </a:pPr>
            <a:r>
              <a:rPr lang="en" sz="1700">
                <a:solidFill>
                  <a:srgbClr val="24292F"/>
                </a:solidFill>
                <a:latin typeface="Times New Roman"/>
                <a:ea typeface="Times New Roman"/>
                <a:cs typeface="Times New Roman"/>
                <a:sym typeface="Times New Roman"/>
              </a:rPr>
              <a:t>Two datasets were joined together using a common index</a:t>
            </a:r>
            <a:endParaRPr sz="1700">
              <a:solidFill>
                <a:srgbClr val="24292F"/>
              </a:solidFill>
              <a:latin typeface="Times New Roman"/>
              <a:ea typeface="Times New Roman"/>
              <a:cs typeface="Times New Roman"/>
              <a:sym typeface="Times New Roman"/>
            </a:endParaRPr>
          </a:p>
          <a:p>
            <a:pPr indent="-336550" lvl="0" marL="457200" rtl="0" algn="just">
              <a:spcBef>
                <a:spcPts val="0"/>
              </a:spcBef>
              <a:spcAft>
                <a:spcPts val="0"/>
              </a:spcAft>
              <a:buClr>
                <a:srgbClr val="24292F"/>
              </a:buClr>
              <a:buSzPts val="1700"/>
              <a:buFont typeface="Times New Roman"/>
              <a:buChar char="●"/>
            </a:pPr>
            <a:r>
              <a:rPr lang="en" sz="1700">
                <a:solidFill>
                  <a:srgbClr val="24292F"/>
                </a:solidFill>
                <a:latin typeface="Times New Roman"/>
                <a:ea typeface="Times New Roman"/>
                <a:cs typeface="Times New Roman"/>
                <a:sym typeface="Times New Roman"/>
              </a:rPr>
              <a:t>A</a:t>
            </a:r>
            <a:r>
              <a:rPr lang="en" sz="1700">
                <a:solidFill>
                  <a:srgbClr val="24292F"/>
                </a:solidFill>
                <a:latin typeface="Times New Roman"/>
                <a:ea typeface="Times New Roman"/>
                <a:cs typeface="Times New Roman"/>
                <a:sym typeface="Times New Roman"/>
              </a:rPr>
              <a:t>n engine in Jupyter notebook accesses the database</a:t>
            </a:r>
            <a:endParaRPr sz="1700">
              <a:solidFill>
                <a:srgbClr val="24292F"/>
              </a:solidFill>
              <a:highlight>
                <a:srgbClr val="FFFFFF"/>
              </a:highlight>
            </a:endParaRPr>
          </a:p>
        </p:txBody>
      </p:sp>
      <p:pic>
        <p:nvPicPr>
          <p:cNvPr id="82" name="Google Shape;82;p16"/>
          <p:cNvPicPr preferRelativeResize="0"/>
          <p:nvPr/>
        </p:nvPicPr>
        <p:blipFill rotWithShape="1">
          <a:blip r:embed="rId4">
            <a:alphaModFix/>
          </a:blip>
          <a:srcRect b="0" l="0" r="64709" t="0"/>
          <a:stretch/>
        </p:blipFill>
        <p:spPr>
          <a:xfrm>
            <a:off x="7251375" y="445025"/>
            <a:ext cx="1580925" cy="441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09725"/>
            <a:ext cx="8520600" cy="564300"/>
          </a:xfrm>
          <a:prstGeom prst="rect">
            <a:avLst/>
          </a:prstGeom>
          <a:effectLst>
            <a:outerShdw blurRad="57150" rotWithShape="0" algn="bl" dir="5400000" dist="19050">
              <a:srgbClr val="4A86E8">
                <a:alpha val="50000"/>
              </a:srgbClr>
            </a:outerShdw>
          </a:effectLst>
        </p:spPr>
        <p:txBody>
          <a:bodyPr anchorCtr="0" anchor="t" bIns="91425" lIns="91425" spcFirstLastPara="1" rIns="91425" wrap="square" tIns="91425">
            <a:normAutofit fontScale="90000"/>
          </a:bodyPr>
          <a:lstStyle/>
          <a:p>
            <a:pPr indent="0" lvl="0" marL="0" rtl="0" algn="ctr">
              <a:lnSpc>
                <a:spcPct val="115000"/>
              </a:lnSpc>
              <a:spcBef>
                <a:spcPts val="1800"/>
              </a:spcBef>
              <a:spcAft>
                <a:spcPts val="0"/>
              </a:spcAft>
              <a:buClr>
                <a:schemeClr val="dk1"/>
              </a:buClr>
              <a:buSzPct val="33788"/>
              <a:buFont typeface="Arial"/>
              <a:buNone/>
            </a:pPr>
            <a:r>
              <a:rPr b="1" lang="en" sz="3255">
                <a:latin typeface="Times New Roman"/>
                <a:ea typeface="Times New Roman"/>
                <a:cs typeface="Times New Roman"/>
                <a:sym typeface="Times New Roman"/>
              </a:rPr>
              <a:t>Data Preprocessing</a:t>
            </a:r>
            <a:endParaRPr b="1" sz="3255">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88" name="Google Shape;88;p17"/>
          <p:cNvSpPr txBox="1"/>
          <p:nvPr/>
        </p:nvSpPr>
        <p:spPr>
          <a:xfrm>
            <a:off x="374375" y="1176600"/>
            <a:ext cx="8395200" cy="2724900"/>
          </a:xfrm>
          <a:prstGeom prst="rect">
            <a:avLst/>
          </a:prstGeom>
          <a:noFill/>
          <a:ln>
            <a:noFill/>
          </a:ln>
        </p:spPr>
        <p:txBody>
          <a:bodyPr anchorCtr="0" anchor="t" bIns="91425" lIns="91425" spcFirstLastPara="1" rIns="91425" wrap="square" tIns="91425">
            <a:spAutoFit/>
          </a:bodyPr>
          <a:lstStyle/>
          <a:p>
            <a:pPr indent="-338137" lvl="0" marL="457200" rtl="0" algn="l">
              <a:lnSpc>
                <a:spcPct val="115000"/>
              </a:lnSpc>
              <a:spcBef>
                <a:spcPts val="0"/>
              </a:spcBef>
              <a:spcAft>
                <a:spcPts val="0"/>
              </a:spcAft>
              <a:buClr>
                <a:schemeClr val="dk1"/>
              </a:buClr>
              <a:buSzPts val="1725"/>
              <a:buFont typeface="Times New Roman"/>
              <a:buChar char="●"/>
            </a:pPr>
            <a:r>
              <a:rPr lang="en" sz="1700">
                <a:solidFill>
                  <a:srgbClr val="050505"/>
                </a:solidFill>
                <a:latin typeface="Times New Roman"/>
                <a:ea typeface="Times New Roman"/>
                <a:cs typeface="Times New Roman"/>
                <a:sym typeface="Times New Roman"/>
              </a:rPr>
              <a:t>Confirm all data is numeric or convert if needed</a:t>
            </a:r>
            <a:endParaRPr sz="17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solidFill>
                <a:srgbClr val="050505"/>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rgbClr val="050505"/>
              </a:buClr>
              <a:buSzPts val="1700"/>
              <a:buFont typeface="Times New Roman"/>
              <a:buChar char="●"/>
            </a:pPr>
            <a:r>
              <a:rPr lang="en" sz="1700">
                <a:solidFill>
                  <a:srgbClr val="050505"/>
                </a:solidFill>
                <a:latin typeface="Times New Roman"/>
                <a:ea typeface="Times New Roman"/>
                <a:cs typeface="Times New Roman"/>
                <a:sym typeface="Times New Roman"/>
              </a:rPr>
              <a:t>Fill null values with mean of column</a:t>
            </a:r>
            <a:endParaRPr sz="1700">
              <a:solidFill>
                <a:srgbClr val="050505"/>
              </a:solidFill>
              <a:latin typeface="Times New Roman"/>
              <a:ea typeface="Times New Roman"/>
              <a:cs typeface="Times New Roman"/>
              <a:sym typeface="Times New Roman"/>
            </a:endParaRPr>
          </a:p>
        </p:txBody>
      </p:sp>
      <p:pic>
        <p:nvPicPr>
          <p:cNvPr id="89" name="Google Shape;89;p17"/>
          <p:cNvPicPr preferRelativeResize="0"/>
          <p:nvPr/>
        </p:nvPicPr>
        <p:blipFill>
          <a:blip r:embed="rId3">
            <a:alphaModFix/>
          </a:blip>
          <a:stretch>
            <a:fillRect/>
          </a:stretch>
        </p:blipFill>
        <p:spPr>
          <a:xfrm>
            <a:off x="1784872" y="1849663"/>
            <a:ext cx="1715950" cy="1378775"/>
          </a:xfrm>
          <a:prstGeom prst="rect">
            <a:avLst/>
          </a:prstGeom>
          <a:noFill/>
          <a:ln>
            <a:noFill/>
          </a:ln>
        </p:spPr>
      </p:pic>
      <p:pic>
        <p:nvPicPr>
          <p:cNvPr id="90" name="Google Shape;90;p17"/>
          <p:cNvPicPr preferRelativeResize="0"/>
          <p:nvPr/>
        </p:nvPicPr>
        <p:blipFill>
          <a:blip r:embed="rId4">
            <a:alphaModFix/>
          </a:blip>
          <a:stretch>
            <a:fillRect/>
          </a:stretch>
        </p:blipFill>
        <p:spPr>
          <a:xfrm>
            <a:off x="866000" y="4139275"/>
            <a:ext cx="5257800" cy="56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46525"/>
            <a:ext cx="8520600" cy="771300"/>
          </a:xfrm>
          <a:prstGeom prst="rect">
            <a:avLst/>
          </a:prstGeom>
          <a:effectLst>
            <a:outerShdw blurRad="57150" rotWithShape="0" algn="bl" dir="5400000" dist="19050">
              <a:srgbClr val="4A86E8">
                <a:alpha val="50000"/>
              </a:srgbClr>
            </a:outerShdw>
          </a:effectLst>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Clr>
                <a:schemeClr val="dk1"/>
              </a:buClr>
              <a:buSzPct val="33333"/>
              <a:buFont typeface="Arial"/>
              <a:buNone/>
            </a:pPr>
            <a:r>
              <a:rPr b="1" lang="en" sz="3300">
                <a:latin typeface="Times New Roman"/>
                <a:ea typeface="Times New Roman"/>
                <a:cs typeface="Times New Roman"/>
                <a:sym typeface="Times New Roman"/>
              </a:rPr>
              <a:t>Exploratory Data Analysis</a:t>
            </a:r>
            <a:endParaRPr b="1" sz="33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96" name="Google Shape;96;p18"/>
          <p:cNvSpPr txBox="1"/>
          <p:nvPr/>
        </p:nvSpPr>
        <p:spPr>
          <a:xfrm>
            <a:off x="374375" y="1176600"/>
            <a:ext cx="8395200" cy="387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rgbClr val="050505"/>
                </a:solidFill>
                <a:latin typeface="Times New Roman"/>
                <a:ea typeface="Times New Roman"/>
                <a:cs typeface="Times New Roman"/>
                <a:sym typeface="Times New Roman"/>
              </a:rPr>
              <a:t>Feature Selection:</a:t>
            </a:r>
            <a:r>
              <a:rPr lang="en" sz="1900">
                <a:solidFill>
                  <a:srgbClr val="050505"/>
                </a:solidFill>
                <a:latin typeface="Times New Roman"/>
                <a:ea typeface="Times New Roman"/>
                <a:cs typeface="Times New Roman"/>
                <a:sym typeface="Times New Roman"/>
              </a:rPr>
              <a:t> imblearn package to assess feature importance</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900">
                <a:solidFill>
                  <a:srgbClr val="050505"/>
                </a:solidFill>
                <a:latin typeface="Times New Roman"/>
                <a:ea typeface="Times New Roman"/>
                <a:cs typeface="Times New Roman"/>
                <a:sym typeface="Times New Roman"/>
              </a:rPr>
              <a:t>	</a:t>
            </a:r>
            <a:r>
              <a:rPr i="1" lang="en" sz="1900">
                <a:solidFill>
                  <a:srgbClr val="050505"/>
                </a:solidFill>
                <a:latin typeface="Times New Roman"/>
                <a:ea typeface="Times New Roman"/>
                <a:cs typeface="Times New Roman"/>
                <a:sym typeface="Times New Roman"/>
              </a:rPr>
              <a:t>Result:</a:t>
            </a:r>
            <a:r>
              <a:rPr lang="en" sz="1900">
                <a:solidFill>
                  <a:srgbClr val="050505"/>
                </a:solidFill>
                <a:latin typeface="Times New Roman"/>
                <a:ea typeface="Times New Roman"/>
                <a:cs typeface="Times New Roman"/>
                <a:sym typeface="Times New Roman"/>
              </a:rPr>
              <a:t> No stand-out variables. Keep all variables.</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900">
                <a:solidFill>
                  <a:srgbClr val="050505"/>
                </a:solidFill>
                <a:latin typeface="Times New Roman"/>
                <a:ea typeface="Times New Roman"/>
                <a:cs typeface="Times New Roman"/>
                <a:sym typeface="Times New Roman"/>
              </a:rPr>
              <a:t>Feature Transformation: </a:t>
            </a:r>
            <a:r>
              <a:rPr lang="en" sz="1900">
                <a:solidFill>
                  <a:srgbClr val="050505"/>
                </a:solidFill>
                <a:latin typeface="Times New Roman"/>
                <a:ea typeface="Times New Roman"/>
                <a:cs typeface="Times New Roman"/>
                <a:sym typeface="Times New Roman"/>
              </a:rPr>
              <a:t>sklearn package for scaling variables</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i="1" lang="en" sz="1900">
                <a:solidFill>
                  <a:srgbClr val="050505"/>
                </a:solidFill>
                <a:latin typeface="Times New Roman"/>
                <a:ea typeface="Times New Roman"/>
                <a:cs typeface="Times New Roman"/>
                <a:sym typeface="Times New Roman"/>
              </a:rPr>
              <a:t>	Result: </a:t>
            </a:r>
            <a:r>
              <a:rPr lang="en" sz="1900">
                <a:solidFill>
                  <a:srgbClr val="050505"/>
                </a:solidFill>
                <a:latin typeface="Times New Roman"/>
                <a:ea typeface="Times New Roman"/>
                <a:cs typeface="Times New Roman"/>
                <a:sym typeface="Times New Roman"/>
              </a:rPr>
              <a:t>Limits influence of large data values. Aim for better model accuracy.</a:t>
            </a:r>
            <a:endParaRPr sz="1900">
              <a:solidFill>
                <a:srgbClr val="050505"/>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900">
                <a:solidFill>
                  <a:srgbClr val="050505"/>
                </a:solidFill>
                <a:latin typeface="Times New Roman"/>
                <a:ea typeface="Times New Roman"/>
                <a:cs typeface="Times New Roman"/>
                <a:sym typeface="Times New Roman"/>
              </a:rPr>
              <a:t>	</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700">
              <a:solidFill>
                <a:srgbClr val="050505"/>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46525"/>
            <a:ext cx="8520600" cy="771300"/>
          </a:xfrm>
          <a:prstGeom prst="rect">
            <a:avLst/>
          </a:prstGeom>
          <a:effectLst>
            <a:outerShdw blurRad="57150" rotWithShape="0" algn="bl" dir="5400000" dist="19050">
              <a:srgbClr val="4A86E8">
                <a:alpha val="50000"/>
              </a:srgbClr>
            </a:outerShdw>
          </a:effectLst>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Clr>
                <a:schemeClr val="dk1"/>
              </a:buClr>
              <a:buSzPct val="33333"/>
              <a:buFont typeface="Arial"/>
              <a:buNone/>
            </a:pPr>
            <a:r>
              <a:rPr b="1" lang="en" sz="3300">
                <a:latin typeface="Times New Roman"/>
                <a:ea typeface="Times New Roman"/>
                <a:cs typeface="Times New Roman"/>
                <a:sym typeface="Times New Roman"/>
              </a:rPr>
              <a:t>Train &amp; Test Splits</a:t>
            </a:r>
            <a:endParaRPr b="1" sz="33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02" name="Google Shape;102;p19"/>
          <p:cNvSpPr txBox="1"/>
          <p:nvPr/>
        </p:nvSpPr>
        <p:spPr>
          <a:xfrm>
            <a:off x="374375" y="1176600"/>
            <a:ext cx="6850200" cy="2099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rgbClr val="050505"/>
              </a:buClr>
              <a:buSzPts val="1900"/>
              <a:buFont typeface="Times New Roman"/>
              <a:buChar char="●"/>
            </a:pPr>
            <a:r>
              <a:rPr lang="en" sz="1900">
                <a:solidFill>
                  <a:srgbClr val="050505"/>
                </a:solidFill>
                <a:latin typeface="Times New Roman"/>
                <a:ea typeface="Times New Roman"/>
                <a:cs typeface="Times New Roman"/>
                <a:sym typeface="Times New Roman"/>
              </a:rPr>
              <a:t>S</a:t>
            </a:r>
            <a:r>
              <a:rPr lang="en" sz="1900">
                <a:solidFill>
                  <a:srgbClr val="050505"/>
                </a:solidFill>
                <a:latin typeface="Times New Roman"/>
                <a:ea typeface="Times New Roman"/>
                <a:cs typeface="Times New Roman"/>
                <a:sym typeface="Times New Roman"/>
              </a:rPr>
              <a:t>klearn package for splitting data</a:t>
            </a:r>
            <a:endParaRPr sz="1900">
              <a:solidFill>
                <a:srgbClr val="050505"/>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50505"/>
              </a:buClr>
              <a:buSzPts val="1900"/>
              <a:buFont typeface="Times New Roman"/>
              <a:buChar char="●"/>
            </a:pPr>
            <a:r>
              <a:rPr lang="en" sz="1900">
                <a:solidFill>
                  <a:srgbClr val="050505"/>
                </a:solidFill>
                <a:latin typeface="Times New Roman"/>
                <a:ea typeface="Times New Roman"/>
                <a:cs typeface="Times New Roman"/>
                <a:sym typeface="Times New Roman"/>
              </a:rPr>
              <a:t>Left default train size equal to 75%</a:t>
            </a:r>
            <a:endParaRPr sz="1900">
              <a:solidFill>
                <a:srgbClr val="050505"/>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rgbClr val="050505"/>
              </a:buClr>
              <a:buSzPts val="1900"/>
              <a:buFont typeface="Times New Roman"/>
              <a:buChar char="●"/>
            </a:pPr>
            <a:r>
              <a:rPr lang="en" sz="1900">
                <a:solidFill>
                  <a:srgbClr val="050505"/>
                </a:solidFill>
                <a:latin typeface="Times New Roman"/>
                <a:ea typeface="Times New Roman"/>
                <a:cs typeface="Times New Roman"/>
                <a:sym typeface="Times New Roman"/>
              </a:rPr>
              <a:t>Stratified on “y” to preserve the proportion of target (potability)</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900">
                <a:solidFill>
                  <a:srgbClr val="050505"/>
                </a:solidFill>
                <a:latin typeface="Times New Roman"/>
                <a:ea typeface="Times New Roman"/>
                <a:cs typeface="Times New Roman"/>
                <a:sym typeface="Times New Roman"/>
              </a:rPr>
              <a:t>	</a:t>
            </a:r>
            <a:endParaRPr sz="1900">
              <a:solidFill>
                <a:srgbClr val="050505"/>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700">
              <a:solidFill>
                <a:srgbClr val="050505"/>
              </a:solidFill>
              <a:latin typeface="Times New Roman"/>
              <a:ea typeface="Times New Roman"/>
              <a:cs typeface="Times New Roman"/>
              <a:sym typeface="Times New Roman"/>
            </a:endParaRPr>
          </a:p>
        </p:txBody>
      </p:sp>
      <p:pic>
        <p:nvPicPr>
          <p:cNvPr id="103" name="Google Shape;103;p19"/>
          <p:cNvPicPr preferRelativeResize="0"/>
          <p:nvPr/>
        </p:nvPicPr>
        <p:blipFill>
          <a:blip r:embed="rId3">
            <a:alphaModFix/>
          </a:blip>
          <a:stretch>
            <a:fillRect/>
          </a:stretch>
        </p:blipFill>
        <p:spPr>
          <a:xfrm>
            <a:off x="2724150" y="2571738"/>
            <a:ext cx="3695700" cy="212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12900"/>
            <a:ext cx="8520600" cy="672300"/>
          </a:xfrm>
          <a:prstGeom prst="rect">
            <a:avLst/>
          </a:prstGeom>
          <a:effectLst>
            <a:outerShdw blurRad="57150" rotWithShape="0" algn="bl" dir="5400000" dist="19050">
              <a:srgbClr val="4A86E8">
                <a:alpha val="50000"/>
              </a:srgbClr>
            </a:outerShdw>
          </a:effectLst>
        </p:spPr>
        <p:txBody>
          <a:bodyPr anchorCtr="0" anchor="t" bIns="91425" lIns="91425" spcFirstLastPara="1" rIns="91425" wrap="square" tIns="91425">
            <a:noAutofit/>
          </a:bodyPr>
          <a:lstStyle/>
          <a:p>
            <a:pPr indent="0" lvl="0" marL="0" rtl="0" algn="ctr">
              <a:lnSpc>
                <a:spcPct val="110795"/>
              </a:lnSpc>
              <a:spcBef>
                <a:spcPts val="0"/>
              </a:spcBef>
              <a:spcAft>
                <a:spcPts val="0"/>
              </a:spcAft>
              <a:buClr>
                <a:schemeClr val="dk1"/>
              </a:buClr>
              <a:buSzPts val="1100"/>
              <a:buFont typeface="Arial"/>
              <a:buNone/>
            </a:pPr>
            <a:r>
              <a:rPr b="1" lang="en" sz="2900">
                <a:solidFill>
                  <a:schemeClr val="accent2"/>
                </a:solidFill>
                <a:latin typeface="Times New Roman"/>
                <a:ea typeface="Times New Roman"/>
                <a:cs typeface="Times New Roman"/>
                <a:sym typeface="Times New Roman"/>
              </a:rPr>
              <a:t>Machine Learning Model</a:t>
            </a:r>
            <a:endParaRPr b="1" sz="2900">
              <a:solidFill>
                <a:schemeClr val="accent2"/>
              </a:solidFill>
              <a:latin typeface="Times New Roman"/>
              <a:ea typeface="Times New Roman"/>
              <a:cs typeface="Times New Roman"/>
              <a:sym typeface="Times New Roman"/>
            </a:endParaRPr>
          </a:p>
          <a:p>
            <a:pPr indent="0" lvl="0" marL="0" rtl="0" algn="l">
              <a:lnSpc>
                <a:spcPct val="110795"/>
              </a:lnSpc>
              <a:spcBef>
                <a:spcPts val="0"/>
              </a:spcBef>
              <a:spcAft>
                <a:spcPts val="0"/>
              </a:spcAft>
              <a:buSzPts val="990"/>
              <a:buNone/>
            </a:pPr>
            <a:r>
              <a:t/>
            </a:r>
            <a:endParaRPr sz="3220"/>
          </a:p>
        </p:txBody>
      </p:sp>
      <p:sp>
        <p:nvSpPr>
          <p:cNvPr id="109" name="Google Shape;109;p20"/>
          <p:cNvSpPr txBox="1"/>
          <p:nvPr>
            <p:ph idx="1" type="body"/>
          </p:nvPr>
        </p:nvSpPr>
        <p:spPr>
          <a:xfrm>
            <a:off x="311700" y="1299875"/>
            <a:ext cx="8520600" cy="3269100"/>
          </a:xfrm>
          <a:prstGeom prst="rect">
            <a:avLst/>
          </a:prstGeom>
        </p:spPr>
        <p:txBody>
          <a:bodyPr anchorCtr="0" anchor="t" bIns="91425" lIns="91425" spcFirstLastPara="1" rIns="91425" wrap="square" tIns="91425">
            <a:normAutofit/>
          </a:bodyPr>
          <a:lstStyle/>
          <a:p>
            <a:pPr indent="-336550" lvl="0" marL="4572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Model Type: Balanced Random Forest Classifier</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Creates smaller simpler decision trees based on a random subset of features</a:t>
            </a:r>
            <a:endParaRPr sz="170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ts val="1700"/>
              <a:buFont typeface="Times New Roman"/>
              <a:buChar char="○"/>
            </a:pPr>
            <a:r>
              <a:rPr lang="en" sz="1700">
                <a:solidFill>
                  <a:schemeClr val="accent2"/>
                </a:solidFill>
                <a:latin typeface="Times New Roman"/>
                <a:ea typeface="Times New Roman"/>
                <a:cs typeface="Times New Roman"/>
                <a:sym typeface="Times New Roman"/>
              </a:rPr>
              <a:t>Smaller trees combine to create a strong learner</a:t>
            </a:r>
            <a:endParaRPr sz="1700">
              <a:solidFill>
                <a:schemeClr val="accent2"/>
              </a:solidFill>
              <a:latin typeface="Times New Roman"/>
              <a:ea typeface="Times New Roman"/>
              <a:cs typeface="Times New Roman"/>
              <a:sym typeface="Times New Roman"/>
            </a:endParaRPr>
          </a:p>
          <a:p>
            <a:pPr indent="0" lvl="0" marL="45720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1200"/>
              </a:spcAft>
              <a:buNone/>
            </a:pPr>
            <a:r>
              <a:t/>
            </a:r>
            <a:endParaRPr sz="1700">
              <a:solidFill>
                <a:schemeClr val="accent2"/>
              </a:solidFill>
              <a:latin typeface="Times New Roman"/>
              <a:ea typeface="Times New Roman"/>
              <a:cs typeface="Times New Roman"/>
              <a:sym typeface="Times New Roman"/>
            </a:endParaRPr>
          </a:p>
        </p:txBody>
      </p:sp>
      <p:pic>
        <p:nvPicPr>
          <p:cNvPr id="110" name="Google Shape;110;p20"/>
          <p:cNvPicPr preferRelativeResize="0"/>
          <p:nvPr/>
        </p:nvPicPr>
        <p:blipFill>
          <a:blip r:embed="rId3">
            <a:alphaModFix/>
          </a:blip>
          <a:stretch>
            <a:fillRect/>
          </a:stretch>
        </p:blipFill>
        <p:spPr>
          <a:xfrm>
            <a:off x="2516500" y="2442750"/>
            <a:ext cx="3667722" cy="2442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311700" y="392200"/>
            <a:ext cx="8520600" cy="1031100"/>
          </a:xfrm>
          <a:prstGeom prst="rect">
            <a:avLst/>
          </a:prstGeom>
        </p:spPr>
        <p:txBody>
          <a:bodyPr anchorCtr="0" anchor="b" bIns="91425" lIns="91425" spcFirstLastPara="1" rIns="91425" wrap="square" tIns="91425">
            <a:normAutofit fontScale="90000"/>
          </a:bodyPr>
          <a:lstStyle/>
          <a:p>
            <a:pPr indent="0" lvl="0" marL="0" rtl="0" algn="ctr">
              <a:lnSpc>
                <a:spcPct val="110795"/>
              </a:lnSpc>
              <a:spcBef>
                <a:spcPts val="0"/>
              </a:spcBef>
              <a:spcAft>
                <a:spcPts val="0"/>
              </a:spcAft>
              <a:buClr>
                <a:schemeClr val="dk1"/>
              </a:buClr>
              <a:buSzPct val="33559"/>
              <a:buFont typeface="Arial"/>
              <a:buNone/>
            </a:pPr>
            <a:r>
              <a:rPr lang="en" sz="3277">
                <a:solidFill>
                  <a:schemeClr val="accent2"/>
                </a:solidFill>
              </a:rPr>
              <a:t>Model Benefits &amp; Limitations</a:t>
            </a:r>
            <a:endParaRPr sz="3277">
              <a:solidFill>
                <a:schemeClr val="accent2"/>
              </a:solidFill>
            </a:endParaRPr>
          </a:p>
          <a:p>
            <a:pPr indent="0" lvl="0" marL="0" rtl="0" algn="ctr">
              <a:spcBef>
                <a:spcPts val="0"/>
              </a:spcBef>
              <a:spcAft>
                <a:spcPts val="0"/>
              </a:spcAft>
              <a:buNone/>
            </a:pPr>
            <a:r>
              <a:t/>
            </a:r>
            <a:endParaRPr/>
          </a:p>
        </p:txBody>
      </p:sp>
      <p:sp>
        <p:nvSpPr>
          <p:cNvPr id="116" name="Google Shape;116;p21"/>
          <p:cNvSpPr txBox="1"/>
          <p:nvPr>
            <p:ph idx="4294967295" type="body"/>
          </p:nvPr>
        </p:nvSpPr>
        <p:spPr>
          <a:xfrm>
            <a:off x="311700" y="1299875"/>
            <a:ext cx="8520600" cy="3459900"/>
          </a:xfrm>
          <a:prstGeom prst="rect">
            <a:avLst/>
          </a:prstGeom>
        </p:spPr>
        <p:txBody>
          <a:bodyPr anchorCtr="0" anchor="t" bIns="91425" lIns="91425" spcFirstLastPara="1" rIns="91425" wrap="square" tIns="91425">
            <a:normAutofit fontScale="40000" lnSpcReduction="20000"/>
          </a:bodyPr>
          <a:lstStyle/>
          <a:p>
            <a:pPr indent="-336550" lvl="0" marL="4572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Benefits</a:t>
            </a:r>
            <a:endParaRPr sz="425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Robust against overfitting</a:t>
            </a:r>
            <a:endParaRPr sz="4250">
              <a:solidFill>
                <a:schemeClr val="accent2"/>
              </a:solidFill>
              <a:latin typeface="Times New Roman"/>
              <a:ea typeface="Times New Roman"/>
              <a:cs typeface="Times New Roman"/>
              <a:sym typeface="Times New Roman"/>
            </a:endParaRPr>
          </a:p>
          <a:p>
            <a:pPr indent="-336550" lvl="2" marL="13716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Smaller decision trees are trained on different subsets</a:t>
            </a:r>
            <a:endParaRPr sz="425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N_estimators input enables easy algorithm tuning</a:t>
            </a:r>
            <a:endParaRPr sz="4250">
              <a:solidFill>
                <a:schemeClr val="accent2"/>
              </a:solidFill>
              <a:latin typeface="Times New Roman"/>
              <a:ea typeface="Times New Roman"/>
              <a:cs typeface="Times New Roman"/>
              <a:sym typeface="Times New Roman"/>
            </a:endParaRPr>
          </a:p>
          <a:p>
            <a:pPr indent="-336550" lvl="2" marL="13716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Higher number of trees </a:t>
            </a:r>
            <a:r>
              <a:rPr lang="en" sz="4250">
                <a:solidFill>
                  <a:schemeClr val="accent2"/>
                </a:solidFill>
                <a:latin typeface="Times New Roman"/>
                <a:ea typeface="Times New Roman"/>
                <a:cs typeface="Times New Roman"/>
                <a:sym typeface="Times New Roman"/>
              </a:rPr>
              <a:t>usually yields better performance</a:t>
            </a:r>
            <a:endParaRPr sz="425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None/>
            </a:pPr>
            <a:r>
              <a:t/>
            </a:r>
            <a:endParaRPr sz="4250">
              <a:solidFill>
                <a:schemeClr val="accent2"/>
              </a:solidFill>
              <a:latin typeface="Times New Roman"/>
              <a:ea typeface="Times New Roman"/>
              <a:cs typeface="Times New Roman"/>
              <a:sym typeface="Times New Roman"/>
            </a:endParaRPr>
          </a:p>
          <a:p>
            <a:pPr indent="-336550" lvl="0" marL="457200" marR="0" rtl="0" algn="just">
              <a:lnSpc>
                <a:spcPct val="115000"/>
              </a:lnSpc>
              <a:spcBef>
                <a:spcPts val="120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Limitations</a:t>
            </a:r>
            <a:endParaRPr sz="425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Feature importance outputs show minimal variability</a:t>
            </a:r>
            <a:endParaRPr sz="425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Model is not easily interpretable</a:t>
            </a:r>
            <a:endParaRPr sz="4250">
              <a:solidFill>
                <a:schemeClr val="accent2"/>
              </a:solidFill>
              <a:latin typeface="Times New Roman"/>
              <a:ea typeface="Times New Roman"/>
              <a:cs typeface="Times New Roman"/>
              <a:sym typeface="Times New Roman"/>
            </a:endParaRPr>
          </a:p>
          <a:p>
            <a:pPr indent="-336550" lvl="1" marL="914400" marR="0" rtl="0" algn="just">
              <a:lnSpc>
                <a:spcPct val="115000"/>
              </a:lnSpc>
              <a:spcBef>
                <a:spcPts val="0"/>
              </a:spcBef>
              <a:spcAft>
                <a:spcPts val="0"/>
              </a:spcAft>
              <a:buClr>
                <a:schemeClr val="accent2"/>
              </a:buClr>
              <a:buSzPct val="100000"/>
              <a:buFont typeface="Times New Roman"/>
              <a:buChar char="○"/>
            </a:pPr>
            <a:r>
              <a:rPr lang="en" sz="4250">
                <a:solidFill>
                  <a:schemeClr val="accent2"/>
                </a:solidFill>
                <a:latin typeface="Times New Roman"/>
                <a:ea typeface="Times New Roman"/>
                <a:cs typeface="Times New Roman"/>
                <a:sym typeface="Times New Roman"/>
              </a:rPr>
              <a:t>Computationally intensive with large datasets</a:t>
            </a:r>
            <a:endParaRPr sz="4250">
              <a:solidFill>
                <a:schemeClr val="accent2"/>
              </a:solidFill>
              <a:latin typeface="Times New Roman"/>
              <a:ea typeface="Times New Roman"/>
              <a:cs typeface="Times New Roman"/>
              <a:sym typeface="Times New Roman"/>
            </a:endParaRPr>
          </a:p>
          <a:p>
            <a:pPr indent="0" lvl="0" marL="457200" marR="0" rtl="0" algn="just">
              <a:lnSpc>
                <a:spcPct val="115000"/>
              </a:lnSpc>
              <a:spcBef>
                <a:spcPts val="1200"/>
              </a:spcBef>
              <a:spcAft>
                <a:spcPts val="0"/>
              </a:spcAft>
              <a:buNone/>
            </a:pPr>
            <a:r>
              <a:t/>
            </a:r>
            <a:endParaRPr sz="1700">
              <a:solidFill>
                <a:schemeClr val="accent2"/>
              </a:solidFill>
              <a:latin typeface="Times New Roman"/>
              <a:ea typeface="Times New Roman"/>
              <a:cs typeface="Times New Roman"/>
              <a:sym typeface="Times New Roman"/>
            </a:endParaRPr>
          </a:p>
          <a:p>
            <a:pPr indent="0" lvl="0" marL="0" marR="0" rtl="0" algn="just">
              <a:lnSpc>
                <a:spcPct val="115000"/>
              </a:lnSpc>
              <a:spcBef>
                <a:spcPts val="1200"/>
              </a:spcBef>
              <a:spcAft>
                <a:spcPts val="1200"/>
              </a:spcAft>
              <a:buNone/>
            </a:pPr>
            <a:r>
              <a:t/>
            </a:r>
            <a:endParaRPr sz="1700">
              <a:solidFill>
                <a:schemeClr val="accent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