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f1175cd6b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0f1175cd6b_1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acc90b458_0_2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acc90b458_0_2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This model is robust against overfitting because the smaller decision trees are trained on different pieces of data. However, all features are displaying similar importance in the model and thus it is difficult to eliminate features.</a:t>
            </a:r>
            <a:endParaRPr sz="1200">
              <a:solidFill>
                <a:srgbClr val="24292F"/>
              </a:solidFill>
              <a:highlight>
                <a:srgbClr val="FFFFFF"/>
              </a:highlight>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0"/>
              </a:spcBef>
              <a:spcAft>
                <a:spcPts val="0"/>
              </a:spcAft>
              <a:buNone/>
            </a:pPr>
            <a:r>
              <a:rPr lang="en">
                <a:solidFill>
                  <a:schemeClr val="dk1"/>
                </a:solidFill>
                <a:latin typeface="Calibri"/>
                <a:ea typeface="Calibri"/>
                <a:cs typeface="Calibri"/>
                <a:sym typeface="Calibri"/>
              </a:rPr>
              <a:t>Algorithm tuning - (can increase) n_estimators : This is </a:t>
            </a:r>
            <a:r>
              <a:rPr b="1" lang="en" sz="1200">
                <a:solidFill>
                  <a:srgbClr val="202124"/>
                </a:solidFill>
                <a:highlight>
                  <a:srgbClr val="FFFFFF"/>
                </a:highlight>
                <a:latin typeface="Roboto"/>
                <a:ea typeface="Roboto"/>
                <a:cs typeface="Roboto"/>
                <a:sym typeface="Roboto"/>
              </a:rPr>
              <a:t>the number of trees you want to build before taking the maximum voting or averages of predictions</a:t>
            </a:r>
            <a:r>
              <a:rPr lang="en">
                <a:solidFill>
                  <a:schemeClr val="dk1"/>
                </a:solidFill>
                <a:latin typeface="Calibri"/>
                <a:ea typeface="Calibri"/>
                <a:cs typeface="Calibri"/>
                <a:sym typeface="Calibri"/>
              </a:rPr>
              <a:t>. Higher number of trees give you better performance but makes your code slower.</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Not easily interpretable - especially when increasing the number of trees</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Computational intensive -</a:t>
            </a:r>
            <a:endParaRPr>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91cac0ae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91cac0ae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91cac0ae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91cac0ae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91cac0ae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91cac0ae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91adb1c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91adb1c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91cac0ae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91cac0ae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f1175cd6b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0f1175cd6b_1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f1175cd6b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0f1175cd6b_1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f1175cd6b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0f1175cd6b_1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acc90b458_0_2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acc90b458_0_2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91d48e8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91d48e8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acc90b458_0_2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acc90b458_0_2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feature scaled to mean of 0 and std dev of 1; helps with datasets sensitive to large values &lt;- ours because limited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91cac0ae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91cac0ae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feature scaled to mean of 0 and std dev of 1; helps with datasets sensitive to large values &lt;- ours because limited data</a:t>
            </a:r>
            <a:endParaRPr/>
          </a:p>
          <a:p>
            <a:pPr indent="0" lvl="0" marL="0" rtl="0" algn="l">
              <a:spcBef>
                <a:spcPts val="0"/>
              </a:spcBef>
              <a:spcAft>
                <a:spcPts val="0"/>
              </a:spcAft>
              <a:buNone/>
            </a:pPr>
            <a:r>
              <a:rPr lang="en"/>
              <a:t>Stratify - that is in the original </a:t>
            </a:r>
            <a:r>
              <a:rPr lang="en"/>
              <a:t>dataset, in the test/train datasets as well</a:t>
            </a:r>
            <a:endParaRPr/>
          </a:p>
          <a:p>
            <a:pPr indent="-349250" lvl="0" marL="457200" rtl="0" algn="l">
              <a:lnSpc>
                <a:spcPct val="115000"/>
              </a:lnSpc>
              <a:spcBef>
                <a:spcPts val="0"/>
              </a:spcBef>
              <a:spcAft>
                <a:spcPts val="0"/>
              </a:spcAft>
              <a:buClr>
                <a:srgbClr val="050505"/>
              </a:buClr>
              <a:buSzPts val="1900"/>
              <a:buFont typeface="Times New Roman"/>
              <a:buChar char="●"/>
            </a:pPr>
            <a:r>
              <a:rPr lang="en" sz="1900">
                <a:solidFill>
                  <a:srgbClr val="050505"/>
                </a:solidFill>
                <a:latin typeface="Times New Roman"/>
                <a:ea typeface="Times New Roman"/>
                <a:cs typeface="Times New Roman"/>
                <a:sym typeface="Times New Roman"/>
              </a:rPr>
              <a:t>Stratified on “y” to preserve the proportion of target (potability)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acc90b458_0_2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acc90b458_0_2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effectLst>
            <a:outerShdw blurRad="57150" rotWithShape="0" algn="bl" dir="5400000" dist="19050">
              <a:srgbClr val="4A86E8">
                <a:alpha val="50000"/>
              </a:srgbClr>
            </a:outerShdw>
          </a:effectLst>
        </p:spPr>
        <p:txBody>
          <a:bodyPr anchorCtr="0" anchor="b" bIns="91425" lIns="91425" spcFirstLastPara="1" rIns="91425" wrap="square" tIns="91425">
            <a:normAutofit/>
          </a:bodyPr>
          <a:lstStyle>
            <a:lvl1pPr lvl="0" rtl="0" algn="ctr">
              <a:spcBef>
                <a:spcPts val="0"/>
              </a:spcBef>
              <a:spcAft>
                <a:spcPts val="0"/>
              </a:spcAft>
              <a:buSzPts val="2800"/>
              <a:buFont typeface="Times New Roman"/>
              <a:buNone/>
              <a:defRPr b="1">
                <a:latin typeface="Times New Roman"/>
                <a:ea typeface="Times New Roman"/>
                <a:cs typeface="Times New Roman"/>
                <a:sym typeface="Times New Rom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1700"/>
              <a:buFont typeface="Times New Roman"/>
              <a:buNone/>
              <a:defRPr sz="1700">
                <a:solidFill>
                  <a:schemeClr val="dk1"/>
                </a:solidFill>
                <a:latin typeface="Times New Roman"/>
                <a:ea typeface="Times New Roman"/>
                <a:cs typeface="Times New Roman"/>
                <a:sym typeface="Times New Roma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8" name="Google Shape;58;p14"/>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sz="1100"/>
            </a:lvl1pPr>
            <a:lvl2pPr indent="-317500" lvl="1" marL="914400" algn="l">
              <a:lnSpc>
                <a:spcPct val="90000"/>
              </a:lnSpc>
              <a:spcBef>
                <a:spcPts val="1200"/>
              </a:spcBef>
              <a:spcAft>
                <a:spcPts val="0"/>
              </a:spcAft>
              <a:buClr>
                <a:schemeClr val="lt1"/>
              </a:buClr>
              <a:buSzPts val="1400"/>
              <a:buChar char="○"/>
              <a:defRPr sz="1100"/>
            </a:lvl2pPr>
            <a:lvl3pPr indent="-317500" lvl="2" marL="1371600" algn="l">
              <a:lnSpc>
                <a:spcPct val="90000"/>
              </a:lnSpc>
              <a:spcBef>
                <a:spcPts val="1200"/>
              </a:spcBef>
              <a:spcAft>
                <a:spcPts val="0"/>
              </a:spcAft>
              <a:buClr>
                <a:schemeClr val="lt1"/>
              </a:buClr>
              <a:buSzPts val="1400"/>
              <a:buChar char="■"/>
              <a:defRPr sz="1100"/>
            </a:lvl3pPr>
            <a:lvl4pPr indent="-317500" lvl="3" marL="1828800" algn="l">
              <a:lnSpc>
                <a:spcPct val="90000"/>
              </a:lnSpc>
              <a:spcBef>
                <a:spcPts val="1200"/>
              </a:spcBef>
              <a:spcAft>
                <a:spcPts val="0"/>
              </a:spcAft>
              <a:buClr>
                <a:schemeClr val="lt1"/>
              </a:buClr>
              <a:buSzPts val="1400"/>
              <a:buChar char="●"/>
              <a:defRPr sz="1100"/>
            </a:lvl4pPr>
            <a:lvl5pPr indent="-317500" lvl="4" marL="2286000" algn="l">
              <a:lnSpc>
                <a:spcPct val="90000"/>
              </a:lnSpc>
              <a:spcBef>
                <a:spcPts val="1200"/>
              </a:spcBef>
              <a:spcAft>
                <a:spcPts val="0"/>
              </a:spcAft>
              <a:buClr>
                <a:schemeClr val="lt1"/>
              </a:buClr>
              <a:buSzPts val="1400"/>
              <a:buChar char="○"/>
              <a:defRPr sz="1100"/>
            </a:lvl5pPr>
            <a:lvl6pPr indent="-317500" lvl="5" marL="2743200" algn="l">
              <a:lnSpc>
                <a:spcPct val="90000"/>
              </a:lnSpc>
              <a:spcBef>
                <a:spcPts val="1200"/>
              </a:spcBef>
              <a:spcAft>
                <a:spcPts val="0"/>
              </a:spcAft>
              <a:buClr>
                <a:schemeClr val="lt1"/>
              </a:buClr>
              <a:buSzPts val="1400"/>
              <a:buChar char="■"/>
              <a:defRPr sz="1100"/>
            </a:lvl6pPr>
            <a:lvl7pPr indent="-317500" lvl="6" marL="3200400" algn="l">
              <a:lnSpc>
                <a:spcPct val="90000"/>
              </a:lnSpc>
              <a:spcBef>
                <a:spcPts val="1200"/>
              </a:spcBef>
              <a:spcAft>
                <a:spcPts val="0"/>
              </a:spcAft>
              <a:buClr>
                <a:schemeClr val="lt1"/>
              </a:buClr>
              <a:buSzPts val="1400"/>
              <a:buChar char="●"/>
              <a:defRPr sz="1100"/>
            </a:lvl7pPr>
            <a:lvl8pPr indent="-317500" lvl="7" marL="3657600" algn="l">
              <a:lnSpc>
                <a:spcPct val="90000"/>
              </a:lnSpc>
              <a:spcBef>
                <a:spcPts val="1200"/>
              </a:spcBef>
              <a:spcAft>
                <a:spcPts val="0"/>
              </a:spcAft>
              <a:buClr>
                <a:schemeClr val="lt1"/>
              </a:buClr>
              <a:buSzPts val="1400"/>
              <a:buChar char="○"/>
              <a:defRPr sz="1100"/>
            </a:lvl8pPr>
            <a:lvl9pPr indent="-317500" lvl="8" marL="4114800" algn="l">
              <a:lnSpc>
                <a:spcPct val="90000"/>
              </a:lnSpc>
              <a:spcBef>
                <a:spcPts val="1200"/>
              </a:spcBef>
              <a:spcAft>
                <a:spcPts val="1200"/>
              </a:spcAft>
              <a:buClr>
                <a:schemeClr val="lt1"/>
              </a:buClr>
              <a:buSzPts val="1400"/>
              <a:buChar char="■"/>
              <a:defRPr sz="1100"/>
            </a:lvl9pPr>
          </a:lstStyle>
          <a:p/>
        </p:txBody>
      </p:sp>
      <p:sp>
        <p:nvSpPr>
          <p:cNvPr id="59" name="Google Shape;59;p14"/>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sz="1100"/>
            </a:lvl1pPr>
            <a:lvl2pPr indent="-317500" lvl="1" marL="914400" algn="l">
              <a:lnSpc>
                <a:spcPct val="90000"/>
              </a:lnSpc>
              <a:spcBef>
                <a:spcPts val="1200"/>
              </a:spcBef>
              <a:spcAft>
                <a:spcPts val="0"/>
              </a:spcAft>
              <a:buClr>
                <a:schemeClr val="lt1"/>
              </a:buClr>
              <a:buSzPts val="1400"/>
              <a:buChar char="○"/>
              <a:defRPr sz="1100"/>
            </a:lvl2pPr>
            <a:lvl3pPr indent="-317500" lvl="2" marL="1371600" algn="l">
              <a:lnSpc>
                <a:spcPct val="90000"/>
              </a:lnSpc>
              <a:spcBef>
                <a:spcPts val="1200"/>
              </a:spcBef>
              <a:spcAft>
                <a:spcPts val="0"/>
              </a:spcAft>
              <a:buClr>
                <a:schemeClr val="lt1"/>
              </a:buClr>
              <a:buSzPts val="1400"/>
              <a:buChar char="■"/>
              <a:defRPr sz="1100"/>
            </a:lvl3pPr>
            <a:lvl4pPr indent="-317500" lvl="3" marL="1828800" algn="l">
              <a:lnSpc>
                <a:spcPct val="90000"/>
              </a:lnSpc>
              <a:spcBef>
                <a:spcPts val="1200"/>
              </a:spcBef>
              <a:spcAft>
                <a:spcPts val="0"/>
              </a:spcAft>
              <a:buClr>
                <a:schemeClr val="lt1"/>
              </a:buClr>
              <a:buSzPts val="1400"/>
              <a:buChar char="●"/>
              <a:defRPr sz="1100"/>
            </a:lvl4pPr>
            <a:lvl5pPr indent="-317500" lvl="4" marL="2286000" algn="l">
              <a:lnSpc>
                <a:spcPct val="90000"/>
              </a:lnSpc>
              <a:spcBef>
                <a:spcPts val="1200"/>
              </a:spcBef>
              <a:spcAft>
                <a:spcPts val="0"/>
              </a:spcAft>
              <a:buClr>
                <a:schemeClr val="lt1"/>
              </a:buClr>
              <a:buSzPts val="1400"/>
              <a:buChar char="○"/>
              <a:defRPr sz="1100"/>
            </a:lvl5pPr>
            <a:lvl6pPr indent="-317500" lvl="5" marL="2743200" algn="l">
              <a:lnSpc>
                <a:spcPct val="90000"/>
              </a:lnSpc>
              <a:spcBef>
                <a:spcPts val="1200"/>
              </a:spcBef>
              <a:spcAft>
                <a:spcPts val="0"/>
              </a:spcAft>
              <a:buClr>
                <a:schemeClr val="lt1"/>
              </a:buClr>
              <a:buSzPts val="1400"/>
              <a:buChar char="■"/>
              <a:defRPr sz="1100"/>
            </a:lvl6pPr>
            <a:lvl7pPr indent="-317500" lvl="6" marL="3200400" algn="l">
              <a:lnSpc>
                <a:spcPct val="90000"/>
              </a:lnSpc>
              <a:spcBef>
                <a:spcPts val="1200"/>
              </a:spcBef>
              <a:spcAft>
                <a:spcPts val="0"/>
              </a:spcAft>
              <a:buClr>
                <a:schemeClr val="lt1"/>
              </a:buClr>
              <a:buSzPts val="1400"/>
              <a:buChar char="●"/>
              <a:defRPr sz="1100"/>
            </a:lvl7pPr>
            <a:lvl8pPr indent="-317500" lvl="7" marL="3657600" algn="l">
              <a:lnSpc>
                <a:spcPct val="90000"/>
              </a:lnSpc>
              <a:spcBef>
                <a:spcPts val="1200"/>
              </a:spcBef>
              <a:spcAft>
                <a:spcPts val="0"/>
              </a:spcAft>
              <a:buClr>
                <a:schemeClr val="lt1"/>
              </a:buClr>
              <a:buSzPts val="1400"/>
              <a:buChar char="○"/>
              <a:defRPr sz="1100"/>
            </a:lvl8pPr>
            <a:lvl9pPr indent="-317500" lvl="8" marL="4114800" algn="l">
              <a:lnSpc>
                <a:spcPct val="90000"/>
              </a:lnSpc>
              <a:spcBef>
                <a:spcPts val="1200"/>
              </a:spcBef>
              <a:spcAft>
                <a:spcPts val="1200"/>
              </a:spcAft>
              <a:buClr>
                <a:schemeClr val="lt1"/>
              </a:buClr>
              <a:buSzPts val="1400"/>
              <a:buChar char="■"/>
              <a:defRPr sz="1100"/>
            </a:lvl9pPr>
          </a:lstStyle>
          <a:p/>
        </p:txBody>
      </p:sp>
      <p:sp>
        <p:nvSpPr>
          <p:cNvPr id="60" name="Google Shape;60;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1" name="Google Shape;61;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2" name="Google Shape;62;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_OBJECTS_1">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65" name="Google Shape;65;p15"/>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66" name="Google Shape;66;p15"/>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67" name="Google Shape;67;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8" name="Google Shape;6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9" name="Google Shape;6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0E0E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5.jpg"/><Relationship Id="rId5"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7.jp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www.waterqualitydata.us/" TargetMode="External"/><Relationship Id="rId5" Type="http://schemas.openxmlformats.org/officeDocument/2006/relationships/image" Target="../media/image19.png"/><Relationship Id="rId6" Type="http://schemas.openxmlformats.org/officeDocument/2006/relationships/image" Target="../media/image4.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16"/>
          <p:cNvSpPr/>
          <p:nvPr/>
        </p:nvSpPr>
        <p:spPr>
          <a:xfrm>
            <a:off x="0" y="0"/>
            <a:ext cx="91416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5" name="Google Shape;75;p16"/>
          <p:cNvPicPr preferRelativeResize="0"/>
          <p:nvPr/>
        </p:nvPicPr>
        <p:blipFill rotWithShape="1">
          <a:blip r:embed="rId3">
            <a:alphaModFix amt="50000"/>
          </a:blip>
          <a:srcRect b="12426" l="0" r="0" t="0"/>
          <a:stretch/>
        </p:blipFill>
        <p:spPr>
          <a:xfrm>
            <a:off x="15" y="8"/>
            <a:ext cx="9141699" cy="5143493"/>
          </a:xfrm>
          <a:prstGeom prst="rect">
            <a:avLst/>
          </a:prstGeom>
          <a:noFill/>
          <a:ln>
            <a:noFill/>
          </a:ln>
        </p:spPr>
      </p:pic>
      <p:sp>
        <p:nvSpPr>
          <p:cNvPr id="76" name="Google Shape;76;p16"/>
          <p:cNvSpPr txBox="1"/>
          <p:nvPr>
            <p:ph type="ctrTitle"/>
          </p:nvPr>
        </p:nvSpPr>
        <p:spPr>
          <a:xfrm>
            <a:off x="1143000" y="841772"/>
            <a:ext cx="6858000" cy="22974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FFFFFF"/>
              </a:buClr>
              <a:buSzPts val="5000"/>
              <a:buFont typeface="Times New Roman"/>
              <a:buNone/>
            </a:pPr>
            <a:r>
              <a:rPr b="1" lang="en" sz="5000">
                <a:solidFill>
                  <a:srgbClr val="FFFFFF"/>
                </a:solidFill>
                <a:latin typeface="Times New Roman"/>
                <a:ea typeface="Times New Roman"/>
                <a:cs typeface="Times New Roman"/>
                <a:sym typeface="Times New Roman"/>
              </a:rPr>
              <a:t>ENVIRONMENTAL SUSTAINABILITY</a:t>
            </a:r>
            <a:endParaRPr sz="1100"/>
          </a:p>
        </p:txBody>
      </p:sp>
      <p:sp>
        <p:nvSpPr>
          <p:cNvPr id="77" name="Google Shape;77;p16"/>
          <p:cNvSpPr txBox="1"/>
          <p:nvPr>
            <p:ph idx="1" type="subTitle"/>
          </p:nvPr>
        </p:nvSpPr>
        <p:spPr>
          <a:xfrm>
            <a:off x="80009" y="3449574"/>
            <a:ext cx="9325200" cy="11520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FFFF"/>
              </a:buClr>
              <a:buSzPts val="2700"/>
              <a:buNone/>
            </a:pPr>
            <a:r>
              <a:rPr b="1" lang="en" sz="2700">
                <a:solidFill>
                  <a:srgbClr val="FFFFFF"/>
                </a:solidFill>
                <a:latin typeface="Times New Roman"/>
                <a:ea typeface="Times New Roman"/>
                <a:cs typeface="Times New Roman"/>
                <a:sym typeface="Times New Roman"/>
              </a:rPr>
              <a:t>Machine Learning: Predicting the Potability of Water</a:t>
            </a:r>
            <a:endParaRPr sz="1100"/>
          </a:p>
        </p:txBody>
      </p:sp>
      <p:sp>
        <p:nvSpPr>
          <p:cNvPr id="78" name="Google Shape;78;p16"/>
          <p:cNvSpPr/>
          <p:nvPr/>
        </p:nvSpPr>
        <p:spPr>
          <a:xfrm>
            <a:off x="2980655" y="3276467"/>
            <a:ext cx="3182692" cy="13716"/>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9" name="Google Shape;79;p16"/>
          <p:cNvSpPr txBox="1"/>
          <p:nvPr/>
        </p:nvSpPr>
        <p:spPr>
          <a:xfrm>
            <a:off x="1084001" y="3952900"/>
            <a:ext cx="78408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600" u="none" cap="none" strike="noStrike">
                <a:solidFill>
                  <a:schemeClr val="lt1"/>
                </a:solidFill>
                <a:latin typeface="Times New Roman"/>
                <a:ea typeface="Times New Roman"/>
                <a:cs typeface="Times New Roman"/>
                <a:sym typeface="Times New Roman"/>
              </a:rPr>
              <a:t>By: Jessica Zimmerman | Beruchya Dao-Bai | Mohamad Kassim | Elizaveta Lyadova</a:t>
            </a:r>
            <a:endParaRPr sz="1300"/>
          </a:p>
          <a:p>
            <a:pPr indent="0" lvl="0" marL="0" marR="0" rtl="0" algn="l">
              <a:spcBef>
                <a:spcPts val="0"/>
              </a:spcBef>
              <a:spcAft>
                <a:spcPts val="0"/>
              </a:spcAft>
              <a:buNone/>
            </a:pPr>
            <a:br>
              <a:rPr b="0" i="0" lang="en" sz="1600" u="none" cap="none" strike="noStrike">
                <a:solidFill>
                  <a:schemeClr val="lt1"/>
                </a:solidFill>
                <a:latin typeface="Times New Roman"/>
                <a:ea typeface="Times New Roman"/>
                <a:cs typeface="Times New Roman"/>
                <a:sym typeface="Times New Roman"/>
              </a:rPr>
            </a:br>
            <a:endParaRPr sz="1600">
              <a:solidFill>
                <a:schemeClr val="lt1"/>
              </a:solidFill>
              <a:latin typeface="Times New Roman"/>
              <a:ea typeface="Times New Roman"/>
              <a:cs typeface="Times New Roman"/>
              <a:sym typeface="Times New Roman"/>
            </a:endParaRPr>
          </a:p>
        </p:txBody>
      </p:sp>
      <p:sp>
        <p:nvSpPr>
          <p:cNvPr id="80" name="Google Shape;80;p16"/>
          <p:cNvSpPr txBox="1"/>
          <p:nvPr/>
        </p:nvSpPr>
        <p:spPr>
          <a:xfrm>
            <a:off x="80010" y="4761109"/>
            <a:ext cx="57264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a:solidFill>
                  <a:schemeClr val="lt1"/>
                </a:solidFill>
                <a:latin typeface="Times New Roman"/>
                <a:ea typeface="Times New Roman"/>
                <a:cs typeface="Times New Roman"/>
                <a:sym typeface="Times New Roman"/>
              </a:rPr>
              <a:t>https://github.com/jessezimm/Environmental_Sustainability</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311700" y="392200"/>
            <a:ext cx="8520600" cy="1031100"/>
          </a:xfrm>
          <a:prstGeom prst="rect">
            <a:avLst/>
          </a:prstGeom>
        </p:spPr>
        <p:txBody>
          <a:bodyPr anchorCtr="0" anchor="b" bIns="91425" lIns="91425" spcFirstLastPara="1" rIns="91425" wrap="square" tIns="91425">
            <a:normAutofit fontScale="90000"/>
          </a:bodyPr>
          <a:lstStyle/>
          <a:p>
            <a:pPr indent="0" lvl="0" marL="0" rtl="0" algn="ctr">
              <a:lnSpc>
                <a:spcPct val="110795"/>
              </a:lnSpc>
              <a:spcBef>
                <a:spcPts val="0"/>
              </a:spcBef>
              <a:spcAft>
                <a:spcPts val="0"/>
              </a:spcAft>
              <a:buClr>
                <a:schemeClr val="dk1"/>
              </a:buClr>
              <a:buSzPct val="33559"/>
              <a:buFont typeface="Arial"/>
              <a:buNone/>
            </a:pPr>
            <a:r>
              <a:rPr lang="en" sz="3277">
                <a:solidFill>
                  <a:schemeClr val="accent2"/>
                </a:solidFill>
              </a:rPr>
              <a:t>Model Benefits &amp; Limitations</a:t>
            </a:r>
            <a:endParaRPr sz="3277">
              <a:solidFill>
                <a:schemeClr val="accent2"/>
              </a:solidFill>
            </a:endParaRPr>
          </a:p>
          <a:p>
            <a:pPr indent="0" lvl="0" marL="0" rtl="0" algn="ctr">
              <a:spcBef>
                <a:spcPts val="0"/>
              </a:spcBef>
              <a:spcAft>
                <a:spcPts val="0"/>
              </a:spcAft>
              <a:buNone/>
            </a:pPr>
            <a:r>
              <a:t/>
            </a:r>
            <a:endParaRPr/>
          </a:p>
        </p:txBody>
      </p:sp>
      <p:sp>
        <p:nvSpPr>
          <p:cNvPr id="174" name="Google Shape;174;p25"/>
          <p:cNvSpPr txBox="1"/>
          <p:nvPr>
            <p:ph idx="4294967295" type="body"/>
          </p:nvPr>
        </p:nvSpPr>
        <p:spPr>
          <a:xfrm>
            <a:off x="311700" y="1299875"/>
            <a:ext cx="8520600" cy="3459900"/>
          </a:xfrm>
          <a:prstGeom prst="rect">
            <a:avLst/>
          </a:prstGeom>
        </p:spPr>
        <p:txBody>
          <a:bodyPr anchorCtr="0" anchor="t" bIns="91425" lIns="91425" spcFirstLastPara="1" rIns="91425" wrap="square" tIns="91425">
            <a:normAutofit fontScale="40000" lnSpcReduction="20000"/>
          </a:bodyPr>
          <a:lstStyle/>
          <a:p>
            <a:pPr indent="-336550" lvl="0" marL="4572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Benefits</a:t>
            </a:r>
            <a:endParaRPr sz="425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Robust against overfitting</a:t>
            </a:r>
            <a:endParaRPr sz="4250">
              <a:solidFill>
                <a:schemeClr val="accent2"/>
              </a:solidFill>
              <a:latin typeface="Times New Roman"/>
              <a:ea typeface="Times New Roman"/>
              <a:cs typeface="Times New Roman"/>
              <a:sym typeface="Times New Roman"/>
            </a:endParaRPr>
          </a:p>
          <a:p>
            <a:pPr indent="-336550" lvl="2" marL="13716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Smaller decision trees are trained on different subsets</a:t>
            </a:r>
            <a:endParaRPr sz="425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N_estimators input enables easy algorithm tuning</a:t>
            </a:r>
            <a:endParaRPr sz="4250">
              <a:solidFill>
                <a:schemeClr val="accent2"/>
              </a:solidFill>
              <a:latin typeface="Times New Roman"/>
              <a:ea typeface="Times New Roman"/>
              <a:cs typeface="Times New Roman"/>
              <a:sym typeface="Times New Roman"/>
            </a:endParaRPr>
          </a:p>
          <a:p>
            <a:pPr indent="-336550" lvl="2" marL="13716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Higher number of trees </a:t>
            </a:r>
            <a:r>
              <a:rPr lang="en" sz="4250">
                <a:solidFill>
                  <a:schemeClr val="accent2"/>
                </a:solidFill>
                <a:latin typeface="Times New Roman"/>
                <a:ea typeface="Times New Roman"/>
                <a:cs typeface="Times New Roman"/>
                <a:sym typeface="Times New Roman"/>
              </a:rPr>
              <a:t>usually yields better performance</a:t>
            </a:r>
            <a:endParaRPr sz="425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None/>
            </a:pPr>
            <a:r>
              <a:t/>
            </a:r>
            <a:endParaRPr sz="4250">
              <a:solidFill>
                <a:schemeClr val="accent2"/>
              </a:solidFill>
              <a:latin typeface="Times New Roman"/>
              <a:ea typeface="Times New Roman"/>
              <a:cs typeface="Times New Roman"/>
              <a:sym typeface="Times New Roman"/>
            </a:endParaRPr>
          </a:p>
          <a:p>
            <a:pPr indent="-336550" lvl="0" marL="457200" marR="0" rtl="0" algn="just">
              <a:lnSpc>
                <a:spcPct val="115000"/>
              </a:lnSpc>
              <a:spcBef>
                <a:spcPts val="120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Limitations</a:t>
            </a:r>
            <a:endParaRPr sz="425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Feature importance outputs show minimal variability</a:t>
            </a:r>
            <a:endParaRPr sz="425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Model is not easily interpretable</a:t>
            </a:r>
            <a:endParaRPr sz="425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Computationally intensive with large datasets</a:t>
            </a:r>
            <a:endParaRPr sz="4250">
              <a:solidFill>
                <a:schemeClr val="accent2"/>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1200"/>
              </a:spcAft>
              <a:buNone/>
            </a:pPr>
            <a:r>
              <a:t/>
            </a:r>
            <a:endParaRPr sz="1700">
              <a:solidFill>
                <a:schemeClr val="accent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ctrTitle"/>
          </p:nvPr>
        </p:nvSpPr>
        <p:spPr>
          <a:xfrm>
            <a:off x="311700" y="392200"/>
            <a:ext cx="8520600" cy="1031100"/>
          </a:xfrm>
          <a:prstGeom prst="rect">
            <a:avLst/>
          </a:prstGeom>
        </p:spPr>
        <p:txBody>
          <a:bodyPr anchorCtr="0" anchor="b" bIns="91425" lIns="91425" spcFirstLastPara="1" rIns="91425" wrap="square" tIns="91425">
            <a:normAutofit fontScale="90000"/>
          </a:bodyPr>
          <a:lstStyle/>
          <a:p>
            <a:pPr indent="0" lvl="0" marL="0" rtl="0" algn="ctr">
              <a:lnSpc>
                <a:spcPct val="110795"/>
              </a:lnSpc>
              <a:spcBef>
                <a:spcPts val="0"/>
              </a:spcBef>
              <a:spcAft>
                <a:spcPts val="0"/>
              </a:spcAft>
              <a:buClr>
                <a:schemeClr val="dk1"/>
              </a:buClr>
              <a:buSzPct val="33559"/>
              <a:buFont typeface="Arial"/>
              <a:buNone/>
            </a:pPr>
            <a:r>
              <a:rPr lang="en" sz="3277">
                <a:solidFill>
                  <a:schemeClr val="accent2"/>
                </a:solidFill>
              </a:rPr>
              <a:t>Results</a:t>
            </a:r>
            <a:endParaRPr sz="3277">
              <a:solidFill>
                <a:schemeClr val="accent2"/>
              </a:solidFill>
            </a:endParaRPr>
          </a:p>
          <a:p>
            <a:pPr indent="0" lvl="0" marL="0" rtl="0" algn="ctr">
              <a:spcBef>
                <a:spcPts val="0"/>
              </a:spcBef>
              <a:spcAft>
                <a:spcPts val="0"/>
              </a:spcAft>
              <a:buNone/>
            </a:pPr>
            <a:r>
              <a:t/>
            </a:r>
            <a:endParaRPr/>
          </a:p>
        </p:txBody>
      </p:sp>
      <p:sp>
        <p:nvSpPr>
          <p:cNvPr id="180" name="Google Shape;180;p26"/>
          <p:cNvSpPr txBox="1"/>
          <p:nvPr>
            <p:ph idx="4294967295" type="body"/>
          </p:nvPr>
        </p:nvSpPr>
        <p:spPr>
          <a:xfrm>
            <a:off x="311700" y="1299875"/>
            <a:ext cx="8520600" cy="34599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Accuracy Score</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336550" lvl="0" marL="457200" marR="0" rtl="0" algn="just">
              <a:lnSpc>
                <a:spcPct val="115000"/>
              </a:lnSpc>
              <a:spcBef>
                <a:spcPts val="120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Confusion Matrix</a:t>
            </a:r>
            <a:endParaRPr sz="1700">
              <a:solidFill>
                <a:schemeClr val="accent2"/>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1200"/>
              </a:spcAft>
              <a:buNone/>
            </a:pPr>
            <a:r>
              <a:t/>
            </a:r>
            <a:endParaRPr sz="1700">
              <a:solidFill>
                <a:schemeClr val="accent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ctrTitle"/>
          </p:nvPr>
        </p:nvSpPr>
        <p:spPr>
          <a:xfrm>
            <a:off x="311700" y="392200"/>
            <a:ext cx="8520600" cy="1031100"/>
          </a:xfrm>
          <a:prstGeom prst="rect">
            <a:avLst/>
          </a:prstGeom>
        </p:spPr>
        <p:txBody>
          <a:bodyPr anchorCtr="0" anchor="b" bIns="91425" lIns="91425" spcFirstLastPara="1" rIns="91425" wrap="square" tIns="91425">
            <a:normAutofit fontScale="90000"/>
          </a:bodyPr>
          <a:lstStyle/>
          <a:p>
            <a:pPr indent="0" lvl="0" marL="0" rtl="0" algn="ctr">
              <a:lnSpc>
                <a:spcPct val="110795"/>
              </a:lnSpc>
              <a:spcBef>
                <a:spcPts val="0"/>
              </a:spcBef>
              <a:spcAft>
                <a:spcPts val="0"/>
              </a:spcAft>
              <a:buClr>
                <a:schemeClr val="dk1"/>
              </a:buClr>
              <a:buSzPct val="33559"/>
              <a:buFont typeface="Arial"/>
              <a:buNone/>
            </a:pPr>
            <a:r>
              <a:rPr lang="en" sz="3277">
                <a:solidFill>
                  <a:schemeClr val="accent2"/>
                </a:solidFill>
              </a:rPr>
              <a:t>Dashboard Demo</a:t>
            </a:r>
            <a:endParaRPr sz="3277">
              <a:solidFill>
                <a:schemeClr val="accent2"/>
              </a:solidFill>
            </a:endParaRPr>
          </a:p>
          <a:p>
            <a:pPr indent="0" lvl="0" marL="0" rtl="0" algn="ctr">
              <a:spcBef>
                <a:spcPts val="0"/>
              </a:spcBef>
              <a:spcAft>
                <a:spcPts val="0"/>
              </a:spcAft>
              <a:buNone/>
            </a:pPr>
            <a:r>
              <a:t/>
            </a:r>
            <a:endParaRPr/>
          </a:p>
        </p:txBody>
      </p:sp>
      <p:sp>
        <p:nvSpPr>
          <p:cNvPr id="186" name="Google Shape;186;p27"/>
          <p:cNvSpPr txBox="1"/>
          <p:nvPr>
            <p:ph idx="4294967295" type="body"/>
          </p:nvPr>
        </p:nvSpPr>
        <p:spPr>
          <a:xfrm>
            <a:off x="311700" y="1299875"/>
            <a:ext cx="8520600" cy="34599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Using Tableau, we …</a:t>
            </a:r>
            <a:endParaRPr sz="1700">
              <a:solidFill>
                <a:schemeClr val="accent2"/>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2"/>
              </a:buClr>
              <a:buSzPts val="1700"/>
              <a:buFont typeface="Times New Roman"/>
              <a:buChar char="●"/>
            </a:pPr>
            <a:r>
              <a:t/>
            </a:r>
            <a:endParaRPr sz="1700">
              <a:solidFill>
                <a:schemeClr val="accent2"/>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1200"/>
              </a:spcAft>
              <a:buNone/>
            </a:pPr>
            <a:r>
              <a:t/>
            </a:r>
            <a:endParaRPr sz="1700">
              <a:solidFill>
                <a:schemeClr val="accent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ctrTitle"/>
          </p:nvPr>
        </p:nvSpPr>
        <p:spPr>
          <a:xfrm>
            <a:off x="311700" y="392200"/>
            <a:ext cx="8520600" cy="1031100"/>
          </a:xfrm>
          <a:prstGeom prst="rect">
            <a:avLst/>
          </a:prstGeom>
        </p:spPr>
        <p:txBody>
          <a:bodyPr anchorCtr="0" anchor="b" bIns="91425" lIns="91425" spcFirstLastPara="1" rIns="91425" wrap="square" tIns="91425">
            <a:normAutofit fontScale="90000"/>
          </a:bodyPr>
          <a:lstStyle/>
          <a:p>
            <a:pPr indent="0" lvl="0" marL="0" rtl="0" algn="ctr">
              <a:lnSpc>
                <a:spcPct val="110795"/>
              </a:lnSpc>
              <a:spcBef>
                <a:spcPts val="0"/>
              </a:spcBef>
              <a:spcAft>
                <a:spcPts val="0"/>
              </a:spcAft>
              <a:buClr>
                <a:schemeClr val="dk1"/>
              </a:buClr>
              <a:buSzPct val="33559"/>
              <a:buFont typeface="Arial"/>
              <a:buNone/>
            </a:pPr>
            <a:r>
              <a:rPr lang="en" sz="3277">
                <a:solidFill>
                  <a:schemeClr val="accent2"/>
                </a:solidFill>
              </a:rPr>
              <a:t>Key Takeaways</a:t>
            </a:r>
            <a:endParaRPr sz="3277">
              <a:solidFill>
                <a:schemeClr val="accent2"/>
              </a:solidFill>
            </a:endParaRPr>
          </a:p>
          <a:p>
            <a:pPr indent="0" lvl="0" marL="0" rtl="0" algn="ctr">
              <a:spcBef>
                <a:spcPts val="0"/>
              </a:spcBef>
              <a:spcAft>
                <a:spcPts val="0"/>
              </a:spcAft>
              <a:buNone/>
            </a:pPr>
            <a:r>
              <a:t/>
            </a:r>
            <a:endParaRPr/>
          </a:p>
        </p:txBody>
      </p:sp>
      <p:sp>
        <p:nvSpPr>
          <p:cNvPr id="192" name="Google Shape;192;p28"/>
          <p:cNvSpPr txBox="1"/>
          <p:nvPr>
            <p:ph idx="4294967295" type="body"/>
          </p:nvPr>
        </p:nvSpPr>
        <p:spPr>
          <a:xfrm>
            <a:off x="311700" y="1299875"/>
            <a:ext cx="8520600" cy="34599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Potability is not well predicted by our model</a:t>
            </a:r>
            <a:endParaRPr sz="1700">
              <a:solidFill>
                <a:schemeClr val="accent2"/>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Attempts at model improvement were dismal</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Treated missing values,</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Feature selection</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Feature transformation</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Algorithm tuning</a:t>
            </a:r>
            <a:endParaRPr sz="1700">
              <a:solidFill>
                <a:schemeClr val="accent2"/>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 larger dataset likely yields more conclusive results</a:t>
            </a:r>
            <a:endParaRPr sz="1700">
              <a:solidFill>
                <a:schemeClr val="accent2"/>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1200"/>
              </a:spcAft>
              <a:buNone/>
            </a:pPr>
            <a:r>
              <a:t/>
            </a:r>
            <a:endParaRPr sz="1700">
              <a:solidFill>
                <a:schemeClr val="accent2"/>
              </a:solidFill>
              <a:latin typeface="Times New Roman"/>
              <a:ea typeface="Times New Roman"/>
              <a:cs typeface="Times New Roman"/>
              <a:sym typeface="Times New Roman"/>
            </a:endParaRPr>
          </a:p>
        </p:txBody>
      </p:sp>
      <p:pic>
        <p:nvPicPr>
          <p:cNvPr id="193" name="Google Shape;193;p28"/>
          <p:cNvPicPr preferRelativeResize="0"/>
          <p:nvPr/>
        </p:nvPicPr>
        <p:blipFill>
          <a:blip r:embed="rId3">
            <a:alphaModFix/>
          </a:blip>
          <a:stretch>
            <a:fillRect/>
          </a:stretch>
        </p:blipFill>
        <p:spPr>
          <a:xfrm>
            <a:off x="5563975" y="1124750"/>
            <a:ext cx="3268325" cy="196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ctrTitle"/>
          </p:nvPr>
        </p:nvSpPr>
        <p:spPr>
          <a:xfrm>
            <a:off x="311700" y="744575"/>
            <a:ext cx="8520600" cy="119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Technologies, languages, tools, and algorithms used throughout the project:</a:t>
            </a:r>
            <a:endParaRPr/>
          </a:p>
        </p:txBody>
      </p:sp>
      <p:sp>
        <p:nvSpPr>
          <p:cNvPr id="199" name="Google Shape;199;p29"/>
          <p:cNvSpPr txBox="1"/>
          <p:nvPr>
            <p:ph idx="1" type="subTitle"/>
          </p:nvPr>
        </p:nvSpPr>
        <p:spPr>
          <a:xfrm>
            <a:off x="311700" y="2266150"/>
            <a:ext cx="8520600" cy="136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t>GitHub, Python, Pandas, SQL, Tableau, ….</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0"/>
          <p:cNvPicPr preferRelativeResize="0"/>
          <p:nvPr/>
        </p:nvPicPr>
        <p:blipFill>
          <a:blip r:embed="rId3">
            <a:alphaModFix/>
          </a:blip>
          <a:stretch>
            <a:fillRect/>
          </a:stretch>
        </p:blipFill>
        <p:spPr>
          <a:xfrm>
            <a:off x="2663038" y="818163"/>
            <a:ext cx="3817925" cy="350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84" name="Shape 84"/>
        <p:cNvGrpSpPr/>
        <p:nvPr/>
      </p:nvGrpSpPr>
      <p:grpSpPr>
        <a:xfrm>
          <a:off x="0" y="0"/>
          <a:ext cx="0" cy="0"/>
          <a:chOff x="0" y="0"/>
          <a:chExt cx="0" cy="0"/>
        </a:xfrm>
      </p:grpSpPr>
      <p:sp>
        <p:nvSpPr>
          <p:cNvPr id="85" name="Google Shape;85;p17"/>
          <p:cNvSpPr/>
          <p:nvPr/>
        </p:nvSpPr>
        <p:spPr>
          <a:xfrm>
            <a:off x="-1" y="0"/>
            <a:ext cx="91416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6" name="Google Shape;86;p17"/>
          <p:cNvSpPr txBox="1"/>
          <p:nvPr>
            <p:ph type="title"/>
          </p:nvPr>
        </p:nvSpPr>
        <p:spPr>
          <a:xfrm>
            <a:off x="4950198" y="256921"/>
            <a:ext cx="3565200" cy="1254300"/>
          </a:xfrm>
          <a:prstGeom prst="rect">
            <a:avLst/>
          </a:prstGeom>
          <a:noFill/>
          <a:ln>
            <a:noFill/>
          </a:ln>
          <a:effectLst>
            <a:outerShdw blurRad="57150" rotWithShape="0" algn="bl" dir="5400000" dist="19050">
              <a:srgbClr val="4A86E8">
                <a:alpha val="50000"/>
              </a:srgbClr>
            </a:outerShdw>
          </a:effectLst>
        </p:spPr>
        <p:txBody>
          <a:bodyPr anchorCtr="0" anchor="ctr" bIns="34275" lIns="68575" spcFirstLastPara="1" rIns="68575" wrap="square" tIns="34275">
            <a:normAutofit/>
          </a:bodyPr>
          <a:lstStyle/>
          <a:p>
            <a:pPr indent="0" lvl="0" marL="0" marR="0" rtl="0" algn="l">
              <a:lnSpc>
                <a:spcPct val="115000"/>
              </a:lnSpc>
              <a:spcBef>
                <a:spcPts val="1800"/>
              </a:spcBef>
              <a:spcAft>
                <a:spcPts val="400"/>
              </a:spcAft>
              <a:buClr>
                <a:schemeClr val="dk1"/>
              </a:buClr>
              <a:buSzPts val="1100"/>
              <a:buFont typeface="Arial"/>
              <a:buNone/>
            </a:pPr>
            <a:r>
              <a:rPr b="1" lang="en" sz="3000">
                <a:latin typeface="Times New Roman"/>
                <a:ea typeface="Times New Roman"/>
                <a:cs typeface="Times New Roman"/>
                <a:sym typeface="Times New Roman"/>
              </a:rPr>
              <a:t>SELECTED</a:t>
            </a:r>
            <a:r>
              <a:rPr b="1" lang="en" sz="3000">
                <a:latin typeface="Times New Roman"/>
                <a:ea typeface="Times New Roman"/>
                <a:cs typeface="Times New Roman"/>
                <a:sym typeface="Times New Roman"/>
              </a:rPr>
              <a:t> TOPIC &amp; REASONING</a:t>
            </a:r>
            <a:endParaRPr sz="1100"/>
          </a:p>
        </p:txBody>
      </p:sp>
      <p:pic>
        <p:nvPicPr>
          <p:cNvPr id="87" name="Google Shape;87;p17"/>
          <p:cNvPicPr preferRelativeResize="0"/>
          <p:nvPr/>
        </p:nvPicPr>
        <p:blipFill rotWithShape="1">
          <a:blip r:embed="rId3">
            <a:alphaModFix/>
          </a:blip>
          <a:srcRect b="0" l="11816" r="28325" t="0"/>
          <a:stretch/>
        </p:blipFill>
        <p:spPr>
          <a:xfrm>
            <a:off x="-3482" y="8"/>
            <a:ext cx="2254545" cy="2504729"/>
          </a:xfrm>
          <a:prstGeom prst="rect">
            <a:avLst/>
          </a:prstGeom>
          <a:noFill/>
          <a:ln>
            <a:noFill/>
          </a:ln>
        </p:spPr>
      </p:pic>
      <p:pic>
        <p:nvPicPr>
          <p:cNvPr id="88" name="Google Shape;88;p17"/>
          <p:cNvPicPr preferRelativeResize="0"/>
          <p:nvPr/>
        </p:nvPicPr>
        <p:blipFill rotWithShape="1">
          <a:blip r:embed="rId4">
            <a:alphaModFix/>
          </a:blip>
          <a:srcRect b="0" l="24074" r="8752" t="0"/>
          <a:stretch/>
        </p:blipFill>
        <p:spPr>
          <a:xfrm>
            <a:off x="2398551" y="8"/>
            <a:ext cx="2243316" cy="2504730"/>
          </a:xfrm>
          <a:prstGeom prst="rect">
            <a:avLst/>
          </a:prstGeom>
          <a:noFill/>
          <a:ln>
            <a:noFill/>
          </a:ln>
        </p:spPr>
      </p:pic>
      <p:pic>
        <p:nvPicPr>
          <p:cNvPr id="89" name="Google Shape;89;p17"/>
          <p:cNvPicPr preferRelativeResize="0"/>
          <p:nvPr/>
        </p:nvPicPr>
        <p:blipFill rotWithShape="1">
          <a:blip r:embed="rId5">
            <a:alphaModFix/>
          </a:blip>
          <a:srcRect b="9" l="0" r="0" t="4067"/>
          <a:stretch/>
        </p:blipFill>
        <p:spPr>
          <a:xfrm>
            <a:off x="-1" y="2638763"/>
            <a:ext cx="4641868" cy="2504737"/>
          </a:xfrm>
          <a:prstGeom prst="rect">
            <a:avLst/>
          </a:prstGeom>
          <a:noFill/>
          <a:ln>
            <a:noFill/>
          </a:ln>
        </p:spPr>
      </p:pic>
      <p:sp>
        <p:nvSpPr>
          <p:cNvPr id="90" name="Google Shape;90;p17"/>
          <p:cNvSpPr txBox="1"/>
          <p:nvPr>
            <p:ph idx="1" type="body"/>
          </p:nvPr>
        </p:nvSpPr>
        <p:spPr>
          <a:xfrm>
            <a:off x="4950199" y="1511295"/>
            <a:ext cx="3565200" cy="2771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1200"/>
              </a:spcAft>
              <a:buClr>
                <a:schemeClr val="dk1"/>
              </a:buClr>
              <a:buSzPts val="2100"/>
              <a:buNone/>
            </a:pPr>
            <a:r>
              <a:rPr b="0" i="0" lang="en" sz="2000" u="none" strike="noStrike">
                <a:latin typeface="Times New Roman"/>
                <a:ea typeface="Times New Roman"/>
                <a:cs typeface="Times New Roman"/>
                <a:sym typeface="Times New Roman"/>
              </a:rPr>
              <a:t>Environmental sustainability is one of the most pressing issues of </a:t>
            </a:r>
            <a:r>
              <a:rPr lang="en" sz="2000">
                <a:latin typeface="Times New Roman"/>
                <a:ea typeface="Times New Roman"/>
                <a:cs typeface="Times New Roman"/>
                <a:sym typeface="Times New Roman"/>
              </a:rPr>
              <a:t>the</a:t>
            </a:r>
            <a:r>
              <a:rPr b="0" i="0" lang="en" sz="2000" u="none" strike="noStrike">
                <a:latin typeface="Times New Roman"/>
                <a:ea typeface="Times New Roman"/>
                <a:cs typeface="Times New Roman"/>
                <a:sym typeface="Times New Roman"/>
              </a:rPr>
              <a:t> century. From climate change to pollution, major ills to the environment affect humanity and the biosphere. Given the urgency of action on environmental sustainability, our group saw it fit to inform the world on water pollution and the suitability of drinking water</a:t>
            </a:r>
            <a:r>
              <a:rPr b="0" i="0" lang="en" sz="1100" u="none" strike="noStrike">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94" name="Shape 94"/>
        <p:cNvGrpSpPr/>
        <p:nvPr/>
      </p:nvGrpSpPr>
      <p:grpSpPr>
        <a:xfrm>
          <a:off x="0" y="0"/>
          <a:ext cx="0" cy="0"/>
          <a:chOff x="0" y="0"/>
          <a:chExt cx="0" cy="0"/>
        </a:xfrm>
      </p:grpSpPr>
      <p:sp>
        <p:nvSpPr>
          <p:cNvPr id="95" name="Google Shape;95;p18"/>
          <p:cNvSpPr/>
          <p:nvPr/>
        </p:nvSpPr>
        <p:spPr>
          <a:xfrm>
            <a:off x="7340747" y="1840376"/>
            <a:ext cx="1775100" cy="3215400"/>
          </a:xfrm>
          <a:prstGeom prst="roundRect">
            <a:avLst>
              <a:gd fmla="val 16667" name="adj"/>
            </a:avLst>
          </a:prstGeom>
          <a:solidFill>
            <a:srgbClr val="CFD5E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
        <p:nvSpPr>
          <p:cNvPr id="96" name="Google Shape;96;p18"/>
          <p:cNvSpPr txBox="1"/>
          <p:nvPr>
            <p:ph type="title"/>
          </p:nvPr>
        </p:nvSpPr>
        <p:spPr>
          <a:xfrm>
            <a:off x="3479825" y="0"/>
            <a:ext cx="5139300" cy="1957200"/>
          </a:xfrm>
          <a:prstGeom prst="rect">
            <a:avLst/>
          </a:prstGeom>
          <a:noFill/>
          <a:ln>
            <a:noFill/>
          </a:ln>
          <a:effectLst>
            <a:outerShdw blurRad="57150" rotWithShape="0" algn="bl" dir="5400000" dist="19050">
              <a:srgbClr val="4A86E8">
                <a:alpha val="50000"/>
              </a:srgbClr>
            </a:outerShdw>
          </a:effectLst>
        </p:spPr>
        <p:txBody>
          <a:bodyPr anchorCtr="0" anchor="ctr" bIns="34275" lIns="68575" spcFirstLastPara="1" rIns="68575" wrap="square" tIns="34275">
            <a:normAutofit/>
          </a:bodyPr>
          <a:lstStyle/>
          <a:p>
            <a:pPr indent="0" lvl="0" marL="0" marR="0" rtl="0" algn="l">
              <a:lnSpc>
                <a:spcPct val="115000"/>
              </a:lnSpc>
              <a:spcBef>
                <a:spcPts val="1800"/>
              </a:spcBef>
              <a:spcAft>
                <a:spcPts val="400"/>
              </a:spcAft>
              <a:buClr>
                <a:schemeClr val="dk1"/>
              </a:buClr>
              <a:buSzPts val="1100"/>
              <a:buFont typeface="Arial"/>
              <a:buNone/>
            </a:pPr>
            <a:r>
              <a:rPr b="1" lang="en" sz="3000">
                <a:latin typeface="Times New Roman"/>
                <a:ea typeface="Times New Roman"/>
                <a:cs typeface="Times New Roman"/>
                <a:sym typeface="Times New Roman"/>
              </a:rPr>
              <a:t>QUESTIONS</a:t>
            </a:r>
            <a:r>
              <a:rPr b="1" lang="en" sz="3000">
                <a:solidFill>
                  <a:schemeClr val="dk1"/>
                </a:solidFill>
                <a:latin typeface="Times New Roman"/>
                <a:ea typeface="Times New Roman"/>
                <a:cs typeface="Times New Roman"/>
                <a:sym typeface="Times New Roman"/>
              </a:rPr>
              <a:t> TO ANSWER THROUGH MODEL</a:t>
            </a:r>
            <a:br>
              <a:rPr b="1" lang="en" sz="1100">
                <a:solidFill>
                  <a:schemeClr val="dk1"/>
                </a:solidFill>
                <a:latin typeface="Times New Roman"/>
                <a:ea typeface="Times New Roman"/>
                <a:cs typeface="Times New Roman"/>
                <a:sym typeface="Times New Roman"/>
              </a:rPr>
            </a:br>
            <a:br>
              <a:rPr b="1" lang="en" sz="2300">
                <a:solidFill>
                  <a:schemeClr val="dk1"/>
                </a:solidFill>
                <a:latin typeface="Times New Roman"/>
                <a:ea typeface="Times New Roman"/>
                <a:cs typeface="Times New Roman"/>
                <a:sym typeface="Times New Roman"/>
              </a:rPr>
            </a:br>
            <a:endParaRPr b="1" sz="2300">
              <a:solidFill>
                <a:schemeClr val="dk1"/>
              </a:solidFill>
              <a:latin typeface="Times New Roman"/>
              <a:ea typeface="Times New Roman"/>
              <a:cs typeface="Times New Roman"/>
              <a:sym typeface="Times New Roman"/>
            </a:endParaRPr>
          </a:p>
        </p:txBody>
      </p:sp>
      <p:grpSp>
        <p:nvGrpSpPr>
          <p:cNvPr id="97" name="Google Shape;97;p18"/>
          <p:cNvGrpSpPr/>
          <p:nvPr/>
        </p:nvGrpSpPr>
        <p:grpSpPr>
          <a:xfrm>
            <a:off x="3710915" y="1232204"/>
            <a:ext cx="3305475" cy="3150673"/>
            <a:chOff x="0" y="0"/>
            <a:chExt cx="4407300" cy="4200897"/>
          </a:xfrm>
        </p:grpSpPr>
        <p:sp>
          <p:nvSpPr>
            <p:cNvPr id="98" name="Google Shape;98;p18"/>
            <p:cNvSpPr/>
            <p:nvPr/>
          </p:nvSpPr>
          <p:spPr>
            <a:xfrm>
              <a:off x="0" y="815099"/>
              <a:ext cx="4407300" cy="1504800"/>
            </a:xfrm>
            <a:prstGeom prst="roundRect">
              <a:avLst>
                <a:gd fmla="val 10000" name="adj"/>
              </a:avLst>
            </a:prstGeom>
            <a:solidFill>
              <a:srgbClr val="CCD3E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 name="Google Shape;99;p18"/>
            <p:cNvSpPr/>
            <p:nvPr/>
          </p:nvSpPr>
          <p:spPr>
            <a:xfrm>
              <a:off x="2912537" y="0"/>
              <a:ext cx="827700" cy="8277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 name="Google Shape;100;p18"/>
            <p:cNvSpPr/>
            <p:nvPr/>
          </p:nvSpPr>
          <p:spPr>
            <a:xfrm>
              <a:off x="1662370" y="808312"/>
              <a:ext cx="2669100" cy="1504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1" name="Google Shape;101;p18"/>
            <p:cNvSpPr txBox="1"/>
            <p:nvPr/>
          </p:nvSpPr>
          <p:spPr>
            <a:xfrm>
              <a:off x="1662370" y="808312"/>
              <a:ext cx="2669100" cy="1504800"/>
            </a:xfrm>
            <a:prstGeom prst="rect">
              <a:avLst/>
            </a:prstGeom>
            <a:noFill/>
            <a:ln>
              <a:noFill/>
            </a:ln>
          </p:spPr>
          <p:txBody>
            <a:bodyPr anchorCtr="0" anchor="ctr" bIns="119450" lIns="119450" spcFirstLastPara="1" rIns="119450" wrap="square" tIns="119450">
              <a:noAutofit/>
            </a:bodyPr>
            <a:lstStyle/>
            <a:p>
              <a:pPr indent="0" lvl="0" marL="0" marR="0" rtl="0" algn="l">
                <a:lnSpc>
                  <a:spcPct val="100000"/>
                </a:lnSpc>
                <a:spcBef>
                  <a:spcPts val="0"/>
                </a:spcBef>
                <a:spcAft>
                  <a:spcPts val="0"/>
                </a:spcAft>
                <a:buClr>
                  <a:schemeClr val="lt1"/>
                </a:buClr>
                <a:buSzPts val="2000"/>
                <a:buFont typeface="Times New Roman"/>
                <a:buNone/>
              </a:pPr>
              <a:r>
                <a:rPr b="1" lang="en" sz="2000" cap="none">
                  <a:solidFill>
                    <a:schemeClr val="lt1"/>
                  </a:solidFill>
                  <a:latin typeface="Times New Roman"/>
                  <a:ea typeface="Times New Roman"/>
                  <a:cs typeface="Times New Roman"/>
                  <a:sym typeface="Times New Roman"/>
                </a:rPr>
                <a:t>What makes water potable?</a:t>
              </a:r>
              <a:endParaRPr sz="1100"/>
            </a:p>
          </p:txBody>
        </p:sp>
        <p:sp>
          <p:nvSpPr>
            <p:cNvPr id="102" name="Google Shape;102;p18"/>
            <p:cNvSpPr/>
            <p:nvPr/>
          </p:nvSpPr>
          <p:spPr>
            <a:xfrm>
              <a:off x="0" y="2696097"/>
              <a:ext cx="4407300" cy="1504800"/>
            </a:xfrm>
            <a:prstGeom prst="roundRect">
              <a:avLst>
                <a:gd fmla="val 10000" name="adj"/>
              </a:avLst>
            </a:prstGeom>
            <a:solidFill>
              <a:srgbClr val="CCD3E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8"/>
            <p:cNvSpPr/>
            <p:nvPr/>
          </p:nvSpPr>
          <p:spPr>
            <a:xfrm>
              <a:off x="320478" y="1155265"/>
              <a:ext cx="827700" cy="8277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4" name="Google Shape;104;p18"/>
            <p:cNvSpPr/>
            <p:nvPr/>
          </p:nvSpPr>
          <p:spPr>
            <a:xfrm>
              <a:off x="1738042" y="2696097"/>
              <a:ext cx="2669100" cy="1504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5" name="Google Shape;105;p18"/>
            <p:cNvSpPr txBox="1"/>
            <p:nvPr/>
          </p:nvSpPr>
          <p:spPr>
            <a:xfrm>
              <a:off x="1738042" y="2696097"/>
              <a:ext cx="2669100" cy="150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000"/>
                <a:buFont typeface="Times New Roman"/>
                <a:buNone/>
              </a:pPr>
              <a:r>
                <a:rPr b="1" lang="en" sz="2000" cap="none">
                  <a:solidFill>
                    <a:schemeClr val="lt1"/>
                  </a:solidFill>
                  <a:latin typeface="Times New Roman"/>
                  <a:ea typeface="Times New Roman"/>
                  <a:cs typeface="Times New Roman"/>
                  <a:sym typeface="Times New Roman"/>
                </a:rPr>
                <a:t>What factors contribute to </a:t>
              </a:r>
              <a:r>
                <a:rPr b="1" lang="en" sz="2000" cap="none">
                  <a:solidFill>
                    <a:srgbClr val="FFFFFF"/>
                  </a:solidFill>
                  <a:latin typeface="Times New Roman"/>
                  <a:ea typeface="Times New Roman"/>
                  <a:cs typeface="Times New Roman"/>
                  <a:sym typeface="Times New Roman"/>
                </a:rPr>
                <a:t>water</a:t>
              </a:r>
              <a:r>
                <a:rPr b="1" lang="en" sz="2000" cap="none">
                  <a:solidFill>
                    <a:schemeClr val="lt1"/>
                  </a:solidFill>
                  <a:latin typeface="Times New Roman"/>
                  <a:ea typeface="Times New Roman"/>
                  <a:cs typeface="Times New Roman"/>
                  <a:sym typeface="Times New Roman"/>
                </a:rPr>
                <a:t> potability?</a:t>
              </a:r>
              <a:endParaRPr sz="1100"/>
            </a:p>
          </p:txBody>
        </p:sp>
      </p:grpSp>
      <p:pic>
        <p:nvPicPr>
          <p:cNvPr id="106" name="Google Shape;106;p18"/>
          <p:cNvPicPr preferRelativeResize="0"/>
          <p:nvPr/>
        </p:nvPicPr>
        <p:blipFill rotWithShape="1">
          <a:blip r:embed="rId4">
            <a:alphaModFix/>
          </a:blip>
          <a:srcRect b="1458" l="0" r="0" t="0"/>
          <a:stretch/>
        </p:blipFill>
        <p:spPr>
          <a:xfrm>
            <a:off x="15" y="8"/>
            <a:ext cx="3479785" cy="5143492"/>
          </a:xfrm>
          <a:prstGeom prst="rect">
            <a:avLst/>
          </a:prstGeom>
          <a:noFill/>
          <a:ln>
            <a:noFill/>
          </a:ln>
        </p:spPr>
      </p:pic>
      <p:pic>
        <p:nvPicPr>
          <p:cNvPr id="107" name="Google Shape;107;p18"/>
          <p:cNvPicPr preferRelativeResize="0"/>
          <p:nvPr>
            <p:ph idx="2" type="body"/>
          </p:nvPr>
        </p:nvPicPr>
        <p:blipFill rotWithShape="1">
          <a:blip r:embed="rId5">
            <a:alphaModFix/>
          </a:blip>
          <a:srcRect b="0" l="0" r="0" t="0"/>
          <a:stretch/>
        </p:blipFill>
        <p:spPr>
          <a:xfrm>
            <a:off x="7470089" y="2967041"/>
            <a:ext cx="1516200" cy="1957200"/>
          </a:xfrm>
          <a:prstGeom prst="rect">
            <a:avLst/>
          </a:prstGeom>
          <a:noFill/>
          <a:ln>
            <a:noFill/>
          </a:ln>
        </p:spPr>
      </p:pic>
      <p:sp>
        <p:nvSpPr>
          <p:cNvPr id="108" name="Google Shape;108;p18"/>
          <p:cNvSpPr/>
          <p:nvPr/>
        </p:nvSpPr>
        <p:spPr>
          <a:xfrm>
            <a:off x="7692715" y="768986"/>
            <a:ext cx="926400" cy="926400"/>
          </a:xfrm>
          <a:prstGeom prst="ellipse">
            <a:avLst/>
          </a:prstGeom>
          <a:solidFill>
            <a:srgbClr val="CCD3E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descr="Test tubes with solid fill" id="109" name="Google Shape;109;p18"/>
          <p:cNvSpPr/>
          <p:nvPr/>
        </p:nvSpPr>
        <p:spPr>
          <a:xfrm>
            <a:off x="7845569" y="937115"/>
            <a:ext cx="620700" cy="620700"/>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110" name="Google Shape;110;p18"/>
          <p:cNvGrpSpPr/>
          <p:nvPr/>
        </p:nvGrpSpPr>
        <p:grpSpPr>
          <a:xfrm>
            <a:off x="7142098" y="894177"/>
            <a:ext cx="2014709" cy="2317749"/>
            <a:chOff x="1738042" y="2696097"/>
            <a:chExt cx="2686278" cy="3090332"/>
          </a:xfrm>
        </p:grpSpPr>
        <p:sp>
          <p:nvSpPr>
            <p:cNvPr id="111" name="Google Shape;111;p18"/>
            <p:cNvSpPr txBox="1"/>
            <p:nvPr/>
          </p:nvSpPr>
          <p:spPr>
            <a:xfrm>
              <a:off x="1755220" y="4281629"/>
              <a:ext cx="2669100" cy="15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100"/>
                <a:buFont typeface="Times New Roman"/>
                <a:buNone/>
              </a:pPr>
              <a:r>
                <a:rPr b="1" lang="en" sz="2100" cap="none">
                  <a:solidFill>
                    <a:schemeClr val="lt1"/>
                  </a:solidFill>
                  <a:latin typeface="Times New Roman"/>
                  <a:ea typeface="Times New Roman"/>
                  <a:cs typeface="Times New Roman"/>
                  <a:sym typeface="Times New Roman"/>
                </a:rPr>
                <a:t>Important variables</a:t>
              </a:r>
              <a:endParaRPr sz="1100"/>
            </a:p>
          </p:txBody>
        </p:sp>
        <p:sp>
          <p:nvSpPr>
            <p:cNvPr id="112" name="Google Shape;112;p18"/>
            <p:cNvSpPr/>
            <p:nvPr/>
          </p:nvSpPr>
          <p:spPr>
            <a:xfrm>
              <a:off x="1738042" y="2696097"/>
              <a:ext cx="2669100" cy="1504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descr="Water" id="113" name="Google Shape;113;p18"/>
          <p:cNvSpPr/>
          <p:nvPr/>
        </p:nvSpPr>
        <p:spPr>
          <a:xfrm>
            <a:off x="3951271" y="3448077"/>
            <a:ext cx="620700" cy="620700"/>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17" name="Shape 117"/>
        <p:cNvGrpSpPr/>
        <p:nvPr/>
      </p:nvGrpSpPr>
      <p:grpSpPr>
        <a:xfrm>
          <a:off x="0" y="0"/>
          <a:ext cx="0" cy="0"/>
          <a:chOff x="0" y="0"/>
          <a:chExt cx="0" cy="0"/>
        </a:xfrm>
      </p:grpSpPr>
      <p:sp>
        <p:nvSpPr>
          <p:cNvPr id="118" name="Google Shape;118;p19"/>
          <p:cNvSpPr txBox="1"/>
          <p:nvPr>
            <p:ph type="title"/>
          </p:nvPr>
        </p:nvSpPr>
        <p:spPr>
          <a:xfrm>
            <a:off x="187036" y="50810"/>
            <a:ext cx="7886700" cy="994200"/>
          </a:xfrm>
          <a:prstGeom prst="rect">
            <a:avLst/>
          </a:prstGeom>
          <a:noFill/>
          <a:ln>
            <a:noFill/>
          </a:ln>
          <a:effectLst>
            <a:outerShdw blurRad="57150" rotWithShape="0" algn="bl" dir="5400000" dist="19050">
              <a:srgbClr val="4A86E8">
                <a:alpha val="50000"/>
              </a:srgbClr>
            </a:outerShdw>
          </a:effectLst>
        </p:spPr>
        <p:txBody>
          <a:bodyPr anchorCtr="0" anchor="ctr" bIns="34275" lIns="68575" spcFirstLastPara="1" rIns="68575" wrap="square" tIns="34275">
            <a:normAutofit/>
          </a:bodyPr>
          <a:lstStyle/>
          <a:p>
            <a:pPr indent="0" lvl="0" marL="0" marR="0" rtl="0" algn="l">
              <a:lnSpc>
                <a:spcPct val="115000"/>
              </a:lnSpc>
              <a:spcBef>
                <a:spcPts val="1800"/>
              </a:spcBef>
              <a:spcAft>
                <a:spcPts val="400"/>
              </a:spcAft>
              <a:buClr>
                <a:schemeClr val="dk1"/>
              </a:buClr>
              <a:buSzPts val="1100"/>
              <a:buFont typeface="Arial"/>
              <a:buNone/>
            </a:pPr>
            <a:r>
              <a:rPr b="1" lang="en" sz="3000">
                <a:latin typeface="Times New Roman"/>
                <a:ea typeface="Times New Roman"/>
                <a:cs typeface="Times New Roman"/>
                <a:sym typeface="Times New Roman"/>
              </a:rPr>
              <a:t>DATA SOURCE &amp; DATABASE</a:t>
            </a:r>
            <a:endParaRPr sz="3000"/>
          </a:p>
        </p:txBody>
      </p:sp>
      <p:grpSp>
        <p:nvGrpSpPr>
          <p:cNvPr id="119" name="Google Shape;119;p19"/>
          <p:cNvGrpSpPr/>
          <p:nvPr/>
        </p:nvGrpSpPr>
        <p:grpSpPr>
          <a:xfrm>
            <a:off x="187024" y="1143325"/>
            <a:ext cx="6531747" cy="2836955"/>
            <a:chOff x="-17" y="0"/>
            <a:chExt cx="8708996" cy="3782606"/>
          </a:xfrm>
        </p:grpSpPr>
        <p:sp>
          <p:nvSpPr>
            <p:cNvPr id="120" name="Google Shape;120;p19"/>
            <p:cNvSpPr/>
            <p:nvPr/>
          </p:nvSpPr>
          <p:spPr>
            <a:xfrm>
              <a:off x="696723" y="0"/>
              <a:ext cx="831300" cy="8313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19"/>
            <p:cNvSpPr/>
            <p:nvPr/>
          </p:nvSpPr>
          <p:spPr>
            <a:xfrm>
              <a:off x="0" y="1676006"/>
              <a:ext cx="2374800" cy="21066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2" name="Google Shape;122;p19"/>
            <p:cNvSpPr txBox="1"/>
            <p:nvPr/>
          </p:nvSpPr>
          <p:spPr>
            <a:xfrm>
              <a:off x="-17" y="1055100"/>
              <a:ext cx="2615400" cy="2106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500"/>
                <a:buFont typeface="Times New Roman"/>
                <a:buNone/>
              </a:pPr>
              <a:r>
                <a:rPr b="1" lang="en" sz="1600">
                  <a:solidFill>
                    <a:srgbClr val="050505"/>
                  </a:solidFill>
                  <a:latin typeface="Times New Roman"/>
                  <a:ea typeface="Times New Roman"/>
                  <a:cs typeface="Times New Roman"/>
                  <a:sym typeface="Times New Roman"/>
                </a:rPr>
                <a:t>Data source:</a:t>
              </a:r>
              <a:r>
                <a:rPr b="1" lang="en" sz="1600">
                  <a:solidFill>
                    <a:srgbClr val="050505"/>
                  </a:solidFill>
                  <a:latin typeface="Times New Roman"/>
                  <a:ea typeface="Times New Roman"/>
                  <a:cs typeface="Times New Roman"/>
                  <a:sym typeface="Times New Roman"/>
                </a:rPr>
                <a:t> </a:t>
              </a:r>
              <a:r>
                <a:rPr b="0" i="0" lang="en" sz="1600" u="sng">
                  <a:solidFill>
                    <a:schemeClr val="hlink"/>
                  </a:solidFill>
                  <a:latin typeface="Times New Roman"/>
                  <a:ea typeface="Times New Roman"/>
                  <a:cs typeface="Times New Roman"/>
                  <a:sym typeface="Times New Roman"/>
                  <a:hlinkClick r:id="rId4"/>
                </a:rPr>
                <a:t>https://www.waterqualitydata.us/</a:t>
              </a:r>
              <a:r>
                <a:rPr b="0" i="0"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sp>
          <p:nvSpPr>
            <p:cNvPr id="123" name="Google Shape;123;p19"/>
            <p:cNvSpPr/>
            <p:nvPr/>
          </p:nvSpPr>
          <p:spPr>
            <a:xfrm>
              <a:off x="9713" y="3742626"/>
              <a:ext cx="2374800" cy="15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4" name="Google Shape;124;p19"/>
            <p:cNvSpPr/>
            <p:nvPr/>
          </p:nvSpPr>
          <p:spPr>
            <a:xfrm>
              <a:off x="3455696" y="0"/>
              <a:ext cx="831300" cy="83130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19"/>
            <p:cNvSpPr/>
            <p:nvPr/>
          </p:nvSpPr>
          <p:spPr>
            <a:xfrm>
              <a:off x="2914008" y="1636993"/>
              <a:ext cx="2374800" cy="21066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6" name="Google Shape;126;p19"/>
            <p:cNvSpPr txBox="1"/>
            <p:nvPr/>
          </p:nvSpPr>
          <p:spPr>
            <a:xfrm>
              <a:off x="2914008" y="1055093"/>
              <a:ext cx="2374800" cy="2106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500"/>
                <a:buFont typeface="Times New Roman"/>
                <a:buNone/>
              </a:pPr>
              <a:r>
                <a:rPr lang="en" sz="1600">
                  <a:solidFill>
                    <a:schemeClr val="dk1"/>
                  </a:solidFill>
                  <a:latin typeface="Times New Roman"/>
                  <a:ea typeface="Times New Roman"/>
                  <a:cs typeface="Times New Roman"/>
                  <a:sym typeface="Times New Roman"/>
                </a:rPr>
                <a:t>The final dataset contains water characteristics from </a:t>
              </a:r>
              <a:r>
                <a:rPr b="1" lang="en" sz="1600">
                  <a:solidFill>
                    <a:schemeClr val="dk1"/>
                  </a:solidFill>
                  <a:latin typeface="Times New Roman"/>
                  <a:ea typeface="Times New Roman"/>
                  <a:cs typeface="Times New Roman"/>
                  <a:sym typeface="Times New Roman"/>
                </a:rPr>
                <a:t>3276</a:t>
              </a:r>
              <a:r>
                <a:rPr lang="en" sz="1600">
                  <a:solidFill>
                    <a:schemeClr val="dk1"/>
                  </a:solidFill>
                  <a:latin typeface="Times New Roman"/>
                  <a:ea typeface="Times New Roman"/>
                  <a:cs typeface="Times New Roman"/>
                  <a:sym typeface="Times New Roman"/>
                </a:rPr>
                <a:t> different </a:t>
              </a:r>
              <a:r>
                <a:rPr b="1" lang="en" sz="1600">
                  <a:solidFill>
                    <a:schemeClr val="dk1"/>
                  </a:solidFill>
                  <a:latin typeface="Times New Roman"/>
                  <a:ea typeface="Times New Roman"/>
                  <a:cs typeface="Times New Roman"/>
                  <a:sym typeface="Times New Roman"/>
                </a:rPr>
                <a:t>water samples</a:t>
              </a:r>
              <a:r>
                <a:rPr b="1" i="0" lang="en" sz="1600">
                  <a:solidFill>
                    <a:schemeClr val="dk1"/>
                  </a:solidFill>
                  <a:latin typeface="Times New Roman"/>
                  <a:ea typeface="Times New Roman"/>
                  <a:cs typeface="Times New Roman"/>
                  <a:sym typeface="Times New Roman"/>
                </a:rPr>
                <a:t> </a:t>
              </a:r>
              <a:endParaRPr b="1" sz="1600">
                <a:solidFill>
                  <a:schemeClr val="dk1"/>
                </a:solidFill>
                <a:latin typeface="Times New Roman"/>
                <a:ea typeface="Times New Roman"/>
                <a:cs typeface="Times New Roman"/>
                <a:sym typeface="Times New Roman"/>
              </a:endParaRPr>
            </a:p>
          </p:txBody>
        </p:sp>
        <p:sp>
          <p:nvSpPr>
            <p:cNvPr id="127" name="Google Shape;127;p19"/>
            <p:cNvSpPr/>
            <p:nvPr/>
          </p:nvSpPr>
          <p:spPr>
            <a:xfrm>
              <a:off x="2800021" y="3742626"/>
              <a:ext cx="2374800" cy="15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8" name="Google Shape;128;p19"/>
            <p:cNvSpPr/>
            <p:nvPr/>
          </p:nvSpPr>
          <p:spPr>
            <a:xfrm>
              <a:off x="6608281" y="0"/>
              <a:ext cx="831300" cy="831300"/>
            </a:xfrm>
            <a:prstGeom prst="rect">
              <a:avLst/>
            </a:prstGeom>
            <a:blipFill rotWithShape="1">
              <a:blip r:embed="rId6">
                <a:alphaModFix/>
              </a:blip>
              <a:stretch>
                <a:fillRect b="-27998" l="0" r="0" t="-27998"/>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9" name="Google Shape;129;p19"/>
            <p:cNvSpPr/>
            <p:nvPr/>
          </p:nvSpPr>
          <p:spPr>
            <a:xfrm>
              <a:off x="5587479" y="1637162"/>
              <a:ext cx="3121500" cy="21066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 name="Google Shape;130;p19"/>
            <p:cNvSpPr txBox="1"/>
            <p:nvPr/>
          </p:nvSpPr>
          <p:spPr>
            <a:xfrm>
              <a:off x="5587479" y="1055095"/>
              <a:ext cx="3121500" cy="21066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500"/>
                <a:buFont typeface="Times New Roman"/>
                <a:buNone/>
              </a:pPr>
              <a:r>
                <a:rPr lang="en" sz="1600">
                  <a:solidFill>
                    <a:schemeClr val="dk1"/>
                  </a:solidFill>
                  <a:latin typeface="Times New Roman"/>
                  <a:ea typeface="Times New Roman"/>
                  <a:cs typeface="Times New Roman"/>
                  <a:sym typeface="Times New Roman"/>
                </a:rPr>
                <a:t>SQL database created and hosted in cloud through Microsoft Azure</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00"/>
                </a:spcBef>
                <a:spcAft>
                  <a:spcPts val="0"/>
                </a:spcAft>
                <a:buClr>
                  <a:schemeClr val="dk1"/>
                </a:buClr>
                <a:buSzPts val="1500"/>
                <a:buFont typeface="Times New Roman"/>
                <a:buNone/>
              </a:pPr>
              <a:r>
                <a:rPr lang="en" sz="1600">
                  <a:solidFill>
                    <a:schemeClr val="dk1"/>
                  </a:solidFill>
                  <a:latin typeface="Times New Roman"/>
                  <a:ea typeface="Times New Roman"/>
                  <a:cs typeface="Times New Roman"/>
                  <a:sym typeface="Times New Roman"/>
                </a:rPr>
                <a:t>IP addresses were used to manage security and connect to the server</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00"/>
                </a:spcBef>
                <a:spcAft>
                  <a:spcPts val="0"/>
                </a:spcAft>
                <a:buClr>
                  <a:schemeClr val="dk1"/>
                </a:buClr>
                <a:buSzPts val="1500"/>
                <a:buFont typeface="Times New Roman"/>
                <a:buNone/>
              </a:pPr>
              <a:r>
                <a:rPr lang="en" sz="1600">
                  <a:solidFill>
                    <a:schemeClr val="dk1"/>
                  </a:solidFill>
                  <a:latin typeface="Times New Roman"/>
                  <a:ea typeface="Times New Roman"/>
                  <a:cs typeface="Times New Roman"/>
                  <a:sym typeface="Times New Roman"/>
                </a:rPr>
                <a:t>Two datasets joined together using a common index</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00"/>
                </a:spcBef>
                <a:spcAft>
                  <a:spcPts val="0"/>
                </a:spcAft>
                <a:buClr>
                  <a:schemeClr val="dk1"/>
                </a:buClr>
                <a:buSzPts val="1500"/>
                <a:buFont typeface="Times New Roman"/>
                <a:buNone/>
              </a:pPr>
              <a:r>
                <a:rPr lang="en" sz="1600">
                  <a:solidFill>
                    <a:schemeClr val="dk1"/>
                  </a:solidFill>
                  <a:latin typeface="Times New Roman"/>
                  <a:ea typeface="Times New Roman"/>
                  <a:cs typeface="Times New Roman"/>
                  <a:sym typeface="Times New Roman"/>
                </a:rPr>
                <a:t>An engine in Jupyter notebook accesses the database</a:t>
              </a:r>
              <a:endParaRPr sz="1100">
                <a:solidFill>
                  <a:schemeClr val="dk1"/>
                </a:solidFill>
                <a:latin typeface="Times New Roman"/>
                <a:ea typeface="Times New Roman"/>
                <a:cs typeface="Times New Roman"/>
                <a:sym typeface="Times New Roman"/>
              </a:endParaRPr>
            </a:p>
          </p:txBody>
        </p:sp>
        <p:sp>
          <p:nvSpPr>
            <p:cNvPr id="131" name="Google Shape;131;p19"/>
            <p:cNvSpPr/>
            <p:nvPr/>
          </p:nvSpPr>
          <p:spPr>
            <a:xfrm>
              <a:off x="5963660" y="3742626"/>
              <a:ext cx="2374800" cy="15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pic>
        <p:nvPicPr>
          <p:cNvPr id="132" name="Google Shape;132;p19"/>
          <p:cNvPicPr preferRelativeResize="0"/>
          <p:nvPr>
            <p:ph idx="2" type="body"/>
          </p:nvPr>
        </p:nvPicPr>
        <p:blipFill rotWithShape="1">
          <a:blip r:embed="rId7">
            <a:alphaModFix/>
          </a:blip>
          <a:srcRect b="0" l="0" r="64439" t="0"/>
          <a:stretch/>
        </p:blipFill>
        <p:spPr>
          <a:xfrm>
            <a:off x="7356763" y="102938"/>
            <a:ext cx="1787100" cy="4954500"/>
          </a:xfrm>
          <a:prstGeom prst="rect">
            <a:avLst/>
          </a:prstGeom>
          <a:noFill/>
          <a:ln>
            <a:noFill/>
          </a:ln>
        </p:spPr>
      </p:pic>
      <p:cxnSp>
        <p:nvCxnSpPr>
          <p:cNvPr id="133" name="Google Shape;133;p19"/>
          <p:cNvCxnSpPr/>
          <p:nvPr/>
        </p:nvCxnSpPr>
        <p:spPr>
          <a:xfrm flipH="1">
            <a:off x="7161927" y="-12"/>
            <a:ext cx="7800" cy="5144100"/>
          </a:xfrm>
          <a:prstGeom prst="straightConnector1">
            <a:avLst/>
          </a:prstGeom>
          <a:noFill/>
          <a:ln cap="flat" cmpd="sng" w="152400">
            <a:solidFill>
              <a:schemeClr val="accent5"/>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309725"/>
            <a:ext cx="8520600" cy="5643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rmAutofit fontScale="90000"/>
          </a:bodyPr>
          <a:lstStyle/>
          <a:p>
            <a:pPr indent="0" lvl="0" marL="0" marR="0" rtl="0" algn="l">
              <a:lnSpc>
                <a:spcPct val="115000"/>
              </a:lnSpc>
              <a:spcBef>
                <a:spcPts val="1800"/>
              </a:spcBef>
              <a:spcAft>
                <a:spcPts val="0"/>
              </a:spcAft>
              <a:buClr>
                <a:schemeClr val="dk1"/>
              </a:buClr>
              <a:buSzPct val="36666"/>
              <a:buFont typeface="Arial"/>
              <a:buNone/>
            </a:pPr>
            <a:r>
              <a:rPr b="1" lang="en" sz="3000">
                <a:latin typeface="Times New Roman"/>
                <a:ea typeface="Times New Roman"/>
                <a:cs typeface="Times New Roman"/>
                <a:sym typeface="Times New Roman"/>
              </a:rPr>
              <a:t>DATA PREPROCESSING</a:t>
            </a:r>
            <a:endParaRPr b="1" sz="3255">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139" name="Google Shape;139;p20"/>
          <p:cNvSpPr txBox="1"/>
          <p:nvPr/>
        </p:nvSpPr>
        <p:spPr>
          <a:xfrm>
            <a:off x="374375" y="1176600"/>
            <a:ext cx="8395200" cy="2724900"/>
          </a:xfrm>
          <a:prstGeom prst="rect">
            <a:avLst/>
          </a:prstGeom>
          <a:noFill/>
          <a:ln>
            <a:noFill/>
          </a:ln>
        </p:spPr>
        <p:txBody>
          <a:bodyPr anchorCtr="0" anchor="t" bIns="91425" lIns="91425" spcFirstLastPara="1" rIns="91425" wrap="square" tIns="91425">
            <a:spAutoFit/>
          </a:bodyPr>
          <a:lstStyle/>
          <a:p>
            <a:pPr indent="-338137" lvl="0" marL="457200" rtl="0" algn="l">
              <a:lnSpc>
                <a:spcPct val="115000"/>
              </a:lnSpc>
              <a:spcBef>
                <a:spcPts val="0"/>
              </a:spcBef>
              <a:spcAft>
                <a:spcPts val="0"/>
              </a:spcAft>
              <a:buClr>
                <a:schemeClr val="dk1"/>
              </a:buClr>
              <a:buSzPts val="1725"/>
              <a:buFont typeface="Times New Roman"/>
              <a:buChar char="●"/>
            </a:pPr>
            <a:r>
              <a:rPr lang="en" sz="1700">
                <a:solidFill>
                  <a:srgbClr val="050505"/>
                </a:solidFill>
                <a:latin typeface="Times New Roman"/>
                <a:ea typeface="Times New Roman"/>
                <a:cs typeface="Times New Roman"/>
                <a:sym typeface="Times New Roman"/>
              </a:rPr>
              <a:t>Confirm all data is numeric or convert if needed</a:t>
            </a:r>
            <a:endParaRPr sz="17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solidFill>
                <a:srgbClr val="050505"/>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rgbClr val="050505"/>
              </a:buClr>
              <a:buSzPts val="1700"/>
              <a:buFont typeface="Times New Roman"/>
              <a:buChar char="●"/>
            </a:pPr>
            <a:r>
              <a:rPr lang="en" sz="1700">
                <a:solidFill>
                  <a:srgbClr val="050505"/>
                </a:solidFill>
                <a:latin typeface="Times New Roman"/>
                <a:ea typeface="Times New Roman"/>
                <a:cs typeface="Times New Roman"/>
                <a:sym typeface="Times New Roman"/>
              </a:rPr>
              <a:t>Fill null values with mean of column</a:t>
            </a:r>
            <a:endParaRPr sz="1700">
              <a:solidFill>
                <a:srgbClr val="050505"/>
              </a:solidFill>
              <a:latin typeface="Times New Roman"/>
              <a:ea typeface="Times New Roman"/>
              <a:cs typeface="Times New Roman"/>
              <a:sym typeface="Times New Roman"/>
            </a:endParaRPr>
          </a:p>
        </p:txBody>
      </p:sp>
      <p:pic>
        <p:nvPicPr>
          <p:cNvPr id="140" name="Google Shape;140;p20"/>
          <p:cNvPicPr preferRelativeResize="0"/>
          <p:nvPr/>
        </p:nvPicPr>
        <p:blipFill>
          <a:blip r:embed="rId3">
            <a:alphaModFix/>
          </a:blip>
          <a:stretch>
            <a:fillRect/>
          </a:stretch>
        </p:blipFill>
        <p:spPr>
          <a:xfrm>
            <a:off x="1784872" y="1849663"/>
            <a:ext cx="1715950" cy="1378775"/>
          </a:xfrm>
          <a:prstGeom prst="rect">
            <a:avLst/>
          </a:prstGeom>
          <a:noFill/>
          <a:ln>
            <a:noFill/>
          </a:ln>
        </p:spPr>
      </p:pic>
      <p:pic>
        <p:nvPicPr>
          <p:cNvPr id="141" name="Google Shape;141;p20"/>
          <p:cNvPicPr preferRelativeResize="0"/>
          <p:nvPr/>
        </p:nvPicPr>
        <p:blipFill>
          <a:blip r:embed="rId4">
            <a:alphaModFix/>
          </a:blip>
          <a:stretch>
            <a:fillRect/>
          </a:stretch>
        </p:blipFill>
        <p:spPr>
          <a:xfrm>
            <a:off x="866000" y="4139275"/>
            <a:ext cx="5257800" cy="56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45025"/>
            <a:ext cx="8520600" cy="5727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latin typeface="Times New Roman"/>
                <a:ea typeface="Times New Roman"/>
                <a:cs typeface="Times New Roman"/>
                <a:sym typeface="Times New Roman"/>
              </a:rPr>
              <a:t>Visualize all the </a:t>
            </a:r>
            <a:r>
              <a:rPr b="1" lang="en" sz="2920">
                <a:solidFill>
                  <a:srgbClr val="050505"/>
                </a:solidFill>
                <a:latin typeface="Times New Roman"/>
                <a:ea typeface="Times New Roman"/>
                <a:cs typeface="Times New Roman"/>
                <a:sym typeface="Times New Roman"/>
              </a:rPr>
              <a:t>features</a:t>
            </a:r>
            <a:r>
              <a:rPr b="1" lang="en" sz="2920">
                <a:latin typeface="Times New Roman"/>
                <a:ea typeface="Times New Roman"/>
                <a:cs typeface="Times New Roman"/>
                <a:sym typeface="Times New Roman"/>
              </a:rPr>
              <a:t> of the data set</a:t>
            </a:r>
            <a:endParaRPr b="1" sz="2920">
              <a:latin typeface="Times New Roman"/>
              <a:ea typeface="Times New Roman"/>
              <a:cs typeface="Times New Roman"/>
              <a:sym typeface="Times New Roman"/>
            </a:endParaRPr>
          </a:p>
        </p:txBody>
      </p:sp>
      <p:sp>
        <p:nvSpPr>
          <p:cNvPr id="147" name="Google Shape;147;p21"/>
          <p:cNvSpPr txBox="1"/>
          <p:nvPr>
            <p:ph idx="1" type="body"/>
          </p:nvPr>
        </p:nvSpPr>
        <p:spPr>
          <a:xfrm>
            <a:off x="2017050" y="1680875"/>
            <a:ext cx="5345100" cy="2330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148" name="Google Shape;148;p21"/>
          <p:cNvPicPr preferRelativeResize="0"/>
          <p:nvPr/>
        </p:nvPicPr>
        <p:blipFill>
          <a:blip r:embed="rId3">
            <a:alphaModFix/>
          </a:blip>
          <a:stretch>
            <a:fillRect/>
          </a:stretch>
        </p:blipFill>
        <p:spPr>
          <a:xfrm>
            <a:off x="437025" y="1152475"/>
            <a:ext cx="8180898" cy="389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246525"/>
            <a:ext cx="8520600" cy="7713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33333"/>
              <a:buFont typeface="Arial"/>
              <a:buNone/>
            </a:pPr>
            <a:r>
              <a:rPr b="1" lang="en" sz="3300">
                <a:latin typeface="Times New Roman"/>
                <a:ea typeface="Times New Roman"/>
                <a:cs typeface="Times New Roman"/>
                <a:sym typeface="Times New Roman"/>
              </a:rPr>
              <a:t>Exploratory Data Analysis</a:t>
            </a:r>
            <a:endParaRPr b="1" sz="33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54" name="Google Shape;154;p22"/>
          <p:cNvSpPr txBox="1"/>
          <p:nvPr/>
        </p:nvSpPr>
        <p:spPr>
          <a:xfrm>
            <a:off x="374375" y="1176600"/>
            <a:ext cx="8395200" cy="387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rgbClr val="050505"/>
                </a:solidFill>
                <a:latin typeface="Times New Roman"/>
                <a:ea typeface="Times New Roman"/>
                <a:cs typeface="Times New Roman"/>
                <a:sym typeface="Times New Roman"/>
              </a:rPr>
              <a:t>Feature Selection:</a:t>
            </a:r>
            <a:r>
              <a:rPr lang="en" sz="1900">
                <a:solidFill>
                  <a:srgbClr val="050505"/>
                </a:solidFill>
                <a:latin typeface="Times New Roman"/>
                <a:ea typeface="Times New Roman"/>
                <a:cs typeface="Times New Roman"/>
                <a:sym typeface="Times New Roman"/>
              </a:rPr>
              <a:t> imblearn package to assess feature importance</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900">
                <a:solidFill>
                  <a:srgbClr val="050505"/>
                </a:solidFill>
                <a:latin typeface="Times New Roman"/>
                <a:ea typeface="Times New Roman"/>
                <a:cs typeface="Times New Roman"/>
                <a:sym typeface="Times New Roman"/>
              </a:rPr>
              <a:t>	</a:t>
            </a:r>
            <a:r>
              <a:rPr i="1" lang="en" sz="1900">
                <a:solidFill>
                  <a:srgbClr val="050505"/>
                </a:solidFill>
                <a:latin typeface="Times New Roman"/>
                <a:ea typeface="Times New Roman"/>
                <a:cs typeface="Times New Roman"/>
                <a:sym typeface="Times New Roman"/>
              </a:rPr>
              <a:t>Result:</a:t>
            </a:r>
            <a:r>
              <a:rPr lang="en" sz="1900">
                <a:solidFill>
                  <a:srgbClr val="050505"/>
                </a:solidFill>
                <a:latin typeface="Times New Roman"/>
                <a:ea typeface="Times New Roman"/>
                <a:cs typeface="Times New Roman"/>
                <a:sym typeface="Times New Roman"/>
              </a:rPr>
              <a:t> No stand-out variables. Keep all variables.</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900">
                <a:solidFill>
                  <a:srgbClr val="050505"/>
                </a:solidFill>
                <a:latin typeface="Times New Roman"/>
                <a:ea typeface="Times New Roman"/>
                <a:cs typeface="Times New Roman"/>
                <a:sym typeface="Times New Roman"/>
              </a:rPr>
              <a:t>Feature Transformation: </a:t>
            </a:r>
            <a:r>
              <a:rPr lang="en" sz="1900">
                <a:solidFill>
                  <a:srgbClr val="050505"/>
                </a:solidFill>
                <a:latin typeface="Times New Roman"/>
                <a:ea typeface="Times New Roman"/>
                <a:cs typeface="Times New Roman"/>
                <a:sym typeface="Times New Roman"/>
              </a:rPr>
              <a:t>sklearn package for scaling variables</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i="1" lang="en" sz="1900">
                <a:solidFill>
                  <a:srgbClr val="050505"/>
                </a:solidFill>
                <a:latin typeface="Times New Roman"/>
                <a:ea typeface="Times New Roman"/>
                <a:cs typeface="Times New Roman"/>
                <a:sym typeface="Times New Roman"/>
              </a:rPr>
              <a:t>	Result: </a:t>
            </a:r>
            <a:r>
              <a:rPr lang="en" sz="1900">
                <a:solidFill>
                  <a:srgbClr val="050505"/>
                </a:solidFill>
                <a:latin typeface="Times New Roman"/>
                <a:ea typeface="Times New Roman"/>
                <a:cs typeface="Times New Roman"/>
                <a:sym typeface="Times New Roman"/>
              </a:rPr>
              <a:t>Limits influence of large data values. Aim for better model accuracy.</a:t>
            </a:r>
            <a:endParaRPr sz="1900">
              <a:solidFill>
                <a:srgbClr val="050505"/>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900">
                <a:solidFill>
                  <a:srgbClr val="050505"/>
                </a:solidFill>
                <a:latin typeface="Times New Roman"/>
                <a:ea typeface="Times New Roman"/>
                <a:cs typeface="Times New Roman"/>
                <a:sym typeface="Times New Roman"/>
              </a:rPr>
              <a:t>	</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700">
              <a:solidFill>
                <a:srgbClr val="050505"/>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246525"/>
            <a:ext cx="8520600" cy="7713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33333"/>
              <a:buFont typeface="Arial"/>
              <a:buNone/>
            </a:pPr>
            <a:r>
              <a:rPr b="1" lang="en" sz="3300">
                <a:latin typeface="Times New Roman"/>
                <a:ea typeface="Times New Roman"/>
                <a:cs typeface="Times New Roman"/>
                <a:sym typeface="Times New Roman"/>
              </a:rPr>
              <a:t>Train &amp; Test Splits</a:t>
            </a:r>
            <a:endParaRPr b="1" sz="33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60" name="Google Shape;160;p23"/>
          <p:cNvSpPr txBox="1"/>
          <p:nvPr/>
        </p:nvSpPr>
        <p:spPr>
          <a:xfrm>
            <a:off x="374375" y="1176600"/>
            <a:ext cx="6850200" cy="2099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rgbClr val="050505"/>
              </a:buClr>
              <a:buSzPts val="1900"/>
              <a:buFont typeface="Times New Roman"/>
              <a:buChar char="●"/>
            </a:pPr>
            <a:r>
              <a:rPr lang="en" sz="1900">
                <a:solidFill>
                  <a:srgbClr val="050505"/>
                </a:solidFill>
                <a:latin typeface="Times New Roman"/>
                <a:ea typeface="Times New Roman"/>
                <a:cs typeface="Times New Roman"/>
                <a:sym typeface="Times New Roman"/>
              </a:rPr>
              <a:t>S</a:t>
            </a:r>
            <a:r>
              <a:rPr lang="en" sz="1900">
                <a:solidFill>
                  <a:srgbClr val="050505"/>
                </a:solidFill>
                <a:latin typeface="Times New Roman"/>
                <a:ea typeface="Times New Roman"/>
                <a:cs typeface="Times New Roman"/>
                <a:sym typeface="Times New Roman"/>
              </a:rPr>
              <a:t>klearn package for splitting data</a:t>
            </a:r>
            <a:endParaRPr sz="1900">
              <a:solidFill>
                <a:srgbClr val="050505"/>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50505"/>
              </a:buClr>
              <a:buSzPts val="1900"/>
              <a:buFont typeface="Times New Roman"/>
              <a:buChar char="●"/>
            </a:pPr>
            <a:r>
              <a:rPr lang="en" sz="1900">
                <a:solidFill>
                  <a:srgbClr val="050505"/>
                </a:solidFill>
                <a:latin typeface="Times New Roman"/>
                <a:ea typeface="Times New Roman"/>
                <a:cs typeface="Times New Roman"/>
                <a:sym typeface="Times New Roman"/>
              </a:rPr>
              <a:t>Changed train size to 80%</a:t>
            </a:r>
            <a:endParaRPr sz="1900">
              <a:solidFill>
                <a:srgbClr val="050505"/>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50505"/>
              </a:buClr>
              <a:buSzPts val="1900"/>
              <a:buFont typeface="Times New Roman"/>
              <a:buChar char="●"/>
            </a:pPr>
            <a:r>
              <a:rPr lang="en" sz="1900">
                <a:solidFill>
                  <a:srgbClr val="050505"/>
                </a:solidFill>
                <a:latin typeface="Times New Roman"/>
                <a:ea typeface="Times New Roman"/>
                <a:cs typeface="Times New Roman"/>
                <a:sym typeface="Times New Roman"/>
              </a:rPr>
              <a:t>Increased random state to 78</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900">
                <a:solidFill>
                  <a:srgbClr val="050505"/>
                </a:solidFill>
                <a:latin typeface="Times New Roman"/>
                <a:ea typeface="Times New Roman"/>
                <a:cs typeface="Times New Roman"/>
                <a:sym typeface="Times New Roman"/>
              </a:rPr>
              <a:t>	</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700">
              <a:solidFill>
                <a:srgbClr val="050505"/>
              </a:solidFill>
              <a:latin typeface="Times New Roman"/>
              <a:ea typeface="Times New Roman"/>
              <a:cs typeface="Times New Roman"/>
              <a:sym typeface="Times New Roman"/>
            </a:endParaRPr>
          </a:p>
        </p:txBody>
      </p:sp>
      <p:pic>
        <p:nvPicPr>
          <p:cNvPr id="161" name="Google Shape;161;p23"/>
          <p:cNvPicPr preferRelativeResize="0"/>
          <p:nvPr/>
        </p:nvPicPr>
        <p:blipFill>
          <a:blip r:embed="rId3">
            <a:alphaModFix/>
          </a:blip>
          <a:stretch>
            <a:fillRect/>
          </a:stretch>
        </p:blipFill>
        <p:spPr>
          <a:xfrm>
            <a:off x="2724150" y="2571738"/>
            <a:ext cx="3695700" cy="212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212900"/>
            <a:ext cx="8520600" cy="6723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Autofit/>
          </a:bodyPr>
          <a:lstStyle/>
          <a:p>
            <a:pPr indent="0" lvl="0" marL="0" rtl="0" algn="ctr">
              <a:lnSpc>
                <a:spcPct val="110795"/>
              </a:lnSpc>
              <a:spcBef>
                <a:spcPts val="0"/>
              </a:spcBef>
              <a:spcAft>
                <a:spcPts val="0"/>
              </a:spcAft>
              <a:buClr>
                <a:schemeClr val="dk1"/>
              </a:buClr>
              <a:buSzPts val="1100"/>
              <a:buFont typeface="Arial"/>
              <a:buNone/>
            </a:pPr>
            <a:r>
              <a:rPr b="1" lang="en" sz="2900">
                <a:solidFill>
                  <a:schemeClr val="accent2"/>
                </a:solidFill>
                <a:latin typeface="Times New Roman"/>
                <a:ea typeface="Times New Roman"/>
                <a:cs typeface="Times New Roman"/>
                <a:sym typeface="Times New Roman"/>
              </a:rPr>
              <a:t>Machine Learning Model</a:t>
            </a:r>
            <a:endParaRPr b="1" sz="2900">
              <a:solidFill>
                <a:schemeClr val="accent2"/>
              </a:solidFill>
              <a:latin typeface="Times New Roman"/>
              <a:ea typeface="Times New Roman"/>
              <a:cs typeface="Times New Roman"/>
              <a:sym typeface="Times New Roman"/>
            </a:endParaRPr>
          </a:p>
          <a:p>
            <a:pPr indent="0" lvl="0" marL="0" rtl="0" algn="l">
              <a:lnSpc>
                <a:spcPct val="110795"/>
              </a:lnSpc>
              <a:spcBef>
                <a:spcPts val="0"/>
              </a:spcBef>
              <a:spcAft>
                <a:spcPts val="0"/>
              </a:spcAft>
              <a:buSzPts val="990"/>
              <a:buNone/>
            </a:pPr>
            <a:r>
              <a:t/>
            </a:r>
            <a:endParaRPr sz="3220"/>
          </a:p>
        </p:txBody>
      </p:sp>
      <p:sp>
        <p:nvSpPr>
          <p:cNvPr id="167" name="Google Shape;167;p24"/>
          <p:cNvSpPr txBox="1"/>
          <p:nvPr>
            <p:ph idx="1" type="body"/>
          </p:nvPr>
        </p:nvSpPr>
        <p:spPr>
          <a:xfrm>
            <a:off x="311700" y="1299875"/>
            <a:ext cx="8520600" cy="32691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Model Type: Balanced Random Forest Classifier</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Creates smaller simpler decision trees based on a random subset of features</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Smaller trees combine to create a strong learner</a:t>
            </a:r>
            <a:endParaRPr sz="1700">
              <a:solidFill>
                <a:schemeClr val="accent2"/>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1200"/>
              </a:spcAft>
              <a:buNone/>
            </a:pPr>
            <a:r>
              <a:t/>
            </a:r>
            <a:endParaRPr sz="1700">
              <a:solidFill>
                <a:schemeClr val="accent2"/>
              </a:solidFill>
              <a:latin typeface="Times New Roman"/>
              <a:ea typeface="Times New Roman"/>
              <a:cs typeface="Times New Roman"/>
              <a:sym typeface="Times New Roman"/>
            </a:endParaRPr>
          </a:p>
        </p:txBody>
      </p:sp>
      <p:pic>
        <p:nvPicPr>
          <p:cNvPr id="168" name="Google Shape;168;p24"/>
          <p:cNvPicPr preferRelativeResize="0"/>
          <p:nvPr/>
        </p:nvPicPr>
        <p:blipFill>
          <a:blip r:embed="rId3">
            <a:alphaModFix/>
          </a:blip>
          <a:stretch>
            <a:fillRect/>
          </a:stretch>
        </p:blipFill>
        <p:spPr>
          <a:xfrm>
            <a:off x="2516500" y="2442750"/>
            <a:ext cx="3667722" cy="2442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