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3" r:id="rId3"/>
    <p:sldId id="315" r:id="rId4"/>
    <p:sldId id="32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27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omfortaa" panose="00000500000000000000" pitchFamily="2" charset="0"/>
      <p:regular r:id="rId16"/>
      <p:bold r:id="rId17"/>
    </p:embeddedFont>
    <p:embeddedFont>
      <p:font typeface="Oxygen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F2F"/>
    <a:srgbClr val="FF1493"/>
    <a:srgbClr val="A329FF"/>
    <a:srgbClr val="00BFFF"/>
    <a:srgbClr val="8D00F6"/>
    <a:srgbClr val="32CD32"/>
    <a:srgbClr val="FF4500"/>
    <a:srgbClr val="4B0082"/>
    <a:srgbClr val="FFB6C1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E8229B-E54C-4C79-B360-4B96AD80EE2F}">
  <a:tblStyle styleId="{9AE8229B-E54C-4C79-B360-4B96AD80EE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b34bee0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b34bee0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gb34bed79f2_0_4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3" name="Google Shape;4313;gb34bed79f2_0_4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gb34bed79f2_0_4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9" name="Google Shape;4299;gb34bed79f2_0_4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39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gb34bed79f2_0_4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3" name="Google Shape;4313;gb34bed79f2_0_4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57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gb34fc8d399_0_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8" name="Google Shape;4308;gb34fc8d399_0_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10" name="Google Shape;10;p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45106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12042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920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4639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13556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071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7910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580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2007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9200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709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8355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714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18868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4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52004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19196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8635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53550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2071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790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5580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200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8916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5709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23515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9045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7868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2480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091997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3757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0467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72058" y="863827"/>
              <a:ext cx="59013" cy="50299"/>
            </a:xfrm>
            <a:custGeom>
              <a:avLst/>
              <a:gdLst/>
              <a:ahLst/>
              <a:cxnLst/>
              <a:rect l="l" t="t" r="r" b="b"/>
              <a:pathLst>
                <a:path w="1842" h="1570" extrusionOk="0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3886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05931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7322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4028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57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7451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4205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886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75928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4334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10153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75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4463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1192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7886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45925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321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680278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94756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1450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81568" y="863827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4885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1576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333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550628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81753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08462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3757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451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71930" y="1143835"/>
              <a:ext cx="59141" cy="50587"/>
            </a:xfrm>
            <a:custGeom>
              <a:avLst/>
              <a:gdLst/>
              <a:ahLst/>
              <a:cxnLst/>
              <a:rect l="l" t="t" r="r" b="b"/>
              <a:pathLst>
                <a:path w="1846" h="1579" extrusionOk="0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886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05803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322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4015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0757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7451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4192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0886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7580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4321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1015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775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4450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1192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7886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4579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1321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0150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4756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1450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481408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4885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01576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28317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50628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81753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08446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3757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451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7193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3886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05803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7322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4015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0757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47451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4192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0886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7580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4321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1015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775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4450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1192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7886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4579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1321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680150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4756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21450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481408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74885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01576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28317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550628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81753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08446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33757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451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7193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3886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05803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7322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4015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0757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451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74192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0886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27580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54321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81015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775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4450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61192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7886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579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1321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80150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4756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21450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81408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74885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1576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8317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550628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81753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08446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33" y="198485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688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3628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0322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701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33757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60451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7193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886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05803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7322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94015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20757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7451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4192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0886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27580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4321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81015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775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34450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1192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8788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4579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1321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680150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94756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21450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481408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4885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01576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28317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550628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81753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08446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1" y="2264859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688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628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0322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7016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757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0451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7193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13886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05803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67322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94015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20757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47451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74192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00886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27580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54321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10153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775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34450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61192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7886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145797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1321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680150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94756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21450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481408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74885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1576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28317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550628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81753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08446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933" y="254534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688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36287" y="2545348"/>
              <a:ext cx="58661" cy="50459"/>
            </a:xfrm>
            <a:custGeom>
              <a:avLst/>
              <a:gdLst/>
              <a:ahLst/>
              <a:cxnLst/>
              <a:rect l="l" t="t" r="r" b="b"/>
              <a:pathLst>
                <a:path w="1831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0322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01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33757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60451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7193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13886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405803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67322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94015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0757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47451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4192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00886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7580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4321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1015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0775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34450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61192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8788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4579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41321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680150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94756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21450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481408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74885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01576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828317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0628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81753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908446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1" y="2825836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88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3628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338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7016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33757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60467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193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13886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405931" y="2825836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67322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94028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0757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47451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74205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00886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7580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4334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10153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0775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34463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61192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87886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45925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41321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680278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94756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1450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7481568" y="2825836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74885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01576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8333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50628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81753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908462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933" y="3105844"/>
              <a:ext cx="59141" cy="52862"/>
            </a:xfrm>
            <a:custGeom>
              <a:avLst/>
              <a:gdLst/>
              <a:ahLst/>
              <a:cxnLst/>
              <a:rect l="l" t="t" r="r" b="b"/>
              <a:pathLst>
                <a:path w="1846" h="1650" extrusionOk="0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88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3628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322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701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33757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0451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7193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13886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05803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67322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94015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0757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7451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74192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00886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27580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54321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81015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0775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4450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61192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8788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4579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1321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680150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94756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21450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481408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74885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01576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28317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50628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81753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08446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1" y="3386364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688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3628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322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7016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33757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60451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87193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13886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405803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67322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4015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20757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47451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74192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0886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7580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54321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81015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0775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34450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192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87886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4579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41321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680150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94756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721450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81408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74885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01576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28317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0628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81753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908446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933" y="366637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688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3628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322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0701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33757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0451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87193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13886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5803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7322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94015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0757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7451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74192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0886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27580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54321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81015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0775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34450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61192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8788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4579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41321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680150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94756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721450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481408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774885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01576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28317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550628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81753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8446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1" y="3946860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88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628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0322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07016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33757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0451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87193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13886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405803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7322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4015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20757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47451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4192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0886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27580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54321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81015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0775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34450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61192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87886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4579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41321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680150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94756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721450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7481408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774885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01576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28317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550628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1753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08446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933" y="422686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688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628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0322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0701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33757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60451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7193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13886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405803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67322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94015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757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47451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74192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00886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27580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54321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81015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0775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34450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61192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8788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4579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41321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680150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4756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21450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81408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74885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01576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828317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8550628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881753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908446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1" y="4507388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688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3628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0322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070160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33757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60451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7193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13886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05803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67322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94015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20757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7451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4192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00886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27580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454321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81015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50775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34450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61192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87886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4579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1321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680150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94756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721450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7481408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74885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01576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8317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550628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81753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908446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>
            <a:off x="1209575" y="98765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"/>
          <p:cNvSpPr txBox="1">
            <a:spLocks noGrp="1"/>
          </p:cNvSpPr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7" name="Google Shape;537;p2"/>
          <p:cNvSpPr txBox="1">
            <a:spLocks noGrp="1"/>
          </p:cNvSpPr>
          <p:nvPr>
            <p:ph type="subTitle" idx="1"/>
          </p:nvPr>
        </p:nvSpPr>
        <p:spPr>
          <a:xfrm>
            <a:off x="1366500" y="3438525"/>
            <a:ext cx="64110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49" name="Google Shape;1149;p8"/>
          <p:cNvGrpSpPr/>
          <p:nvPr/>
        </p:nvGrpSpPr>
        <p:grpSpPr>
          <a:xfrm>
            <a:off x="-141" y="3750417"/>
            <a:ext cx="9144282" cy="854229"/>
            <a:chOff x="231300" y="4331450"/>
            <a:chExt cx="7132825" cy="666325"/>
          </a:xfrm>
        </p:grpSpPr>
        <p:sp>
          <p:nvSpPr>
            <p:cNvPr id="1150" name="Google Shape;1150;p8"/>
            <p:cNvSpPr/>
            <p:nvPr/>
          </p:nvSpPr>
          <p:spPr>
            <a:xfrm>
              <a:off x="2313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9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482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8565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0652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2735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4822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6905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8988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107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3158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5241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732775" y="433145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9410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1493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33580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35663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377465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3983325" y="433145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1916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3999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60860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8168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0251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52338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4421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56504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859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0674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62757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64844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66927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0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71096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7317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2313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39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482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8565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10652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12735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4822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6905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8988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107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3158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25241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2732775" y="454050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29410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1493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3580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5663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377465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983325" y="454050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41916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43999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60860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48168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50251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2338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54421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56504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5859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674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2757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4844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27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9010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1096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317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313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39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482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8565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0652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2735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4822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6905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8988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107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3158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25241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732775" y="4749550"/>
              <a:ext cx="45775" cy="39300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9410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31493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33580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35663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377465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3983325" y="4749550"/>
              <a:ext cx="45750" cy="39300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916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3999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60860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8168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50251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2338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54421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6504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859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0674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2757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4844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6927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9010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71096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7317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313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39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482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565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0652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2735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4822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16905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8988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107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23158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25241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732775" y="4958225"/>
              <a:ext cx="45775" cy="39550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29410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31493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33580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35663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377465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3983325" y="4958225"/>
              <a:ext cx="45750" cy="39550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1916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3999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60860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8168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0251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52338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4421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56504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5859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0674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757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844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6927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9010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71096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317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8"/>
          <p:cNvGrpSpPr/>
          <p:nvPr/>
        </p:nvGrpSpPr>
        <p:grpSpPr>
          <a:xfrm>
            <a:off x="-3182" y="545055"/>
            <a:ext cx="9144282" cy="854229"/>
            <a:chOff x="231300" y="4331450"/>
            <a:chExt cx="7132825" cy="666325"/>
          </a:xfrm>
        </p:grpSpPr>
        <p:sp>
          <p:nvSpPr>
            <p:cNvPr id="1291" name="Google Shape;1291;p8"/>
            <p:cNvSpPr/>
            <p:nvPr/>
          </p:nvSpPr>
          <p:spPr>
            <a:xfrm>
              <a:off x="2313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39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482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565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10652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12735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14822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16905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18988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107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23158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5241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732775" y="433145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9410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1493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3580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35663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377465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83325" y="433145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1916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3999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60860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48168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50251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2338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4421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56504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5859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0674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757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4844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66927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69010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71096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7317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2313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439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482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565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10652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12735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822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16905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18988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2107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23158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25241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732775" y="454050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29410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31493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3580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5663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377465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3983325" y="454050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916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3999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60860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8168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50251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2338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421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6504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859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60674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62757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64844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66927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9010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71096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7317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2313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39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6482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8565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0652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2735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4822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6905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8988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2107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23158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241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732775" y="4749550"/>
              <a:ext cx="45775" cy="39300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9410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31493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3580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5663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77465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983325" y="4749550"/>
              <a:ext cx="45750" cy="39300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1916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3999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60860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8168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0251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338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4421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504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5859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60674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62757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64844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6927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9010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71096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7317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313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39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482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8565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0652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2735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4822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6905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8988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107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3158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5241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732775" y="4958225"/>
              <a:ext cx="45775" cy="39550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9410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31493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33580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35663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77465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983325" y="4958225"/>
              <a:ext cx="45750" cy="39550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41916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43999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460860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48168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0251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2338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421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6504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859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0674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62757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64844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6927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9010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1096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7317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20"/>
          <p:cNvSpPr txBox="1">
            <a:spLocks noGrp="1"/>
          </p:cNvSpPr>
          <p:nvPr>
            <p:ph type="subTitle" idx="1"/>
          </p:nvPr>
        </p:nvSpPr>
        <p:spPr>
          <a:xfrm>
            <a:off x="5407625" y="2409825"/>
            <a:ext cx="29076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2" name="Google Shape;3532;p20"/>
          <p:cNvSpPr txBox="1">
            <a:spLocks noGrp="1"/>
          </p:cNvSpPr>
          <p:nvPr>
            <p:ph type="subTitle" idx="2"/>
          </p:nvPr>
        </p:nvSpPr>
        <p:spPr>
          <a:xfrm>
            <a:off x="5407625" y="2667613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3" name="Google Shape;3533;p20"/>
          <p:cNvSpPr txBox="1">
            <a:spLocks noGrp="1"/>
          </p:cNvSpPr>
          <p:nvPr>
            <p:ph type="title"/>
          </p:nvPr>
        </p:nvSpPr>
        <p:spPr>
          <a:xfrm>
            <a:off x="5407625" y="1749481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34" name="Google Shape;3534;p20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3535" name="Google Shape;3535;p20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20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606" name="Google Shape;3606;p20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0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21"/>
          <p:cNvSpPr txBox="1">
            <a:spLocks noGrp="1"/>
          </p:cNvSpPr>
          <p:nvPr>
            <p:ph type="subTitle" idx="1"/>
          </p:nvPr>
        </p:nvSpPr>
        <p:spPr>
          <a:xfrm>
            <a:off x="826100" y="2409825"/>
            <a:ext cx="29076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8" name="Google Shape;3678;p21"/>
          <p:cNvSpPr txBox="1">
            <a:spLocks noGrp="1"/>
          </p:cNvSpPr>
          <p:nvPr>
            <p:ph type="subTitle" idx="2"/>
          </p:nvPr>
        </p:nvSpPr>
        <p:spPr>
          <a:xfrm>
            <a:off x="826100" y="2667613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9" name="Google Shape;3679;p21"/>
          <p:cNvSpPr txBox="1">
            <a:spLocks noGrp="1"/>
          </p:cNvSpPr>
          <p:nvPr>
            <p:ph type="title"/>
          </p:nvPr>
        </p:nvSpPr>
        <p:spPr>
          <a:xfrm>
            <a:off x="826100" y="17471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80" name="Google Shape;3680;p21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3681" name="Google Shape;3681;p21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1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1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1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1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1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1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1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1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1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1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1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1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1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1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1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1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1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1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1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1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1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1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1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1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1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1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1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1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1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1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1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1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1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1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1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1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1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1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1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1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1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1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1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1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1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1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1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1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1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1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1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1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1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1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1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1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1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1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1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1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1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1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1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1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1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1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1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1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1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1" name="Google Shape;3751;p21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752" name="Google Shape;3752;p21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1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1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1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1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1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1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1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1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1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1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1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1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1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1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1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1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1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1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1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1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1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1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1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1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1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1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1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1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1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1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1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1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1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1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1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1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1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1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1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1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1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1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1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1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1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1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6" r:id="rId4"/>
    <p:sldLayoutId id="2147483667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sv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slide" Target="slide9.xml"/><Relationship Id="rId19" Type="http://schemas.openxmlformats.org/officeDocument/2006/relationships/image" Target="../media/image15.png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slide" Target="slide10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27"/>
          <p:cNvSpPr txBox="1">
            <a:spLocks noGrp="1"/>
          </p:cNvSpPr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LENGUAJES Y AUTOMATAS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2F812-CEF6-405B-B434-9799C9F19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1600" dirty="0" err="1"/>
              <a:t>Cthulhu's</a:t>
            </a:r>
            <a:r>
              <a:rPr lang="es-MX" sz="1600" dirty="0"/>
              <a:t> </a:t>
            </a:r>
            <a:r>
              <a:rPr lang="es-MX" sz="1600" dirty="0" err="1"/>
              <a:t>Sons</a:t>
            </a:r>
            <a:r>
              <a:rPr lang="es-MX" sz="1600" dirty="0"/>
              <a:t> </a:t>
            </a:r>
            <a:r>
              <a:rPr lang="es-MX" sz="1600" dirty="0" err="1"/>
              <a:t>Team</a:t>
            </a:r>
            <a:endParaRPr lang="es-MX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414115-C160-4AB7-A35F-51128A25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4FFEBDED-0249-4C25-B94A-17E9964C1DD6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1D068215-1D6C-40D5-8B0D-EADDB300F57B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04A36568-D2BB-4449-86B6-A7CBB888FFB9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C580E7BB-E511-414E-BA55-763CF7BBA74B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D6AFEF7D-37E9-4B2C-B0A4-925F795FC700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B1DAA4CB-4830-42E7-AFC4-6243BD2A1D5E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627E9AD6-3B1F-4837-8F17-61854046534B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8217B5A0-5C51-4D33-9424-00745C9212CB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0137850-B7E6-4CCC-924D-8ABB9C18B434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3E35505-8825-45C5-873C-C31DA8E05490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949DF91-1238-4E73-A08A-EF6B7EBA1BD9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F2EAD65-3476-4B1D-BD42-D04DDC921F1C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3055A06-3C6B-46DA-983D-F0CD01714723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8D3BE3A-AE3C-47FD-9C38-859E52E042D1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796C8D1B-77C8-4A79-89F4-D2ECD18A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84" name="Imagen 83">
            <a:hlinkClick r:id="rId4" action="ppaction://hlinksldjump"/>
            <a:extLst>
              <a:ext uri="{FF2B5EF4-FFF2-40B4-BE49-F238E27FC236}">
                <a16:creationId xmlns:a16="http://schemas.microsoft.com/office/drawing/2014/main" id="{6F3CEBB9-3F78-4802-BBCB-A897ECD91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85" name="Imagen 84">
            <a:hlinkClick r:id="rId6" action="ppaction://hlinksldjump"/>
            <a:extLst>
              <a:ext uri="{FF2B5EF4-FFF2-40B4-BE49-F238E27FC236}">
                <a16:creationId xmlns:a16="http://schemas.microsoft.com/office/drawing/2014/main" id="{E1BE32A9-0C39-4AE8-9CD1-AB8CFFD5B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86" name="Imagen 85">
            <a:hlinkClick r:id="rId8" action="ppaction://hlinksldjump"/>
            <a:extLst>
              <a:ext uri="{FF2B5EF4-FFF2-40B4-BE49-F238E27FC236}">
                <a16:creationId xmlns:a16="http://schemas.microsoft.com/office/drawing/2014/main" id="{FBF8DBBB-A608-4AE1-ADD8-10E317079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87" name="Imagen 86">
            <a:hlinkClick r:id="rId10" action="ppaction://hlinksldjump"/>
            <a:extLst>
              <a:ext uri="{FF2B5EF4-FFF2-40B4-BE49-F238E27FC236}">
                <a16:creationId xmlns:a16="http://schemas.microsoft.com/office/drawing/2014/main" id="{AE3EB5FC-F286-4BEA-9E34-B21C1E9E7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88" name="Imagen 87">
            <a:hlinkClick r:id="rId12" action="ppaction://hlinksldjump"/>
            <a:extLst>
              <a:ext uri="{FF2B5EF4-FFF2-40B4-BE49-F238E27FC236}">
                <a16:creationId xmlns:a16="http://schemas.microsoft.com/office/drawing/2014/main" id="{2D3A1F8C-05C9-45F7-9247-DE68E7696B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89" name="Imagen 88">
            <a:hlinkClick r:id="rId14" action="ppaction://hlinksldjump"/>
            <a:extLst>
              <a:ext uri="{FF2B5EF4-FFF2-40B4-BE49-F238E27FC236}">
                <a16:creationId xmlns:a16="http://schemas.microsoft.com/office/drawing/2014/main" id="{18EFDA39-340A-45BA-912D-58B6F3BD2C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90" name="Rectángulo 89">
            <a:extLst>
              <a:ext uri="{FF2B5EF4-FFF2-40B4-BE49-F238E27FC236}">
                <a16:creationId xmlns:a16="http://schemas.microsoft.com/office/drawing/2014/main" id="{A44E4668-0407-4846-8378-4140A16C2821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E404E18-2D9C-4544-9E2F-5A14B34B551A}"/>
              </a:ext>
            </a:extLst>
          </p:cNvPr>
          <p:cNvGrpSpPr/>
          <p:nvPr/>
        </p:nvGrpSpPr>
        <p:grpSpPr>
          <a:xfrm>
            <a:off x="927654" y="1300031"/>
            <a:ext cx="7288692" cy="2512824"/>
            <a:chOff x="927654" y="786968"/>
            <a:chExt cx="7288692" cy="2512824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8"/>
              <a:ext cx="7288692" cy="251282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304800" sx="99000" sy="99000" algn="ctr" rotWithShape="0">
                <a:srgbClr val="FF4500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235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Metodología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FF4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FF0E4BD-46C6-4E53-8960-3B39C42CA9AC}"/>
                </a:ext>
              </a:extLst>
            </p:cNvPr>
            <p:cNvSpPr txBox="1"/>
            <p:nvPr/>
          </p:nvSpPr>
          <p:spPr>
            <a:xfrm>
              <a:off x="1080405" y="1582642"/>
              <a:ext cx="69820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Se utilizará será la metodología ágil (SCRUM). Una de las características que la diferencia de otros enfoques de gestión de proyectos es el nivel de propiedad y responsabilidad que cada uno brinda a los miembros del equipo.</a:t>
              </a:r>
            </a:p>
          </p:txBody>
        </p: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0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ipse 75">
            <a:extLst>
              <a:ext uri="{FF2B5EF4-FFF2-40B4-BE49-F238E27FC236}">
                <a16:creationId xmlns:a16="http://schemas.microsoft.com/office/drawing/2014/main" id="{3B74258E-5BB9-4C37-AFD1-FD4E8711B516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BF3C1A8-6940-4CCC-9497-C7DDA74696CC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21EBD19A-5D9F-425B-9751-481945551207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0C30126E-92D1-4710-8F18-C0FC32B4323A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29DE19C0-E5BF-4D52-88CC-D9A967819AB6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B6C81ED1-A4A8-4060-81D3-BA3A15759958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E5AAB9C8-777F-426A-8F90-8AB6051C4BB1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6BBDC8D-DEA4-4DEC-BF18-DC8E173AF43E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E2BFF1-A013-4A3C-8F8D-1F2C28227703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50F369C-5FD6-4E1B-BCEA-EF0F9EDC27F9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9B2FA44-4EA8-40CF-9543-2AC461CB9333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2D9FE55-3070-48E4-B329-192EF3DF3F64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E609693-A8E8-4C6F-91A9-ACFDF30265AA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985D7495-BDB9-4B9B-B733-087A96373485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90" name="Gráfico 89">
            <a:extLst>
              <a:ext uri="{FF2B5EF4-FFF2-40B4-BE49-F238E27FC236}">
                <a16:creationId xmlns:a16="http://schemas.microsoft.com/office/drawing/2014/main" id="{03963692-72BD-4B50-9B16-9B0B35F6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91" name="Imagen 90">
            <a:hlinkClick r:id="rId4" action="ppaction://hlinksldjump"/>
            <a:extLst>
              <a:ext uri="{FF2B5EF4-FFF2-40B4-BE49-F238E27FC236}">
                <a16:creationId xmlns:a16="http://schemas.microsoft.com/office/drawing/2014/main" id="{52FCC148-6FB5-4213-AEE7-92D081A8E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92" name="Imagen 91">
            <a:hlinkClick r:id="rId6" action="ppaction://hlinksldjump"/>
            <a:extLst>
              <a:ext uri="{FF2B5EF4-FFF2-40B4-BE49-F238E27FC236}">
                <a16:creationId xmlns:a16="http://schemas.microsoft.com/office/drawing/2014/main" id="{DEAEFCD9-C2B4-4175-BAC7-AC39EB36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93" name="Imagen 92">
            <a:hlinkClick r:id="rId8" action="ppaction://hlinksldjump"/>
            <a:extLst>
              <a:ext uri="{FF2B5EF4-FFF2-40B4-BE49-F238E27FC236}">
                <a16:creationId xmlns:a16="http://schemas.microsoft.com/office/drawing/2014/main" id="{8F9C8314-B0B4-4850-859D-D97C7151D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94" name="Imagen 93">
            <a:hlinkClick r:id="rId10" action="ppaction://hlinksldjump"/>
            <a:extLst>
              <a:ext uri="{FF2B5EF4-FFF2-40B4-BE49-F238E27FC236}">
                <a16:creationId xmlns:a16="http://schemas.microsoft.com/office/drawing/2014/main" id="{5A1A94D7-26AD-4A6C-8E8D-8B711A8DA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95" name="Imagen 94">
            <a:hlinkClick r:id="rId12" action="ppaction://hlinksldjump"/>
            <a:extLst>
              <a:ext uri="{FF2B5EF4-FFF2-40B4-BE49-F238E27FC236}">
                <a16:creationId xmlns:a16="http://schemas.microsoft.com/office/drawing/2014/main" id="{AE8B6447-F240-43C6-B743-C81BA6B3EF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96" name="Imagen 95">
            <a:hlinkClick r:id="rId14" action="ppaction://hlinksldjump"/>
            <a:extLst>
              <a:ext uri="{FF2B5EF4-FFF2-40B4-BE49-F238E27FC236}">
                <a16:creationId xmlns:a16="http://schemas.microsoft.com/office/drawing/2014/main" id="{DF19F5F0-F06B-418E-A901-FD3F542936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97" name="Rectángulo 96">
            <a:extLst>
              <a:ext uri="{FF2B5EF4-FFF2-40B4-BE49-F238E27FC236}">
                <a16:creationId xmlns:a16="http://schemas.microsoft.com/office/drawing/2014/main" id="{4CCE9C38-D069-46EB-ABA9-5EBAA77931D2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E38087A-448C-445E-A67A-8DA2522F6ACA}"/>
              </a:ext>
            </a:extLst>
          </p:cNvPr>
          <p:cNvGrpSpPr/>
          <p:nvPr/>
        </p:nvGrpSpPr>
        <p:grpSpPr>
          <a:xfrm>
            <a:off x="912493" y="849877"/>
            <a:ext cx="7288692" cy="3419381"/>
            <a:chOff x="927654" y="786967"/>
            <a:chExt cx="7288692" cy="341938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7"/>
              <a:ext cx="7288692" cy="3419381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304800" sx="99000" sy="99000" algn="ctr" rotWithShape="0">
                <a:srgbClr val="32CD32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235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Desarrollo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32C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  <p:pic>
          <p:nvPicPr>
            <p:cNvPr id="36" name="Picture 2" descr="MinGW-W64 Logos">
              <a:extLst>
                <a:ext uri="{FF2B5EF4-FFF2-40B4-BE49-F238E27FC236}">
                  <a16:creationId xmlns:a16="http://schemas.microsoft.com/office/drawing/2014/main" id="{A997C56A-6E74-48BB-B855-CDB2A5854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093" y="1593807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91688D3-B9C6-452E-972B-A1E10BAF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43019" y="1590000"/>
              <a:ext cx="1326000" cy="900000"/>
            </a:xfrm>
            <a:prstGeom prst="rect">
              <a:avLst/>
            </a:prstGeom>
          </p:spPr>
        </p:pic>
        <p:pic>
          <p:nvPicPr>
            <p:cNvPr id="38" name="Picture 8" descr="Ninja, La Programación De La Computadora, El Aprendizaje imagen png -  imagen transparente descarga gratuita">
              <a:extLst>
                <a:ext uri="{FF2B5EF4-FFF2-40B4-BE49-F238E27FC236}">
                  <a16:creationId xmlns:a16="http://schemas.microsoft.com/office/drawing/2014/main" id="{A9979891-D5CD-4E35-93EF-1A70C64840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>
                          <a14:foregroundMark x1="25667" y1="55222" x2="24000" y2="57333"/>
                          <a14:foregroundMark x1="22667" y1="52333" x2="27111" y2="54778"/>
                          <a14:backgroundMark x1="39333" y1="52556" x2="39333" y2="52556"/>
                          <a14:backgroundMark x1="49333" y1="76778" x2="54111" y2="75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4" t="15717" r="14702" b="17938"/>
            <a:stretch/>
          </p:blipFill>
          <p:spPr bwMode="auto">
            <a:xfrm>
              <a:off x="5024945" y="1596657"/>
              <a:ext cx="9751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CMake">
              <a:extLst>
                <a:ext uri="{FF2B5EF4-FFF2-40B4-BE49-F238E27FC236}">
                  <a16:creationId xmlns:a16="http://schemas.microsoft.com/office/drawing/2014/main" id="{53490412-9137-41C5-9BBA-71040886D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2" r="21833"/>
            <a:stretch/>
          </p:blipFill>
          <p:spPr bwMode="auto">
            <a:xfrm>
              <a:off x="6756017" y="1593807"/>
              <a:ext cx="900001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Logotipo de github - Iconos gratis de redes sociales">
              <a:extLst>
                <a:ext uri="{FF2B5EF4-FFF2-40B4-BE49-F238E27FC236}">
                  <a16:creationId xmlns:a16="http://schemas.microsoft.com/office/drawing/2014/main" id="{8457DA41-4772-47A0-81A1-3BC9E3040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363" y="287207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638A26FE-5AE3-4403-A972-CAA1A2833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20115" r="20428"/>
            <a:stretch/>
          </p:blipFill>
          <p:spPr>
            <a:xfrm>
              <a:off x="4019335" y="2872073"/>
              <a:ext cx="951316" cy="900000"/>
            </a:xfrm>
            <a:prstGeom prst="rect">
              <a:avLst/>
            </a:prstGeom>
          </p:spPr>
        </p:pic>
        <p:pic>
          <p:nvPicPr>
            <p:cNvPr id="42" name="Picture 16" descr="Debian -- El sistema operativo universal">
              <a:extLst>
                <a:ext uri="{FF2B5EF4-FFF2-40B4-BE49-F238E27FC236}">
                  <a16:creationId xmlns:a16="http://schemas.microsoft.com/office/drawing/2014/main" id="{342C342F-52A8-4786-B01E-C8ACAEB66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69" r="26595"/>
            <a:stretch/>
          </p:blipFill>
          <p:spPr bwMode="auto">
            <a:xfrm>
              <a:off x="6817622" y="2943408"/>
              <a:ext cx="76058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90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p43"/>
          <p:cNvSpPr txBox="1">
            <a:spLocks noGrp="1"/>
          </p:cNvSpPr>
          <p:nvPr>
            <p:ph type="title"/>
          </p:nvPr>
        </p:nvSpPr>
        <p:spPr>
          <a:xfrm>
            <a:off x="1388100" y="2181691"/>
            <a:ext cx="6367800" cy="780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effectLst>
                  <a:outerShdw blurRad="254000" sx="99000" sy="99000" algn="ctr" rotWithShape="0">
                    <a:srgbClr val="FF1493"/>
                  </a:outerShdw>
                </a:effectLst>
              </a:rPr>
              <a:t>G</a:t>
            </a:r>
            <a:r>
              <a:rPr lang="en" sz="7200" dirty="0">
                <a:effectLst>
                  <a:outerShdw blurRad="254000" sx="99000" sy="99000" algn="ctr" rotWithShape="0">
                    <a:srgbClr val="00BFFF"/>
                  </a:outerShdw>
                </a:effectLst>
              </a:rPr>
              <a:t>R</a:t>
            </a:r>
            <a:r>
              <a:rPr lang="en" sz="7200" dirty="0">
                <a:effectLst>
                  <a:outerShdw blurRad="254000" sx="99000" sy="99000" algn="ctr" rotWithShape="0">
                    <a:srgbClr val="ADFF2F"/>
                  </a:outerShdw>
                </a:effectLst>
              </a:rPr>
              <a:t>A</a:t>
            </a:r>
            <a:r>
              <a:rPr lang="en" sz="7200" dirty="0">
                <a:effectLst>
                  <a:outerShdw blurRad="254000" sx="99000" sy="99000" algn="ctr" rotWithShape="0">
                    <a:srgbClr val="A329FF"/>
                  </a:outerShdw>
                </a:effectLst>
              </a:rPr>
              <a:t>C</a:t>
            </a:r>
            <a:r>
              <a:rPr lang="en" sz="7200" dirty="0">
                <a:effectLst>
                  <a:outerShdw blurRad="254000" sx="99000" sy="99000" algn="ctr" rotWithShape="0">
                    <a:srgbClr val="FF1493"/>
                  </a:outerShdw>
                </a:effectLst>
              </a:rPr>
              <a:t>I</a:t>
            </a:r>
            <a:r>
              <a:rPr lang="en" sz="7200" dirty="0">
                <a:effectLst>
                  <a:outerShdw blurRad="254000" sx="99000" sy="99000" algn="ctr" rotWithShape="0">
                    <a:srgbClr val="00BFFF"/>
                  </a:outerShdw>
                </a:effectLst>
              </a:rPr>
              <a:t>A</a:t>
            </a:r>
            <a:r>
              <a:rPr lang="en" sz="7200" dirty="0">
                <a:effectLst>
                  <a:outerShdw blurRad="254000" sx="99000" sy="99000" algn="ctr" rotWithShape="0">
                    <a:srgbClr val="ADFF2F"/>
                  </a:outerShdw>
                </a:effectLst>
              </a:rPr>
              <a:t>S</a:t>
            </a:r>
            <a:endParaRPr sz="7200" dirty="0">
              <a:effectLst>
                <a:outerShdw blurRad="254000" sx="99000" sy="99000" algn="ctr" rotWithShape="0">
                  <a:srgbClr val="ADFF2F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01;p42">
            <a:extLst>
              <a:ext uri="{FF2B5EF4-FFF2-40B4-BE49-F238E27FC236}">
                <a16:creationId xmlns:a16="http://schemas.microsoft.com/office/drawing/2014/main" id="{92BB5E41-F12E-4E74-B9FA-7840092833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7096" y="3132425"/>
            <a:ext cx="29076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181080005</a:t>
            </a:r>
            <a:endParaRPr dirty="0"/>
          </a:p>
        </p:txBody>
      </p:sp>
      <p:sp>
        <p:nvSpPr>
          <p:cNvPr id="16" name="Google Shape;4303;p42">
            <a:extLst>
              <a:ext uri="{FF2B5EF4-FFF2-40B4-BE49-F238E27FC236}">
                <a16:creationId xmlns:a16="http://schemas.microsoft.com/office/drawing/2014/main" id="{0FD23632-CE25-4F79-90B7-1D445941F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66" y="2082890"/>
            <a:ext cx="4396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Arredondo Flores Alexa Ketzali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6C220C-EAE7-406D-8D9B-7C839AD0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50" y="760775"/>
            <a:ext cx="3621600" cy="3621600"/>
          </a:xfrm>
          <a:prstGeom prst="ellipse">
            <a:avLst/>
          </a:prstGeom>
          <a:effectLst>
            <a:outerShdw blurRad="165100" sx="99000" sy="99000" algn="ctr" rotWithShape="0">
              <a:srgbClr val="FF1493">
                <a:alpha val="7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Google Shape;4301;p42"/>
          <p:cNvSpPr txBox="1">
            <a:spLocks noGrp="1"/>
          </p:cNvSpPr>
          <p:nvPr>
            <p:ph type="subTitle" idx="1"/>
          </p:nvPr>
        </p:nvSpPr>
        <p:spPr>
          <a:xfrm>
            <a:off x="5440754" y="3059537"/>
            <a:ext cx="29076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181080006</a:t>
            </a:r>
            <a:endParaRPr dirty="0"/>
          </a:p>
        </p:txBody>
      </p:sp>
      <p:sp>
        <p:nvSpPr>
          <p:cNvPr id="4303" name="Google Shape;4303;p42"/>
          <p:cNvSpPr txBox="1">
            <a:spLocks noGrp="1"/>
          </p:cNvSpPr>
          <p:nvPr>
            <p:ph type="title"/>
          </p:nvPr>
        </p:nvSpPr>
        <p:spPr>
          <a:xfrm>
            <a:off x="4794342" y="2082890"/>
            <a:ext cx="4200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Bohorquez Lopez Miguel Angel</a:t>
            </a:r>
            <a:endParaRPr dirty="0"/>
          </a:p>
        </p:txBody>
      </p:sp>
      <p:sp>
        <p:nvSpPr>
          <p:cNvPr id="4304" name="Google Shape;4304;p4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BAFE49-BC50-4F1E-B4F8-94C3743C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" y="759862"/>
            <a:ext cx="3622813" cy="3622813"/>
          </a:xfrm>
          <a:prstGeom prst="ellipse">
            <a:avLst/>
          </a:prstGeom>
          <a:effectLst>
            <a:outerShdw blurRad="165100" sx="99000" sy="99000" algn="ctr" rotWithShape="0">
              <a:srgbClr val="00BFFF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05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C593F9-5A25-414A-B27A-5501AC81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50" y="760775"/>
            <a:ext cx="3621600" cy="3621600"/>
          </a:xfrm>
          <a:prstGeom prst="ellipse">
            <a:avLst/>
          </a:prstGeom>
          <a:effectLst>
            <a:outerShdw blurRad="165100" sx="99000" sy="99000" algn="ctr" rotWithShape="0">
              <a:srgbClr val="ADFF2F">
                <a:alpha val="76000"/>
              </a:srgbClr>
            </a:outerShdw>
          </a:effectLst>
        </p:spPr>
      </p:pic>
      <p:sp>
        <p:nvSpPr>
          <p:cNvPr id="15" name="Google Shape;4301;p42">
            <a:extLst>
              <a:ext uri="{FF2B5EF4-FFF2-40B4-BE49-F238E27FC236}">
                <a16:creationId xmlns:a16="http://schemas.microsoft.com/office/drawing/2014/main" id="{92BB5E41-F12E-4E74-B9FA-7840092833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7096" y="3132425"/>
            <a:ext cx="29076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181080027</a:t>
            </a:r>
            <a:endParaRPr dirty="0"/>
          </a:p>
        </p:txBody>
      </p:sp>
      <p:sp>
        <p:nvSpPr>
          <p:cNvPr id="16" name="Google Shape;4303;p42">
            <a:extLst>
              <a:ext uri="{FF2B5EF4-FFF2-40B4-BE49-F238E27FC236}">
                <a16:creationId xmlns:a16="http://schemas.microsoft.com/office/drawing/2014/main" id="{0FD23632-CE25-4F79-90B7-1D445941F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66" y="2082890"/>
            <a:ext cx="4396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Rodríguez García Jesus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5CD9B29F-0D50-4B8A-87A7-C073BE5DA8B3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7AE117C-7A4D-4F34-BFB6-26C44D1F5081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CD70B2A-1ACE-43BD-905E-00D206FE40FD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2779FD6-0DDC-47E8-97C0-86A69F072E8C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EC18E14-C25F-42B7-A116-5A39618D9AEE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667AFBB-680A-4EAD-80EF-E27C5113751D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6D9C41E-99BE-4A1B-8C3D-C31876BDBEB5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2A57DE4-C1D5-4095-B7DD-B8A7FD83920D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9A8E0C-2B95-41E9-A736-A41F205EE7C3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C8DAD3F-BF0D-494A-9FD6-4A0E955DE13C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A8BF5D-FF20-4F3C-A41F-8BFD6650A142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24D63CF-D723-4BD9-90BA-303DF5BF7286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900165F-2209-49BC-B907-ED505B0D9D3F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74E46D7-3CCA-4B4E-AC52-1992C96E8A25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54" name="Gráfico 53">
            <a:extLst>
              <a:ext uri="{FF2B5EF4-FFF2-40B4-BE49-F238E27FC236}">
                <a16:creationId xmlns:a16="http://schemas.microsoft.com/office/drawing/2014/main" id="{952B6100-3AAF-4AB1-955A-3F810CAA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58" name="Imagen 57">
            <a:hlinkClick r:id="rId4" action="ppaction://hlinksldjump"/>
            <a:extLst>
              <a:ext uri="{FF2B5EF4-FFF2-40B4-BE49-F238E27FC236}">
                <a16:creationId xmlns:a16="http://schemas.microsoft.com/office/drawing/2014/main" id="{5E0E86B2-5B50-4080-B1F7-3550F819B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59" name="Imagen 58">
            <a:hlinkClick r:id="rId6" action="ppaction://hlinksldjump"/>
            <a:extLst>
              <a:ext uri="{FF2B5EF4-FFF2-40B4-BE49-F238E27FC236}">
                <a16:creationId xmlns:a16="http://schemas.microsoft.com/office/drawing/2014/main" id="{589B9265-4406-48FF-AC5B-F6EE94F57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60" name="Imagen 59">
            <a:hlinkClick r:id="rId8" action="ppaction://hlinksldjump"/>
            <a:extLst>
              <a:ext uri="{FF2B5EF4-FFF2-40B4-BE49-F238E27FC236}">
                <a16:creationId xmlns:a16="http://schemas.microsoft.com/office/drawing/2014/main" id="{6F0157F2-A99D-4080-AB99-3518BAA98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61" name="Imagen 60">
            <a:hlinkClick r:id="rId10" action="ppaction://hlinksldjump"/>
            <a:extLst>
              <a:ext uri="{FF2B5EF4-FFF2-40B4-BE49-F238E27FC236}">
                <a16:creationId xmlns:a16="http://schemas.microsoft.com/office/drawing/2014/main" id="{4F0F2736-FC41-4C24-9250-6D264AC37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62" name="Imagen 61">
            <a:hlinkClick r:id="rId12" action="ppaction://hlinksldjump"/>
            <a:extLst>
              <a:ext uri="{FF2B5EF4-FFF2-40B4-BE49-F238E27FC236}">
                <a16:creationId xmlns:a16="http://schemas.microsoft.com/office/drawing/2014/main" id="{3A24C463-FA2D-456E-BB7A-276B2DF40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63" name="Imagen 62">
            <a:hlinkClick r:id="rId14" action="ppaction://hlinksldjump"/>
            <a:extLst>
              <a:ext uri="{FF2B5EF4-FFF2-40B4-BE49-F238E27FC236}">
                <a16:creationId xmlns:a16="http://schemas.microsoft.com/office/drawing/2014/main" id="{876EFB66-D797-4473-B4D7-47A002B222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6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ipse 39">
            <a:extLst>
              <a:ext uri="{FF2B5EF4-FFF2-40B4-BE49-F238E27FC236}">
                <a16:creationId xmlns:a16="http://schemas.microsoft.com/office/drawing/2014/main" id="{5A6DBD12-716E-47FB-9892-1AE1F8A2593B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87CCECF-1F08-440C-AF3B-E93E69523DE8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89AE807-3D56-475A-9C47-CCD3F9A1F19B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EC5E95D-1F04-4D56-9A11-907D2D0B3A60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95C22FA-9312-4A91-ABCC-6E222972C739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43539D50-FD2B-4FBC-AF28-704F7E1FA21D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B5D912A4-DD51-4C41-8E00-7DB9E29667C1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7C34395C-18F8-4398-B08A-3138BA0AD74E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2324912-A803-4902-9D71-49D8CA4B0F20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EBFF725-36EE-4190-8EE4-AA94B00B9E01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5295679-7298-4F8F-B071-1B7A3A946CC3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C908AB0-9847-4395-B62C-44F6D48AF7CC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0B4F48C-674C-46D9-B17A-109D0817086D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5E1B440-F72B-415E-9655-C1ED362F1DA2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58" name="Gráfico 57">
            <a:extLst>
              <a:ext uri="{FF2B5EF4-FFF2-40B4-BE49-F238E27FC236}">
                <a16:creationId xmlns:a16="http://schemas.microsoft.com/office/drawing/2014/main" id="{4F19A095-17FB-4828-8916-7CABBA81C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59" name="Imagen 58">
            <a:hlinkClick r:id="rId4" action="ppaction://hlinksldjump"/>
            <a:extLst>
              <a:ext uri="{FF2B5EF4-FFF2-40B4-BE49-F238E27FC236}">
                <a16:creationId xmlns:a16="http://schemas.microsoft.com/office/drawing/2014/main" id="{9B831CD9-56A4-4FD9-9CF8-BE2711F3A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60" name="Imagen 59">
            <a:hlinkClick r:id="rId6" action="ppaction://hlinksldjump"/>
            <a:extLst>
              <a:ext uri="{FF2B5EF4-FFF2-40B4-BE49-F238E27FC236}">
                <a16:creationId xmlns:a16="http://schemas.microsoft.com/office/drawing/2014/main" id="{8B532D56-6977-4BB8-853A-1C0AE1889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61" name="Imagen 60">
            <a:hlinkClick r:id="rId8" action="ppaction://hlinksldjump"/>
            <a:extLst>
              <a:ext uri="{FF2B5EF4-FFF2-40B4-BE49-F238E27FC236}">
                <a16:creationId xmlns:a16="http://schemas.microsoft.com/office/drawing/2014/main" id="{CF2865B5-BE33-44A6-8A37-78DEEF91E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62" name="Imagen 61">
            <a:hlinkClick r:id="rId10" action="ppaction://hlinksldjump"/>
            <a:extLst>
              <a:ext uri="{FF2B5EF4-FFF2-40B4-BE49-F238E27FC236}">
                <a16:creationId xmlns:a16="http://schemas.microsoft.com/office/drawing/2014/main" id="{EC3C315B-2069-46EC-A3AC-DA2D605603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63" name="Imagen 62">
            <a:hlinkClick r:id="rId12" action="ppaction://hlinksldjump"/>
            <a:extLst>
              <a:ext uri="{FF2B5EF4-FFF2-40B4-BE49-F238E27FC236}">
                <a16:creationId xmlns:a16="http://schemas.microsoft.com/office/drawing/2014/main" id="{69172B4A-871D-48F8-8604-146B20A804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64" name="Imagen 63">
            <a:hlinkClick r:id="rId14" action="ppaction://hlinksldjump"/>
            <a:extLst>
              <a:ext uri="{FF2B5EF4-FFF2-40B4-BE49-F238E27FC236}">
                <a16:creationId xmlns:a16="http://schemas.microsoft.com/office/drawing/2014/main" id="{C7DB7345-23C1-4A67-BA3A-7A2641EA0A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3CA5E31-6F65-45B0-B7CE-28EE3E13BA17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7CE493-2577-4DE7-8DCE-68C6D79AE964}"/>
              </a:ext>
            </a:extLst>
          </p:cNvPr>
          <p:cNvGrpSpPr/>
          <p:nvPr/>
        </p:nvGrpSpPr>
        <p:grpSpPr>
          <a:xfrm>
            <a:off x="927654" y="1131281"/>
            <a:ext cx="7288692" cy="3042443"/>
            <a:chOff x="927654" y="786968"/>
            <a:chExt cx="7288692" cy="304244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8"/>
              <a:ext cx="7288692" cy="290155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304800" sx="99000" sy="99000" algn="ctr" rotWithShape="0">
                <a:srgbClr val="ADFF2F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1409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CIRCT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ADF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FF0E4BD-46C6-4E53-8960-3B39C42CA9AC}"/>
                </a:ext>
              </a:extLst>
            </p:cNvPr>
            <p:cNvSpPr txBox="1"/>
            <p:nvPr/>
          </p:nvSpPr>
          <p:spPr>
            <a:xfrm>
              <a:off x="1080405" y="1582642"/>
              <a:ext cx="698205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Son las siglas de “</a:t>
              </a:r>
              <a:r>
                <a:rPr lang="es-MX" sz="2000" dirty="0" err="1">
                  <a:solidFill>
                    <a:schemeClr val="tx1"/>
                  </a:solidFill>
                  <a:latin typeface="Comfortaa" panose="00000500000000000000" pitchFamily="2" charset="0"/>
                </a:rPr>
                <a:t>Circuit</a:t>
              </a:r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 IR </a:t>
              </a:r>
              <a:r>
                <a:rPr lang="es-MX" sz="2000" dirty="0" err="1">
                  <a:solidFill>
                    <a:schemeClr val="tx1"/>
                  </a:solidFill>
                  <a:latin typeface="Comfortaa" panose="00000500000000000000" pitchFamily="2" charset="0"/>
                </a:rPr>
                <a:t>Compilers</a:t>
              </a:r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 and Tools”. También se podría interpretar de forma recursiva como “Compilador y herramientas CIRCT IR”. La T se puede expandir selectivamente como Herramienta, Traductor, Equipo, Tecnología, Destino, Árbol, Tipo.</a:t>
              </a:r>
            </a:p>
            <a:p>
              <a:pPr algn="just"/>
              <a:endParaRPr lang="es-MX" sz="2000" dirty="0">
                <a:latin typeface="Comfortaa" panose="00000500000000000000" pitchFamily="2" charset="0"/>
              </a:endParaRPr>
            </a:p>
          </p:txBody>
        </p: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5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8C638281-D019-4869-B2AC-1DC03A697461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FB0E6A3-01CD-42F3-9941-A5A79A292272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DE7C9B1B-FE25-452B-8CDA-E8D5C73104AF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D3B99EEC-A808-498C-9E26-464F8ED2121D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0FA80DBD-9F53-4200-A113-15AE323BB491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BFE7629-0F6D-4B4D-997D-E477B71CF1A4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B12F09E5-EB2D-437B-9E1F-AEACCB95A6BC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443BECCB-A545-4B47-A0E0-DB7391E02B89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1AEEC0C-C1AE-43C8-9BA9-6E501CF407CD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73B21CF-F51B-422E-B315-B34FE2EB415D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104E9BD-3240-482A-9889-075FF9446F37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BBC84E-CA6A-4570-9473-ECFF3028C60E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09C5B64-B7D1-43E6-A890-DDC13CBDB5EC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F420797-FCF1-4175-A17D-CF15659246F8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12AF63A-B09C-4E55-B818-D281F25C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84" name="Imagen 83">
            <a:hlinkClick r:id="rId4" action="ppaction://hlinksldjump"/>
            <a:extLst>
              <a:ext uri="{FF2B5EF4-FFF2-40B4-BE49-F238E27FC236}">
                <a16:creationId xmlns:a16="http://schemas.microsoft.com/office/drawing/2014/main" id="{51852A39-D905-43F4-BF85-84C6539AE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85" name="Imagen 84">
            <a:hlinkClick r:id="rId6" action="ppaction://hlinksldjump"/>
            <a:extLst>
              <a:ext uri="{FF2B5EF4-FFF2-40B4-BE49-F238E27FC236}">
                <a16:creationId xmlns:a16="http://schemas.microsoft.com/office/drawing/2014/main" id="{B05456E8-6F2B-42B0-A21C-672AD190A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86" name="Imagen 85">
            <a:hlinkClick r:id="rId8" action="ppaction://hlinksldjump"/>
            <a:extLst>
              <a:ext uri="{FF2B5EF4-FFF2-40B4-BE49-F238E27FC236}">
                <a16:creationId xmlns:a16="http://schemas.microsoft.com/office/drawing/2014/main" id="{57B31A9E-5B94-46BE-BE77-0C76FAACC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87" name="Imagen 86">
            <a:hlinkClick r:id="rId10" action="ppaction://hlinksldjump"/>
            <a:extLst>
              <a:ext uri="{FF2B5EF4-FFF2-40B4-BE49-F238E27FC236}">
                <a16:creationId xmlns:a16="http://schemas.microsoft.com/office/drawing/2014/main" id="{DA80E176-4278-478A-A3E0-7BC858924E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88" name="Imagen 87">
            <a:hlinkClick r:id="rId12" action="ppaction://hlinksldjump"/>
            <a:extLst>
              <a:ext uri="{FF2B5EF4-FFF2-40B4-BE49-F238E27FC236}">
                <a16:creationId xmlns:a16="http://schemas.microsoft.com/office/drawing/2014/main" id="{D1E3F351-A2BD-4FC4-BD7B-8176DD462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89" name="Imagen 88">
            <a:hlinkClick r:id="rId14" action="ppaction://hlinksldjump"/>
            <a:extLst>
              <a:ext uri="{FF2B5EF4-FFF2-40B4-BE49-F238E27FC236}">
                <a16:creationId xmlns:a16="http://schemas.microsoft.com/office/drawing/2014/main" id="{EAC276FA-2C4C-41D1-B5CD-525A48EABD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90" name="Rectángulo 89">
            <a:extLst>
              <a:ext uri="{FF2B5EF4-FFF2-40B4-BE49-F238E27FC236}">
                <a16:creationId xmlns:a16="http://schemas.microsoft.com/office/drawing/2014/main" id="{87DCA67C-6C35-4DC5-87D8-96E7110D073B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4BE204F-0B03-489D-BB0B-79E1290A525B}"/>
              </a:ext>
            </a:extLst>
          </p:cNvPr>
          <p:cNvGrpSpPr/>
          <p:nvPr/>
        </p:nvGrpSpPr>
        <p:grpSpPr>
          <a:xfrm>
            <a:off x="927654" y="891037"/>
            <a:ext cx="7288692" cy="3419381"/>
            <a:chOff x="927654" y="786967"/>
            <a:chExt cx="7288692" cy="341938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7"/>
              <a:ext cx="7288692" cy="3419381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 w="19050">
              <a:noFill/>
            </a:ln>
            <a:effectLst>
              <a:outerShdw blurRad="304800" sx="99000" sy="99000" algn="ctr" rotWithShape="0">
                <a:srgbClr val="00BFFF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1409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MLIR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00B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FF0E4BD-46C6-4E53-8960-3B39C42CA9AC}"/>
                </a:ext>
              </a:extLst>
            </p:cNvPr>
            <p:cNvSpPr txBox="1"/>
            <p:nvPr/>
          </p:nvSpPr>
          <p:spPr>
            <a:xfrm>
              <a:off x="1080405" y="1582642"/>
              <a:ext cx="698205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"Multi-</a:t>
              </a:r>
              <a:r>
                <a:rPr lang="es-MX" sz="2000" dirty="0" err="1">
                  <a:solidFill>
                    <a:schemeClr val="tx1"/>
                  </a:solidFill>
                  <a:latin typeface="Comfortaa" panose="00000500000000000000" pitchFamily="2" charset="0"/>
                </a:rPr>
                <a:t>Level</a:t>
              </a:r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 Intermediate Representation (MLIR)" es un enfoque novedoso para construir una infraestructura de compilador extensible y reutilizable.</a:t>
              </a:r>
            </a:p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MLIR está diseñado para ser un IR híbrido que puede soportar múltiples requisitos diferentes en una infraestructura unificada. </a:t>
              </a:r>
            </a:p>
          </p:txBody>
        </p: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5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>
            <a:extLst>
              <a:ext uri="{FF2B5EF4-FFF2-40B4-BE49-F238E27FC236}">
                <a16:creationId xmlns:a16="http://schemas.microsoft.com/office/drawing/2014/main" id="{1A8E835E-9A8C-43A3-A3A6-7B688389C470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582E75A-66C2-46D3-95D4-52925DA3F505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6C26FA4-AB12-4B7D-8D84-719B945CC5C6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CC287FC-A762-45CE-A95D-1F85C0F0CEBC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AF250A9-9310-49E0-AB91-42079B72E892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56AAE2C7-BD22-4CF2-AE3A-602CD2B8790D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CF43BE7-F28C-4B63-8E34-63473872F6E2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A3C2F242-FA30-42F4-9D73-FFFF1DD1D94F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9AC7307-4827-4D76-A20E-DE2053D51444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46ED86-B69F-4438-9E16-573E2F7ADBBF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CBBFC57-A466-40C3-838E-47EA7C3257C3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10056AA-87BE-489B-B7AC-50BEE1645CB0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917CFF-57A4-449A-B99A-EF062653A4C3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7D48B1D-5307-4DD2-99A7-7DA91F122881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A63BE9AE-AB79-4F35-936A-47CFE586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52" name="Imagen 51">
            <a:hlinkClick r:id="rId4" action="ppaction://hlinksldjump"/>
            <a:extLst>
              <a:ext uri="{FF2B5EF4-FFF2-40B4-BE49-F238E27FC236}">
                <a16:creationId xmlns:a16="http://schemas.microsoft.com/office/drawing/2014/main" id="{66C90C4D-0650-4807-8D3A-A8F38494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53" name="Imagen 52">
            <a:hlinkClick r:id="rId6" action="ppaction://hlinksldjump"/>
            <a:extLst>
              <a:ext uri="{FF2B5EF4-FFF2-40B4-BE49-F238E27FC236}">
                <a16:creationId xmlns:a16="http://schemas.microsoft.com/office/drawing/2014/main" id="{F1150BEA-4585-4565-98C5-187F3B159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56" name="Imagen 55">
            <a:hlinkClick r:id="rId8" action="ppaction://hlinksldjump"/>
            <a:extLst>
              <a:ext uri="{FF2B5EF4-FFF2-40B4-BE49-F238E27FC236}">
                <a16:creationId xmlns:a16="http://schemas.microsoft.com/office/drawing/2014/main" id="{505F37D6-0ACD-445F-BBD7-2D3D07BA1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58" name="Imagen 57">
            <a:hlinkClick r:id="rId10" action="ppaction://hlinksldjump"/>
            <a:extLst>
              <a:ext uri="{FF2B5EF4-FFF2-40B4-BE49-F238E27FC236}">
                <a16:creationId xmlns:a16="http://schemas.microsoft.com/office/drawing/2014/main" id="{E6562662-2BDF-421C-A92D-0CF939F562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59" name="Imagen 58">
            <a:hlinkClick r:id="rId12" action="ppaction://hlinksldjump"/>
            <a:extLst>
              <a:ext uri="{FF2B5EF4-FFF2-40B4-BE49-F238E27FC236}">
                <a16:creationId xmlns:a16="http://schemas.microsoft.com/office/drawing/2014/main" id="{6BC69C77-A0F8-4E96-AC35-EBA8B76F2D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60" name="Imagen 59">
            <a:hlinkClick r:id="rId14" action="ppaction://hlinksldjump"/>
            <a:extLst>
              <a:ext uri="{FF2B5EF4-FFF2-40B4-BE49-F238E27FC236}">
                <a16:creationId xmlns:a16="http://schemas.microsoft.com/office/drawing/2014/main" id="{EF113C31-9006-4939-B6C4-2AD980B821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61" name="Rectángulo 60">
            <a:extLst>
              <a:ext uri="{FF2B5EF4-FFF2-40B4-BE49-F238E27FC236}">
                <a16:creationId xmlns:a16="http://schemas.microsoft.com/office/drawing/2014/main" id="{8CC01CBE-1941-4AD8-99DE-62B2FC75A852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532F41-ED86-4114-8711-1088613A5EC3}"/>
              </a:ext>
            </a:extLst>
          </p:cNvPr>
          <p:cNvGrpSpPr/>
          <p:nvPr/>
        </p:nvGrpSpPr>
        <p:grpSpPr>
          <a:xfrm>
            <a:off x="927654" y="1216308"/>
            <a:ext cx="7288692" cy="2605590"/>
            <a:chOff x="927654" y="786967"/>
            <a:chExt cx="7288692" cy="260559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7"/>
              <a:ext cx="7288692" cy="2605590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304800" sx="99000" sy="99000" algn="ctr" rotWithShape="0">
                <a:srgbClr val="FF1493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1409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LLVM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FF14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FF0E4BD-46C6-4E53-8960-3B39C42CA9AC}"/>
                </a:ext>
              </a:extLst>
            </p:cNvPr>
            <p:cNvSpPr txBox="1"/>
            <p:nvPr/>
          </p:nvSpPr>
          <p:spPr>
            <a:xfrm>
              <a:off x="1080405" y="1582642"/>
              <a:ext cx="69820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El proyecto LLVM tiene múltiples componentes. </a:t>
              </a:r>
            </a:p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Contiene todas las herramientas, bibliotecas y archivos de encabezado necesarios para procesar representaciones intermedias y convertirlas en archivos de objeto.</a:t>
              </a:r>
            </a:p>
          </p:txBody>
        </p: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2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ipse 69">
            <a:extLst>
              <a:ext uri="{FF2B5EF4-FFF2-40B4-BE49-F238E27FC236}">
                <a16:creationId xmlns:a16="http://schemas.microsoft.com/office/drawing/2014/main" id="{4B021BF7-6ADA-41B0-BA34-AD460A689974}"/>
              </a:ext>
            </a:extLst>
          </p:cNvPr>
          <p:cNvSpPr/>
          <p:nvPr/>
        </p:nvSpPr>
        <p:spPr>
          <a:xfrm>
            <a:off x="2829968" y="1041750"/>
            <a:ext cx="3060000" cy="3060000"/>
          </a:xfrm>
          <a:prstGeom prst="ellipse">
            <a:avLst/>
          </a:prstGeom>
          <a:gradFill flip="none" rotWithShape="1">
            <a:gsLst>
              <a:gs pos="81000">
                <a:srgbClr val="FF1493"/>
              </a:gs>
              <a:gs pos="14000">
                <a:srgbClr val="ADFF2F"/>
              </a:gs>
              <a:gs pos="32000">
                <a:srgbClr val="4B0082"/>
              </a:gs>
              <a:gs pos="49000">
                <a:srgbClr val="FF4500"/>
              </a:gs>
              <a:gs pos="65000">
                <a:srgbClr val="00BF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6F8159FF-FB23-4989-BB51-3480ADEBD5B0}"/>
              </a:ext>
            </a:extLst>
          </p:cNvPr>
          <p:cNvSpPr/>
          <p:nvPr/>
        </p:nvSpPr>
        <p:spPr>
          <a:xfrm>
            <a:off x="3009968" y="1221750"/>
            <a:ext cx="2700000" cy="27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B7A3FC3B-A966-4525-9D76-238ABA97ED5F}"/>
              </a:ext>
            </a:extLst>
          </p:cNvPr>
          <p:cNvCxnSpPr>
            <a:cxnSpLocks/>
          </p:cNvCxnSpPr>
          <p:nvPr/>
        </p:nvCxnSpPr>
        <p:spPr>
          <a:xfrm rot="10800000">
            <a:off x="852859" y="465750"/>
            <a:ext cx="1632704" cy="288001"/>
          </a:xfrm>
          <a:prstGeom prst="bentConnector3">
            <a:avLst>
              <a:gd name="adj1" fmla="val 3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4AC3220D-69D7-4E22-9C6D-8381CD4D1D5D}"/>
              </a:ext>
            </a:extLst>
          </p:cNvPr>
          <p:cNvCxnSpPr>
            <a:cxnSpLocks/>
          </p:cNvCxnSpPr>
          <p:nvPr/>
        </p:nvCxnSpPr>
        <p:spPr>
          <a:xfrm rot="10800000">
            <a:off x="397311" y="2283748"/>
            <a:ext cx="1512254" cy="288002"/>
          </a:xfrm>
          <a:prstGeom prst="bentConnector3">
            <a:avLst>
              <a:gd name="adj1" fmla="val 3948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AC3C8916-0530-4CEE-80D4-A0353D164624}"/>
              </a:ext>
            </a:extLst>
          </p:cNvPr>
          <p:cNvCxnSpPr>
            <a:cxnSpLocks/>
          </p:cNvCxnSpPr>
          <p:nvPr/>
        </p:nvCxnSpPr>
        <p:spPr>
          <a:xfrm rot="10800000">
            <a:off x="563221" y="4165556"/>
            <a:ext cx="1922342" cy="288003"/>
          </a:xfrm>
          <a:prstGeom prst="bentConnector3">
            <a:avLst>
              <a:gd name="adj1" fmla="val 5206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35584129-2B03-44C6-893B-11519EB03D48}"/>
              </a:ext>
            </a:extLst>
          </p:cNvPr>
          <p:cNvCxnSpPr>
            <a:cxnSpLocks/>
          </p:cNvCxnSpPr>
          <p:nvPr/>
        </p:nvCxnSpPr>
        <p:spPr>
          <a:xfrm flipV="1">
            <a:off x="6207869" y="465749"/>
            <a:ext cx="2386169" cy="288002"/>
          </a:xfrm>
          <a:prstGeom prst="bentConnector3">
            <a:avLst>
              <a:gd name="adj1" fmla="val 294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1CE2097-8F9B-416C-9D7E-4C4AAB86EC31}"/>
              </a:ext>
            </a:extLst>
          </p:cNvPr>
          <p:cNvCxnSpPr>
            <a:cxnSpLocks/>
          </p:cNvCxnSpPr>
          <p:nvPr/>
        </p:nvCxnSpPr>
        <p:spPr>
          <a:xfrm flipV="1">
            <a:off x="6783869" y="2315653"/>
            <a:ext cx="1989073" cy="256097"/>
          </a:xfrm>
          <a:prstGeom prst="bentConnector3">
            <a:avLst>
              <a:gd name="adj1" fmla="val 2235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D34B1614-1233-4812-9F3A-6F0A722C5FD3}"/>
              </a:ext>
            </a:extLst>
          </p:cNvPr>
          <p:cNvCxnSpPr>
            <a:cxnSpLocks/>
          </p:cNvCxnSpPr>
          <p:nvPr/>
        </p:nvCxnSpPr>
        <p:spPr>
          <a:xfrm flipV="1">
            <a:off x="6207869" y="4165556"/>
            <a:ext cx="2273525" cy="288002"/>
          </a:xfrm>
          <a:prstGeom prst="bentConnector3">
            <a:avLst>
              <a:gd name="adj1" fmla="val 3542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7FA33E1-96D5-4AA9-85D5-231BDC59FFC2}"/>
              </a:ext>
            </a:extLst>
          </p:cNvPr>
          <p:cNvSpPr txBox="1"/>
          <p:nvPr/>
        </p:nvSpPr>
        <p:spPr>
          <a:xfrm>
            <a:off x="729181" y="465749"/>
            <a:ext cx="10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CIRCT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0217589-E028-4DD4-BD12-5D1EB4CB134B}"/>
              </a:ext>
            </a:extLst>
          </p:cNvPr>
          <p:cNvSpPr txBox="1"/>
          <p:nvPr/>
        </p:nvSpPr>
        <p:spPr>
          <a:xfrm>
            <a:off x="257288" y="228374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MLIR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8F01E54-D691-42B1-A75C-0ED5105073B9}"/>
              </a:ext>
            </a:extLst>
          </p:cNvPr>
          <p:cNvSpPr txBox="1"/>
          <p:nvPr/>
        </p:nvSpPr>
        <p:spPr>
          <a:xfrm>
            <a:off x="455216" y="4165558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LLVM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D7E1E15-FD38-47B1-9765-85F1A4CCE0C6}"/>
              </a:ext>
            </a:extLst>
          </p:cNvPr>
          <p:cNvSpPr txBox="1"/>
          <p:nvPr/>
        </p:nvSpPr>
        <p:spPr>
          <a:xfrm>
            <a:off x="6877886" y="465749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Aceleradores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B71FE43-C5BD-40BD-B8FD-42BB08E3B185}"/>
              </a:ext>
            </a:extLst>
          </p:cNvPr>
          <p:cNvSpPr txBox="1"/>
          <p:nvPr/>
        </p:nvSpPr>
        <p:spPr>
          <a:xfrm>
            <a:off x="7195548" y="2315653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Metodología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B129CBB-1869-415D-917D-255A158DD98A}"/>
              </a:ext>
            </a:extLst>
          </p:cNvPr>
          <p:cNvSpPr txBox="1"/>
          <p:nvPr/>
        </p:nvSpPr>
        <p:spPr>
          <a:xfrm>
            <a:off x="6910397" y="4165558"/>
            <a:ext cx="17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  <a:latin typeface="Comfortaa" panose="00000500000000000000" pitchFamily="2" charset="0"/>
              </a:rPr>
              <a:t>Desarrollo</a:t>
            </a:r>
          </a:p>
        </p:txBody>
      </p:sp>
      <p:pic>
        <p:nvPicPr>
          <p:cNvPr id="84" name="Gráfico 83">
            <a:extLst>
              <a:ext uri="{FF2B5EF4-FFF2-40B4-BE49-F238E27FC236}">
                <a16:creationId xmlns:a16="http://schemas.microsoft.com/office/drawing/2014/main" id="{A59A432A-709F-4FD3-A6C6-9BB3DC24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730" y="1403902"/>
            <a:ext cx="2335696" cy="2335696"/>
          </a:xfrm>
          <a:prstGeom prst="rect">
            <a:avLst/>
          </a:prstGeom>
        </p:spPr>
      </p:pic>
      <p:pic>
        <p:nvPicPr>
          <p:cNvPr id="85" name="Imagen 84">
            <a:hlinkClick r:id="rId4" action="ppaction://hlinksldjump"/>
            <a:extLst>
              <a:ext uri="{FF2B5EF4-FFF2-40B4-BE49-F238E27FC236}">
                <a16:creationId xmlns:a16="http://schemas.microsoft.com/office/drawing/2014/main" id="{71C49BF2-B059-4BB4-845A-7390691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68" y="452966"/>
            <a:ext cx="597460" cy="603556"/>
          </a:xfrm>
          <a:prstGeom prst="rect">
            <a:avLst/>
          </a:prstGeom>
        </p:spPr>
      </p:pic>
      <p:pic>
        <p:nvPicPr>
          <p:cNvPr id="86" name="Imagen 85">
            <a:hlinkClick r:id="rId6" action="ppaction://hlinksldjump"/>
            <a:extLst>
              <a:ext uri="{FF2B5EF4-FFF2-40B4-BE49-F238E27FC236}">
                <a16:creationId xmlns:a16="http://schemas.microsoft.com/office/drawing/2014/main" id="{F50F19E9-B5CD-4293-BA0A-350368316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511" y="2270268"/>
            <a:ext cx="603556" cy="597460"/>
          </a:xfrm>
          <a:prstGeom prst="rect">
            <a:avLst/>
          </a:prstGeom>
        </p:spPr>
      </p:pic>
      <p:pic>
        <p:nvPicPr>
          <p:cNvPr id="87" name="Imagen 86">
            <a:hlinkClick r:id="rId8" action="ppaction://hlinksldjump"/>
            <a:extLst>
              <a:ext uri="{FF2B5EF4-FFF2-40B4-BE49-F238E27FC236}">
                <a16:creationId xmlns:a16="http://schemas.microsoft.com/office/drawing/2014/main" id="{4208608B-5EE6-49D7-91FB-A9DE6915A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63" y="4147108"/>
            <a:ext cx="597460" cy="603556"/>
          </a:xfrm>
          <a:prstGeom prst="rect">
            <a:avLst/>
          </a:prstGeom>
        </p:spPr>
      </p:pic>
      <p:pic>
        <p:nvPicPr>
          <p:cNvPr id="88" name="Imagen 87">
            <a:hlinkClick r:id="rId10" action="ppaction://hlinksldjump"/>
            <a:extLst>
              <a:ext uri="{FF2B5EF4-FFF2-40B4-BE49-F238E27FC236}">
                <a16:creationId xmlns:a16="http://schemas.microsoft.com/office/drawing/2014/main" id="{B2523364-F5E9-4878-BE0F-85FBE17CF2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3950" y="455142"/>
            <a:ext cx="597460" cy="603556"/>
          </a:xfrm>
          <a:prstGeom prst="rect">
            <a:avLst/>
          </a:prstGeom>
        </p:spPr>
      </p:pic>
      <p:pic>
        <p:nvPicPr>
          <p:cNvPr id="89" name="Imagen 88">
            <a:hlinkClick r:id="rId12" action="ppaction://hlinksldjump"/>
            <a:extLst>
              <a:ext uri="{FF2B5EF4-FFF2-40B4-BE49-F238E27FC236}">
                <a16:creationId xmlns:a16="http://schemas.microsoft.com/office/drawing/2014/main" id="{2AF3E32E-94D2-4307-BEA0-92A8F38C4F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313" y="2270268"/>
            <a:ext cx="603556" cy="597460"/>
          </a:xfrm>
          <a:prstGeom prst="rect">
            <a:avLst/>
          </a:prstGeom>
        </p:spPr>
      </p:pic>
      <p:pic>
        <p:nvPicPr>
          <p:cNvPr id="90" name="Imagen 89">
            <a:hlinkClick r:id="rId14" action="ppaction://hlinksldjump"/>
            <a:extLst>
              <a:ext uri="{FF2B5EF4-FFF2-40B4-BE49-F238E27FC236}">
                <a16:creationId xmlns:a16="http://schemas.microsoft.com/office/drawing/2014/main" id="{06FAE1AE-F6A7-4948-92AF-D041E428FC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3950" y="4147108"/>
            <a:ext cx="597460" cy="603556"/>
          </a:xfrm>
          <a:prstGeom prst="rect">
            <a:avLst/>
          </a:prstGeom>
        </p:spPr>
      </p:pic>
      <p:sp>
        <p:nvSpPr>
          <p:cNvPr id="91" name="Rectángulo 90">
            <a:extLst>
              <a:ext uri="{FF2B5EF4-FFF2-40B4-BE49-F238E27FC236}">
                <a16:creationId xmlns:a16="http://schemas.microsoft.com/office/drawing/2014/main" id="{EF716A46-5792-4DB3-9F74-B01BB5EFA14C}"/>
              </a:ext>
            </a:extLst>
          </p:cNvPr>
          <p:cNvSpPr/>
          <p:nvPr/>
        </p:nvSpPr>
        <p:spPr>
          <a:xfrm>
            <a:off x="0" y="-2752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4F8F289-1942-4B03-9187-18B9746BCB66}"/>
              </a:ext>
            </a:extLst>
          </p:cNvPr>
          <p:cNvGrpSpPr/>
          <p:nvPr/>
        </p:nvGrpSpPr>
        <p:grpSpPr>
          <a:xfrm>
            <a:off x="927654" y="858203"/>
            <a:ext cx="7288692" cy="3419381"/>
            <a:chOff x="927654" y="786967"/>
            <a:chExt cx="7288692" cy="341938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236074-503C-480A-8CBA-C766DDC8EC0F}"/>
                </a:ext>
              </a:extLst>
            </p:cNvPr>
            <p:cNvSpPr/>
            <p:nvPr/>
          </p:nvSpPr>
          <p:spPr>
            <a:xfrm>
              <a:off x="927654" y="786967"/>
              <a:ext cx="7288692" cy="3419381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304800" sx="99000" sy="99000" algn="ctr" rotWithShape="0">
                <a:srgbClr val="A329FF"/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8AD59C1-4BB0-4ACC-9FDB-7BB04B50D376}"/>
                </a:ext>
              </a:extLst>
            </p:cNvPr>
            <p:cNvSpPr txBox="1"/>
            <p:nvPr/>
          </p:nvSpPr>
          <p:spPr>
            <a:xfrm>
              <a:off x="1272363" y="914308"/>
              <a:ext cx="235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tx1"/>
                  </a:solidFill>
                  <a:latin typeface="Comfortaa" panose="00000500000000000000" pitchFamily="2" charset="0"/>
                </a:rPr>
                <a:t>Aceleradores</a:t>
              </a:r>
              <a:endParaRPr lang="es-MX" sz="2400" b="1" dirty="0">
                <a:latin typeface="Comfortaa" panose="00000500000000000000" pitchFamily="2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756C80-DEE6-4F3D-8BC1-2EB63D7D6472}"/>
                </a:ext>
              </a:extLst>
            </p:cNvPr>
            <p:cNvCxnSpPr/>
            <p:nvPr/>
          </p:nvCxnSpPr>
          <p:spPr>
            <a:xfrm>
              <a:off x="1153437" y="1375973"/>
              <a:ext cx="6909019" cy="0"/>
            </a:xfrm>
            <a:prstGeom prst="line">
              <a:avLst/>
            </a:prstGeom>
            <a:ln w="19050">
              <a:solidFill>
                <a:srgbClr val="A32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FF0E4BD-46C6-4E53-8960-3B39C42CA9AC}"/>
                </a:ext>
              </a:extLst>
            </p:cNvPr>
            <p:cNvSpPr txBox="1"/>
            <p:nvPr/>
          </p:nvSpPr>
          <p:spPr>
            <a:xfrm>
              <a:off x="1080405" y="1582642"/>
              <a:ext cx="698205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Son todo tipo de unidad que realiza un trabajo concreto de forma más rápida y eficiente que un procesador complejo: CPU, GPU, etc.</a:t>
              </a:r>
            </a:p>
            <a:p>
              <a:pPr algn="just"/>
              <a:r>
                <a:rPr lang="es-MX" sz="2000" dirty="0">
                  <a:solidFill>
                    <a:schemeClr val="tx1"/>
                  </a:solidFill>
                  <a:latin typeface="Comfortaa" panose="00000500000000000000" pitchFamily="2" charset="0"/>
                </a:rPr>
                <a:t>Los aceleradores ganan por mucho en la relación potencia/área y potencia/consumo a cualquier procesador de propósito general. De ahí a que sean utilizados en todo tipo de procesadores.</a:t>
              </a:r>
            </a:p>
          </p:txBody>
        </p:sp>
        <p:sp>
          <p:nvSpPr>
            <p:cNvPr id="27" name="Elipse 26">
              <a:hlinkClick r:id="rId16" action="ppaction://hlinksldjump"/>
              <a:extLst>
                <a:ext uri="{FF2B5EF4-FFF2-40B4-BE49-F238E27FC236}">
                  <a16:creationId xmlns:a16="http://schemas.microsoft.com/office/drawing/2014/main" id="{E2695E4D-9EAD-4896-9771-D5DCE8666257}"/>
                </a:ext>
              </a:extLst>
            </p:cNvPr>
            <p:cNvSpPr/>
            <p:nvPr/>
          </p:nvSpPr>
          <p:spPr>
            <a:xfrm>
              <a:off x="7484361" y="905905"/>
              <a:ext cx="304804" cy="295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298881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Status Consulting by Slidesgo">
  <a:themeElements>
    <a:clrScheme name="Simple Light">
      <a:dk1>
        <a:srgbClr val="2A2A2A"/>
      </a:dk1>
      <a:lt1>
        <a:srgbClr val="FFFFFF"/>
      </a:lt1>
      <a:dk2>
        <a:srgbClr val="595959"/>
      </a:dk2>
      <a:lt2>
        <a:srgbClr val="D9D9D9"/>
      </a:lt2>
      <a:accent1>
        <a:srgbClr val="2A2A2A"/>
      </a:accent1>
      <a:accent2>
        <a:srgbClr val="FFFFFF"/>
      </a:accent2>
      <a:accent3>
        <a:srgbClr val="595959"/>
      </a:accent3>
      <a:accent4>
        <a:srgbClr val="D9D9D9"/>
      </a:accent4>
      <a:accent5>
        <a:srgbClr val="2A2A2A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293</Words>
  <Application>Microsoft Office PowerPoint</Application>
  <PresentationFormat>Presentación en pantalla (16:9)</PresentationFormat>
  <Paragraphs>71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Oxygen</vt:lpstr>
      <vt:lpstr>Bebas Neue</vt:lpstr>
      <vt:lpstr>Arial</vt:lpstr>
      <vt:lpstr>Poppins SemiBold</vt:lpstr>
      <vt:lpstr>Comfortaa</vt:lpstr>
      <vt:lpstr>Poppins</vt:lpstr>
      <vt:lpstr>Project Status Consulting by Slidesgo</vt:lpstr>
      <vt:lpstr>LENGUAJES Y AUTOMATAS II</vt:lpstr>
      <vt:lpstr>Arredondo Flores Alexa Ketzali</vt:lpstr>
      <vt:lpstr>Bohorquez Lopez Miguel Angel</vt:lpstr>
      <vt:lpstr>Rodríguez García Jesus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COMBINATORIA</dc:title>
  <dc:creator>Ketzali Hoffman</dc:creator>
  <cp:lastModifiedBy>Ketzali Hoffman</cp:lastModifiedBy>
  <cp:revision>58</cp:revision>
  <dcterms:modified xsi:type="dcterms:W3CDTF">2021-06-22T23:35:36Z</dcterms:modified>
</cp:coreProperties>
</file>