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1439" r:id="rId2"/>
    <p:sldId id="256" r:id="rId3"/>
    <p:sldId id="257" r:id="rId4"/>
    <p:sldId id="267" r:id="rId5"/>
    <p:sldId id="258" r:id="rId6"/>
    <p:sldId id="266" r:id="rId7"/>
    <p:sldId id="260" r:id="rId8"/>
    <p:sldId id="261" r:id="rId9"/>
    <p:sldId id="262" r:id="rId10"/>
    <p:sldId id="263" r:id="rId11"/>
    <p:sldId id="265" r:id="rId12"/>
    <p:sldId id="279" r:id="rId13"/>
    <p:sldId id="270" r:id="rId14"/>
    <p:sldId id="280" r:id="rId15"/>
    <p:sldId id="285" r:id="rId16"/>
    <p:sldId id="264" r:id="rId17"/>
    <p:sldId id="269" r:id="rId18"/>
    <p:sldId id="297" r:id="rId19"/>
    <p:sldId id="281" r:id="rId20"/>
    <p:sldId id="282" r:id="rId21"/>
    <p:sldId id="283" r:id="rId22"/>
    <p:sldId id="284" r:id="rId23"/>
    <p:sldId id="268" r:id="rId24"/>
    <p:sldId id="277" r:id="rId25"/>
    <p:sldId id="289" r:id="rId26"/>
    <p:sldId id="291" r:id="rId27"/>
    <p:sldId id="290" r:id="rId28"/>
    <p:sldId id="275" r:id="rId29"/>
    <p:sldId id="298" r:id="rId30"/>
    <p:sldId id="287" r:id="rId31"/>
    <p:sldId id="292" r:id="rId32"/>
    <p:sldId id="286" r:id="rId33"/>
    <p:sldId id="296" r:id="rId34"/>
    <p:sldId id="294" r:id="rId35"/>
    <p:sldId id="299" r:id="rId36"/>
    <p:sldId id="271" r:id="rId37"/>
    <p:sldId id="295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005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9B118D-82D7-4147-957B-8051BF7D6237}" v="614" dt="2022-07-20T16:45:42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7485" autoAdjust="0"/>
  </p:normalViewPr>
  <p:slideViewPr>
    <p:cSldViewPr snapToGrid="0">
      <p:cViewPr varScale="1">
        <p:scale>
          <a:sx n="65" d="100"/>
          <a:sy n="65" d="100"/>
        </p:scale>
        <p:origin x="5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A1D031-D633-CE08-F9C0-A65CBEBCC5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AC20D-339B-F551-2763-51460663DB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B0B41-63B3-4310-AC1B-86358C48B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DCABE-D293-DBA1-84E2-E66B2E7D8F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05F72-3343-69C5-4F23-C8BED68C84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5E46A-F6D4-464C-9723-7E2A64F34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723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0111F-9907-4BD8-B940-BF3258594225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0E6D4-F790-4021-A065-F0E09209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909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QR codes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0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improve </a:t>
            </a:r>
            <a:r>
              <a:rPr lang="en-US" dirty="0" err="1"/>
              <a:t>compatability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42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Static: Types checked at Compile Time</a:t>
            </a:r>
          </a:p>
          <a:p>
            <a:r>
              <a:rPr lang="en-US" dirty="0"/>
              <a:t>Dynamic: Types checked at runtime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79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7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32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03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30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 beginner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55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abstraction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17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17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Humans are quite good at abstraction, while computers work only on instructions of 1s and 0s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44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abstraction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64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Rosettacode</a:t>
            </a:r>
            <a:r>
              <a:rPr lang="en-US" dirty="0"/>
              <a:t> as a resource.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1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writing assembly code, we are giving instructions to the </a:t>
            </a:r>
            <a:r>
              <a:rPr lang="en-US" dirty="0" err="1"/>
              <a:t>cpu</a:t>
            </a:r>
            <a:r>
              <a:rPr lang="en-US" dirty="0"/>
              <a:t> line by line</a:t>
            </a:r>
          </a:p>
          <a:p>
            <a:r>
              <a:rPr lang="en-US" dirty="0"/>
              <a:t>TEAL: mov instruction (opcode) moves a constant into eax</a:t>
            </a:r>
          </a:p>
          <a:p>
            <a:r>
              <a:rPr lang="en-US" dirty="0"/>
              <a:t>PINK: constant to be moved</a:t>
            </a:r>
          </a:p>
          <a:p>
            <a:r>
              <a:rPr lang="en-US" dirty="0"/>
              <a:t>Gray: Bytes reserved for 32 bit total constant</a:t>
            </a:r>
          </a:p>
          <a:p>
            <a:r>
              <a:rPr lang="en-US" dirty="0" err="1"/>
              <a:t>Youtube</a:t>
            </a:r>
            <a:r>
              <a:rPr lang="en-US" dirty="0"/>
              <a:t> Channel: Live Overflow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6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Simplified View of the C compiler</a:t>
            </a:r>
          </a:p>
          <a:p>
            <a:r>
              <a:rPr lang="en-US" dirty="0"/>
              <a:t>Remember to click through, explain object code as puzzle pieces</a:t>
            </a:r>
          </a:p>
          <a:p>
            <a:r>
              <a:rPr lang="en-US" dirty="0"/>
              <a:t>Speed of Compilation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52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Simplified view of the C linker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55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Level Programming Languages allow us to communicate with computers using a syntax that is best suited for our applications.</a:t>
            </a:r>
          </a:p>
          <a:p>
            <a:r>
              <a:rPr lang="en-US" dirty="0"/>
              <a:t>What sets them apart: Interpreted vs. Compiled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31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Development with strict compilers can ensure you are writing good code.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0E6D4-F790-4021-A065-F0E092090E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83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036-1B49-4C0B-A5E1-A5627634BF42}" type="datetime1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19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998E8-A888-4A93-98D4-5168841C4431}" type="datetime1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55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5A60-8315-47D1-A09A-672AC7460BC1}" type="datetime1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54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2A1BF-2E84-49E1-A9E1-642C54A11FA1}" type="datetime1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72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750F7-7640-4ECE-B647-41671C81A38E}" type="datetime1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67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A41AA-A614-417B-A33A-78133D410275}" type="datetime1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30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50B9-4900-40B7-982B-20C9A2D03423}" type="datetime1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6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C9BD-5593-4853-B29A-D34BCE48F77B}" type="datetime1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1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701C-2A2F-4EA3-8D68-63DD634788F2}" type="datetime1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53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51841-6940-42F2-903A-72B62A67817E}" type="datetime1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88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C9F84-BFF1-4DFD-B009-84D5A78E0AF3}" type="datetime1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7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8B06-13AD-43FE-9E6D-252DF612A1BB}" type="datetime1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769C5-84C3-45A6-8E67-3CFA6EFC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38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jSKldt7Eq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fsu.edu/~baker/opsys/notes/linking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fsu.edu/~baker/opsys/notes/linking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www.r-project.org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ython.org/" TargetMode="External"/><Relationship Id="rId5" Type="http://schemas.openxmlformats.org/officeDocument/2006/relationships/hyperlink" Target="https://www.mathworks.com/products/matlab.html" TargetMode="Externa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scikit-learn.org/stable/" TargetMode="External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hyperlink" Target="https://seaborn.pydata.org/" TargetMode="External"/><Relationship Id="rId2" Type="http://schemas.openxmlformats.org/officeDocument/2006/relationships/hyperlink" Target="https://scikit-imag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umpy.org/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hyperlink" Target="https://matplotlib.org/" TargetMode="External"/><Relationship Id="rId4" Type="http://schemas.openxmlformats.org/officeDocument/2006/relationships/hyperlink" Target="https://pandas.pydata.org/" TargetMode="External"/><Relationship Id="rId9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cijava.org/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https://imagej.net/software/fiji/" TargetMode="Externa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st-lang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s://www.nature.com/articles/d41586-020-03382-2" TargetMode="Externa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rust-bio/rust-bio" TargetMode="External"/><Relationship Id="rId3" Type="http://schemas.openxmlformats.org/officeDocument/2006/relationships/hyperlink" Target="https://www.edx.org/course/python-for-data-science-2" TargetMode="External"/><Relationship Id="rId7" Type="http://schemas.openxmlformats.org/officeDocument/2006/relationships/hyperlink" Target="https://doc.rust-lang.org/book/title-page.html" TargetMode="External"/><Relationship Id="rId2" Type="http://schemas.openxmlformats.org/officeDocument/2006/relationships/hyperlink" Target="https://docs.python.org/3.10/tutorial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earnjavaonline.org/" TargetMode="External"/><Relationship Id="rId11" Type="http://schemas.openxmlformats.org/officeDocument/2006/relationships/hyperlink" Target="https://csbiology.github.io/BioFSharp/" TargetMode="External"/><Relationship Id="rId5" Type="http://schemas.openxmlformats.org/officeDocument/2006/relationships/hyperlink" Target="https://cran.r-project.org/doc/manuals/r-release/R-intro.html" TargetMode="External"/><Relationship Id="rId10" Type="http://schemas.openxmlformats.org/officeDocument/2006/relationships/hyperlink" Target="https://dotnet.microsoft.com/en-us/learn/fsharp" TargetMode="External"/><Relationship Id="rId4" Type="http://schemas.openxmlformats.org/officeDocument/2006/relationships/hyperlink" Target="https://swirlstats.com/" TargetMode="External"/><Relationship Id="rId9" Type="http://schemas.openxmlformats.org/officeDocument/2006/relationships/hyperlink" Target="https://www.learn-c.org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rust-lang.org/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5579-4996-A044-946E-B610E080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69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Welcome to the </a:t>
            </a:r>
            <a:r>
              <a:rPr lang="en-US" dirty="0" err="1">
                <a:solidFill>
                  <a:srgbClr val="00B050"/>
                </a:solidFill>
              </a:rPr>
              <a:t>Onish</a:t>
            </a:r>
            <a:r>
              <a:rPr lang="en-US" dirty="0">
                <a:solidFill>
                  <a:srgbClr val="00B050"/>
                </a:solidFill>
              </a:rPr>
              <a:t> Summer Computing Workshop 2022!</a:t>
            </a:r>
            <a:br>
              <a:rPr lang="en-US" dirty="0">
                <a:solidFill>
                  <a:srgbClr val="00B050"/>
                </a:solidFill>
              </a:rPr>
            </a:b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5A165-D056-EF42-B31D-B93D11215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78F8-B8FA-4CE1-AE4C-78022705A2E5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00B8D-7E26-8C2C-79F0-667B772BE9D4}"/>
              </a:ext>
            </a:extLst>
          </p:cNvPr>
          <p:cNvSpPr txBox="1"/>
          <p:nvPr/>
        </p:nvSpPr>
        <p:spPr>
          <a:xfrm>
            <a:off x="1151068" y="2278613"/>
            <a:ext cx="1037233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2000" dirty="0">
                <a:solidFill>
                  <a:prstClr val="white"/>
                </a:solidFill>
                <a:latin typeface="Open Sans" panose="020B0606030504020204" pitchFamily="34" charset="0"/>
              </a:rPr>
              <a:t>1 - 1:30 pm  		 Jessica Hill - Intro Computing Systems and Hardware </a:t>
            </a:r>
          </a:p>
          <a:p>
            <a:pPr defTabSz="914400"/>
            <a:r>
              <a:rPr lang="en-US" dirty="0">
                <a:solidFill>
                  <a:prstClr val="white"/>
                </a:solidFill>
                <a:latin typeface="Open Sans" panose="020B0606030504020204" pitchFamily="34" charset="0"/>
              </a:rPr>
              <a:t>					</a:t>
            </a:r>
          </a:p>
          <a:p>
            <a:pPr defTabSz="914400"/>
            <a:endParaRPr lang="en-US" dirty="0">
              <a:solidFill>
                <a:prstClr val="white"/>
              </a:solidFill>
              <a:latin typeface="Open Sans" panose="020B0606030504020204" pitchFamily="34" charset="0"/>
            </a:endParaRPr>
          </a:p>
          <a:p>
            <a:pPr defTabSz="914400"/>
            <a:r>
              <a:rPr lang="en-US" sz="2000" b="1" dirty="0">
                <a:solidFill>
                  <a:srgbClr val="00B050"/>
                </a:solidFill>
                <a:latin typeface="Open Sans" panose="020B0606030504020204" pitchFamily="34" charset="0"/>
              </a:rPr>
              <a:t>1:30 - 2 pm		Andrew Moore - Programming Languages and Their Usages </a:t>
            </a:r>
          </a:p>
          <a:p>
            <a:pPr defTabSz="914400"/>
            <a:endParaRPr lang="en-US" dirty="0">
              <a:solidFill>
                <a:prstClr val="white"/>
              </a:solidFill>
              <a:latin typeface="Open Sans" panose="020B0606030504020204" pitchFamily="34" charset="0"/>
            </a:endParaRPr>
          </a:p>
          <a:p>
            <a:pPr defTabSz="914400"/>
            <a:endParaRPr lang="en-US" dirty="0">
              <a:solidFill>
                <a:prstClr val="white"/>
              </a:solidFill>
              <a:latin typeface="Open Sans" panose="020B0606030504020204" pitchFamily="34" charset="0"/>
            </a:endParaRPr>
          </a:p>
          <a:p>
            <a:pPr defTabSz="914400"/>
            <a:r>
              <a:rPr lang="en-US" sz="2000" dirty="0">
                <a:solidFill>
                  <a:prstClr val="white"/>
                </a:solidFill>
                <a:latin typeface="Open Sans" panose="020B0606030504020204" pitchFamily="34" charset="0"/>
              </a:rPr>
              <a:t>2 - 2:30 pm		David King - Installation and Package Management </a:t>
            </a:r>
          </a:p>
          <a:p>
            <a:pPr defTabSz="914400"/>
            <a:endParaRPr lang="en-US" sz="2000" dirty="0">
              <a:solidFill>
                <a:prstClr val="white"/>
              </a:solidFill>
              <a:latin typeface="Open Sans" panose="020B0606030504020204" pitchFamily="34" charset="0"/>
            </a:endParaRPr>
          </a:p>
          <a:p>
            <a:pPr defTabSz="914400"/>
            <a:endParaRPr lang="en-US" sz="2000" dirty="0">
              <a:solidFill>
                <a:prstClr val="white"/>
              </a:solidFill>
              <a:latin typeface="Open Sans" panose="020B0606030504020204" pitchFamily="34" charset="0"/>
            </a:endParaRPr>
          </a:p>
          <a:p>
            <a:pPr defTabSz="914400"/>
            <a:r>
              <a:rPr lang="en-US" sz="2000" dirty="0">
                <a:solidFill>
                  <a:prstClr val="white"/>
                </a:solidFill>
                <a:latin typeface="Open Sans" panose="020B0606030504020204" pitchFamily="34" charset="0"/>
              </a:rPr>
              <a:t>2:30 - 3 pm		Robert Williams - Working on GitHub </a:t>
            </a:r>
          </a:p>
          <a:p>
            <a:pPr defTabSz="914400"/>
            <a:endParaRPr lang="en-US" sz="2000" dirty="0">
              <a:solidFill>
                <a:prstClr val="white"/>
              </a:solidFill>
              <a:latin typeface="Open Sans" panose="020B0606030504020204" pitchFamily="34" charset="0"/>
            </a:endParaRPr>
          </a:p>
          <a:p>
            <a:pPr defTabSz="914400"/>
            <a:endParaRPr lang="en-US" sz="2000" dirty="0">
              <a:solidFill>
                <a:prstClr val="white"/>
              </a:solidFill>
              <a:latin typeface="Open Sans" panose="020B0606030504020204" pitchFamily="34" charset="0"/>
            </a:endParaRPr>
          </a:p>
          <a:p>
            <a:pPr defTabSz="914400"/>
            <a:r>
              <a:rPr lang="en-US" sz="2000" dirty="0">
                <a:solidFill>
                  <a:srgbClr val="00B050"/>
                </a:solidFill>
                <a:latin typeface="Open Sans" panose="020B0606030504020204" pitchFamily="34" charset="0"/>
              </a:rPr>
              <a:t>after 3pm		</a:t>
            </a:r>
            <a:r>
              <a:rPr lang="en-US" sz="2400" dirty="0">
                <a:solidFill>
                  <a:srgbClr val="00B050"/>
                </a:solidFill>
                <a:latin typeface="Open Sans" panose="020B0606030504020204" pitchFamily="34" charset="0"/>
              </a:rPr>
              <a:t>Mixer – stay for light snacks!</a:t>
            </a:r>
          </a:p>
        </p:txBody>
      </p:sp>
    </p:spTree>
    <p:extLst>
      <p:ext uri="{BB962C8B-B14F-4D97-AF65-F5344CB8AC3E}">
        <p14:creationId xmlns:p14="http://schemas.microsoft.com/office/powerpoint/2010/main" val="3271498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51AF14-07AB-3131-A4D3-95CAC5752E71}"/>
              </a:ext>
            </a:extLst>
          </p:cNvPr>
          <p:cNvSpPr txBox="1"/>
          <p:nvPr/>
        </p:nvSpPr>
        <p:spPr>
          <a:xfrm>
            <a:off x="985520" y="716280"/>
            <a:ext cx="324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Python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3944FA0-5C7F-E973-EA1B-0415045845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32781" r="72679" b="54626"/>
          <a:stretch/>
        </p:blipFill>
        <p:spPr>
          <a:xfrm>
            <a:off x="5699759" y="992366"/>
            <a:ext cx="5303257" cy="2106434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0C8712-00F9-EE33-53A5-A3AC17381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52738" r="79923" b="41744"/>
          <a:stretch/>
        </p:blipFill>
        <p:spPr>
          <a:xfrm>
            <a:off x="5699759" y="4263016"/>
            <a:ext cx="5293940" cy="1477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68E4EE-7EA7-2CD6-EAFA-E848909528CA}"/>
              </a:ext>
            </a:extLst>
          </p:cNvPr>
          <p:cNvSpPr txBox="1"/>
          <p:nvPr/>
        </p:nvSpPr>
        <p:spPr>
          <a:xfrm>
            <a:off x="7853680" y="3326965"/>
            <a:ext cx="324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0DF654-2A5D-FBE9-6AA4-51FE7E1E463A}"/>
              </a:ext>
            </a:extLst>
          </p:cNvPr>
          <p:cNvSpPr txBox="1"/>
          <p:nvPr/>
        </p:nvSpPr>
        <p:spPr>
          <a:xfrm>
            <a:off x="8936299" y="5740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rosettacode.org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3E9ACA0-C9C6-F78D-6A90-45A76DB1E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421" y="4906349"/>
            <a:ext cx="1584488" cy="15844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C1BC75-8802-5D7C-FB5A-D42267D0C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7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51AF14-07AB-3131-A4D3-95CAC5752E71}"/>
              </a:ext>
            </a:extLst>
          </p:cNvPr>
          <p:cNvSpPr txBox="1"/>
          <p:nvPr/>
        </p:nvSpPr>
        <p:spPr>
          <a:xfrm>
            <a:off x="985520" y="716280"/>
            <a:ext cx="324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LabView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B274F89-59BB-7CB1-A5C2-832C0BB12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20" y="1889442"/>
            <a:ext cx="7979678" cy="30791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DE72AA-AC1C-CF99-3D37-522B564A6275}"/>
              </a:ext>
            </a:extLst>
          </p:cNvPr>
          <p:cNvSpPr txBox="1"/>
          <p:nvPr/>
        </p:nvSpPr>
        <p:spPr>
          <a:xfrm>
            <a:off x="9469120" y="5064501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rosettacode.org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6C915B9-A95F-CA33-3C33-72E17431F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421" y="4906349"/>
            <a:ext cx="1584488" cy="15844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092080-6432-5C7D-1A55-3D28BE357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43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">
            <a:extLst>
              <a:ext uri="{FF2B5EF4-FFF2-40B4-BE49-F238E27FC236}">
                <a16:creationId xmlns:a16="http://schemas.microsoft.com/office/drawing/2014/main" id="{FBC9AAAD-6C17-AA43-957E-D4977D44C1AA}"/>
              </a:ext>
            </a:extLst>
          </p:cNvPr>
          <p:cNvGrpSpPr/>
          <p:nvPr/>
        </p:nvGrpSpPr>
        <p:grpSpPr>
          <a:xfrm>
            <a:off x="3518483" y="643462"/>
            <a:ext cx="5551921" cy="5551922"/>
            <a:chOff x="3518483" y="643462"/>
            <a:chExt cx="5551921" cy="555192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9F8B113-2FAD-CF97-D29F-34A1BF9553F1}"/>
                </a:ext>
              </a:extLst>
            </p:cNvPr>
            <p:cNvSpPr/>
            <p:nvPr/>
          </p:nvSpPr>
          <p:spPr>
            <a:xfrm rot="5400000">
              <a:off x="4834671" y="3132254"/>
              <a:ext cx="2919545" cy="382891"/>
            </a:xfrm>
            <a:custGeom>
              <a:avLst/>
              <a:gdLst>
                <a:gd name="connsiteX0" fmla="*/ 0 w 2919545"/>
                <a:gd name="connsiteY0" fmla="*/ 120611 h 382891"/>
                <a:gd name="connsiteX1" fmla="*/ 2468117 w 2919545"/>
                <a:gd name="connsiteY1" fmla="*/ 120611 h 382891"/>
                <a:gd name="connsiteX2" fmla="*/ 2468117 w 2919545"/>
                <a:gd name="connsiteY2" fmla="*/ 0 h 382891"/>
                <a:gd name="connsiteX3" fmla="*/ 2919545 w 2919545"/>
                <a:gd name="connsiteY3" fmla="*/ 191446 h 382891"/>
                <a:gd name="connsiteX4" fmla="*/ 2468117 w 2919545"/>
                <a:gd name="connsiteY4" fmla="*/ 382891 h 382891"/>
                <a:gd name="connsiteX5" fmla="*/ 2468117 w 2919545"/>
                <a:gd name="connsiteY5" fmla="*/ 262280 h 382891"/>
                <a:gd name="connsiteX6" fmla="*/ 0 w 2919545"/>
                <a:gd name="connsiteY6" fmla="*/ 262280 h 382891"/>
                <a:gd name="connsiteX7" fmla="*/ 0 w 2919545"/>
                <a:gd name="connsiteY7" fmla="*/ 191446 h 38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19545" h="382891">
                  <a:moveTo>
                    <a:pt x="0" y="120611"/>
                  </a:moveTo>
                  <a:lnTo>
                    <a:pt x="2468117" y="120611"/>
                  </a:lnTo>
                  <a:lnTo>
                    <a:pt x="2468117" y="0"/>
                  </a:lnTo>
                  <a:lnTo>
                    <a:pt x="2919545" y="191446"/>
                  </a:lnTo>
                  <a:lnTo>
                    <a:pt x="2468117" y="382891"/>
                  </a:lnTo>
                  <a:lnTo>
                    <a:pt x="2468117" y="262280"/>
                  </a:lnTo>
                  <a:lnTo>
                    <a:pt x="0" y="262280"/>
                  </a:lnTo>
                  <a:lnTo>
                    <a:pt x="0" y="191446"/>
                  </a:lnTo>
                  <a:close/>
                </a:path>
              </a:pathLst>
            </a:custGeom>
            <a:solidFill>
              <a:srgbClr val="76608A"/>
            </a:solidFill>
            <a:ln w="19140" cap="flat">
              <a:solidFill>
                <a:srgbClr val="432D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14F3055-B5CB-F15F-B167-5E5DD560BFFA}"/>
                </a:ext>
              </a:extLst>
            </p:cNvPr>
            <p:cNvSpPr/>
            <p:nvPr/>
          </p:nvSpPr>
          <p:spPr>
            <a:xfrm>
              <a:off x="4092819" y="2749363"/>
              <a:ext cx="4523093" cy="1340119"/>
            </a:xfrm>
            <a:custGeom>
              <a:avLst/>
              <a:gdLst>
                <a:gd name="connsiteX0" fmla="*/ 0 w 4523093"/>
                <a:gd name="connsiteY0" fmla="*/ 1340119 h 1340119"/>
                <a:gd name="connsiteX1" fmla="*/ 382891 w 4523093"/>
                <a:gd name="connsiteY1" fmla="*/ 0 h 1340119"/>
                <a:gd name="connsiteX2" fmla="*/ 4140202 w 4523093"/>
                <a:gd name="connsiteY2" fmla="*/ 0 h 1340119"/>
                <a:gd name="connsiteX3" fmla="*/ 4523094 w 4523093"/>
                <a:gd name="connsiteY3" fmla="*/ 1340119 h 134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3093" h="1340119">
                  <a:moveTo>
                    <a:pt x="0" y="1340119"/>
                  </a:moveTo>
                  <a:lnTo>
                    <a:pt x="382891" y="0"/>
                  </a:lnTo>
                  <a:lnTo>
                    <a:pt x="4140202" y="0"/>
                  </a:lnTo>
                  <a:lnTo>
                    <a:pt x="4523094" y="1340119"/>
                  </a:lnTo>
                  <a:close/>
                </a:path>
              </a:pathLst>
            </a:custGeom>
            <a:solidFill>
              <a:srgbClr val="FFF2CC"/>
            </a:solidFill>
            <a:ln w="19140" cap="flat">
              <a:solidFill>
                <a:srgbClr val="D6B6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4DE7BD7-C584-B6F4-3C52-2F0FC7CB1599}"/>
                </a:ext>
              </a:extLst>
            </p:cNvPr>
            <p:cNvSpPr/>
            <p:nvPr/>
          </p:nvSpPr>
          <p:spPr>
            <a:xfrm>
              <a:off x="3518483" y="4855265"/>
              <a:ext cx="5551921" cy="1340119"/>
            </a:xfrm>
            <a:custGeom>
              <a:avLst/>
              <a:gdLst>
                <a:gd name="connsiteX0" fmla="*/ 0 w 5551921"/>
                <a:gd name="connsiteY0" fmla="*/ 1340119 h 1340119"/>
                <a:gd name="connsiteX1" fmla="*/ 382891 w 5551921"/>
                <a:gd name="connsiteY1" fmla="*/ 0 h 1340119"/>
                <a:gd name="connsiteX2" fmla="*/ 5169031 w 5551921"/>
                <a:gd name="connsiteY2" fmla="*/ 0 h 1340119"/>
                <a:gd name="connsiteX3" fmla="*/ 5551922 w 5551921"/>
                <a:gd name="connsiteY3" fmla="*/ 1340119 h 134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51921" h="1340119">
                  <a:moveTo>
                    <a:pt x="0" y="1340119"/>
                  </a:moveTo>
                  <a:lnTo>
                    <a:pt x="382891" y="0"/>
                  </a:lnTo>
                  <a:lnTo>
                    <a:pt x="5169031" y="0"/>
                  </a:lnTo>
                  <a:lnTo>
                    <a:pt x="5551922" y="1340119"/>
                  </a:lnTo>
                  <a:close/>
                </a:path>
              </a:pathLst>
            </a:custGeom>
            <a:solidFill>
              <a:srgbClr val="F8CECC"/>
            </a:solidFill>
            <a:ln w="19140" cap="flat">
              <a:solidFill>
                <a:srgbClr val="B854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F0D83F-8F6F-B58C-D794-6D5F2F8757B1}"/>
                </a:ext>
              </a:extLst>
            </p:cNvPr>
            <p:cNvSpPr/>
            <p:nvPr/>
          </p:nvSpPr>
          <p:spPr>
            <a:xfrm>
              <a:off x="4535633" y="643462"/>
              <a:ext cx="3637466" cy="1340119"/>
            </a:xfrm>
            <a:custGeom>
              <a:avLst/>
              <a:gdLst>
                <a:gd name="connsiteX0" fmla="*/ 0 w 3637466"/>
                <a:gd name="connsiteY0" fmla="*/ 1340119 h 1340119"/>
                <a:gd name="connsiteX1" fmla="*/ 382891 w 3637466"/>
                <a:gd name="connsiteY1" fmla="*/ 0 h 1340119"/>
                <a:gd name="connsiteX2" fmla="*/ 3254575 w 3637466"/>
                <a:gd name="connsiteY2" fmla="*/ 0 h 1340119"/>
                <a:gd name="connsiteX3" fmla="*/ 3637466 w 3637466"/>
                <a:gd name="connsiteY3" fmla="*/ 1340119 h 134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7466" h="1340119">
                  <a:moveTo>
                    <a:pt x="0" y="1340119"/>
                  </a:moveTo>
                  <a:lnTo>
                    <a:pt x="382891" y="0"/>
                  </a:lnTo>
                  <a:lnTo>
                    <a:pt x="3254575" y="0"/>
                  </a:lnTo>
                  <a:lnTo>
                    <a:pt x="3637466" y="1340119"/>
                  </a:lnTo>
                  <a:close/>
                </a:path>
              </a:pathLst>
            </a:custGeom>
            <a:solidFill>
              <a:srgbClr val="D5E8D4"/>
            </a:solidFill>
            <a:ln w="19140" cap="flat">
              <a:solidFill>
                <a:srgbClr val="82B3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28893D-6D74-4040-AF9B-7EC5853671FD}"/>
              </a:ext>
            </a:extLst>
          </p:cNvPr>
          <p:cNvSpPr txBox="1"/>
          <p:nvPr/>
        </p:nvSpPr>
        <p:spPr>
          <a:xfrm>
            <a:off x="5165556" y="964308"/>
            <a:ext cx="208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for i in range(1,6):</a:t>
            </a:r>
          </a:p>
          <a:p>
            <a:r>
              <a:rPr lang="en-US" sz="2000" dirty="0">
                <a:solidFill>
                  <a:schemeClr val="bg1"/>
                </a:solidFill>
              </a:rPr>
              <a:t>	print ‘*’ * 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D53231-E65B-9FCC-AB8C-7EDB9D3D8BF6}"/>
              </a:ext>
            </a:extLst>
          </p:cNvPr>
          <p:cNvSpPr txBox="1"/>
          <p:nvPr/>
        </p:nvSpPr>
        <p:spPr>
          <a:xfrm>
            <a:off x="5165556" y="2921163"/>
            <a:ext cx="2855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mov                 eax, 0x2</a:t>
            </a:r>
          </a:p>
          <a:p>
            <a:r>
              <a:rPr lang="en-US" sz="2000" dirty="0">
                <a:solidFill>
                  <a:schemeClr val="bg1"/>
                </a:solidFill>
              </a:rPr>
              <a:t>add                  eax, 0x4</a:t>
            </a:r>
          </a:p>
          <a:p>
            <a:r>
              <a:rPr lang="en-US" sz="2000" dirty="0">
                <a:solidFill>
                  <a:schemeClr val="bg1"/>
                </a:solidFill>
              </a:rPr>
              <a:t>sub                  eax, ebx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D1CEF-BBEE-F6C5-0D83-052EB0B01C82}"/>
              </a:ext>
            </a:extLst>
          </p:cNvPr>
          <p:cNvSpPr txBox="1"/>
          <p:nvPr/>
        </p:nvSpPr>
        <p:spPr>
          <a:xfrm>
            <a:off x="4203031" y="5066614"/>
            <a:ext cx="4443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000110101001110010010101001010001010010010010100100100101010101010100101010111001001010111001010010001010111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6A0D9E8-75C5-1DD6-1983-606929FAC633}"/>
              </a:ext>
            </a:extLst>
          </p:cNvPr>
          <p:cNvSpPr/>
          <p:nvPr/>
        </p:nvSpPr>
        <p:spPr>
          <a:xfrm>
            <a:off x="939176" y="385011"/>
            <a:ext cx="2140910" cy="579297"/>
          </a:xfrm>
          <a:custGeom>
            <a:avLst/>
            <a:gdLst>
              <a:gd name="connsiteX0" fmla="*/ 0 w 2919545"/>
              <a:gd name="connsiteY0" fmla="*/ 120611 h 382891"/>
              <a:gd name="connsiteX1" fmla="*/ 2468117 w 2919545"/>
              <a:gd name="connsiteY1" fmla="*/ 120611 h 382891"/>
              <a:gd name="connsiteX2" fmla="*/ 2468117 w 2919545"/>
              <a:gd name="connsiteY2" fmla="*/ 0 h 382891"/>
              <a:gd name="connsiteX3" fmla="*/ 2919545 w 2919545"/>
              <a:gd name="connsiteY3" fmla="*/ 191446 h 382891"/>
              <a:gd name="connsiteX4" fmla="*/ 2468117 w 2919545"/>
              <a:gd name="connsiteY4" fmla="*/ 382891 h 382891"/>
              <a:gd name="connsiteX5" fmla="*/ 2468117 w 2919545"/>
              <a:gd name="connsiteY5" fmla="*/ 262280 h 382891"/>
              <a:gd name="connsiteX6" fmla="*/ 0 w 2919545"/>
              <a:gd name="connsiteY6" fmla="*/ 262280 h 382891"/>
              <a:gd name="connsiteX7" fmla="*/ 0 w 2919545"/>
              <a:gd name="connsiteY7" fmla="*/ 191446 h 38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19545" h="382891">
                <a:moveTo>
                  <a:pt x="0" y="120611"/>
                </a:moveTo>
                <a:lnTo>
                  <a:pt x="2468117" y="120611"/>
                </a:lnTo>
                <a:lnTo>
                  <a:pt x="2468117" y="0"/>
                </a:lnTo>
                <a:lnTo>
                  <a:pt x="2919545" y="191446"/>
                </a:lnTo>
                <a:lnTo>
                  <a:pt x="2468117" y="382891"/>
                </a:lnTo>
                <a:lnTo>
                  <a:pt x="2468117" y="262280"/>
                </a:lnTo>
                <a:lnTo>
                  <a:pt x="0" y="262280"/>
                </a:lnTo>
                <a:lnTo>
                  <a:pt x="0" y="191446"/>
                </a:lnTo>
                <a:close/>
              </a:path>
            </a:pathLst>
          </a:custGeom>
          <a:solidFill>
            <a:srgbClr val="76608A"/>
          </a:solidFill>
          <a:ln w="19140" cap="flat">
            <a:solidFill>
              <a:srgbClr val="432D57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9E57F-3D1A-D0EF-6145-CF2C0DBED05A}"/>
              </a:ext>
            </a:extLst>
          </p:cNvPr>
          <p:cNvSpPr txBox="1"/>
          <p:nvPr/>
        </p:nvSpPr>
        <p:spPr>
          <a:xfrm>
            <a:off x="484684" y="957672"/>
            <a:ext cx="3033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=</a:t>
            </a:r>
          </a:p>
          <a:p>
            <a:pPr algn="ctr"/>
            <a:r>
              <a:rPr lang="en-US" sz="2400" dirty="0"/>
              <a:t>Compilers and Assemblers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71CD590-B3AC-0372-607E-1F324A8B6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17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6FDD9-1FA8-5250-EDD3-D64CE902E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E1D63-F428-07CD-24B3-2854FE03B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Assemblers work “simply”:</a:t>
            </a:r>
          </a:p>
          <a:p>
            <a:pPr lvl="1"/>
            <a:r>
              <a:rPr lang="en-US" dirty="0"/>
              <a:t>In assembly, we are essentially writing instructions for the CPU.</a:t>
            </a:r>
          </a:p>
          <a:p>
            <a:pPr lvl="1"/>
            <a:r>
              <a:rPr lang="en-US" dirty="0"/>
              <a:t>The assembler only needs to encode those instructions into binary.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1B08C4-04A1-5793-4FDD-58E1A152AAFC}"/>
              </a:ext>
            </a:extLst>
          </p:cNvPr>
          <p:cNvSpPr txBox="1"/>
          <p:nvPr/>
        </p:nvSpPr>
        <p:spPr>
          <a:xfrm>
            <a:off x="7317205" y="3917599"/>
            <a:ext cx="32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ighlight>
                  <a:srgbClr val="008080"/>
                </a:highlight>
              </a:rPr>
              <a:t>B8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00FF"/>
                </a:highlight>
              </a:rPr>
              <a:t>5F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808080"/>
                </a:highlight>
              </a:rPr>
              <a:t>00 00 00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EB7784-A280-78E5-F36A-99552EE95433}"/>
              </a:ext>
            </a:extLst>
          </p:cNvPr>
          <p:cNvSpPr txBox="1"/>
          <p:nvPr/>
        </p:nvSpPr>
        <p:spPr>
          <a:xfrm>
            <a:off x="838200" y="3928855"/>
            <a:ext cx="394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ighlight>
                  <a:srgbClr val="008080"/>
                </a:highlight>
              </a:rPr>
              <a:t>mov</a:t>
            </a:r>
            <a:r>
              <a:rPr lang="en-US" sz="3200" dirty="0"/>
              <a:t>            	</a:t>
            </a:r>
            <a:r>
              <a:rPr lang="en-US" sz="3200" dirty="0">
                <a:highlight>
                  <a:srgbClr val="008080"/>
                </a:highlight>
              </a:rPr>
              <a:t>eax</a:t>
            </a:r>
            <a:r>
              <a:rPr lang="en-US" sz="3200" dirty="0"/>
              <a:t>, 0x</a:t>
            </a:r>
            <a:r>
              <a:rPr lang="en-US" sz="3200" dirty="0">
                <a:highlight>
                  <a:srgbClr val="FF00FF"/>
                </a:highlight>
              </a:rPr>
              <a:t>5F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638E1BB-4AB2-6C7A-66CC-474EF3C2F65E}"/>
              </a:ext>
            </a:extLst>
          </p:cNvPr>
          <p:cNvSpPr/>
          <p:nvPr/>
        </p:nvSpPr>
        <p:spPr>
          <a:xfrm>
            <a:off x="4946985" y="4075049"/>
            <a:ext cx="2213810" cy="292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E19C7-48D0-7F35-D4C9-CE17B7235824}"/>
              </a:ext>
            </a:extLst>
          </p:cNvPr>
          <p:cNvSpPr txBox="1"/>
          <p:nvPr/>
        </p:nvSpPr>
        <p:spPr>
          <a:xfrm>
            <a:off x="1978844" y="6042161"/>
            <a:ext cx="794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want to learn more… </a:t>
            </a:r>
            <a:r>
              <a:rPr lang="en-US" dirty="0">
                <a:hlinkClick r:id="rId3"/>
              </a:rPr>
              <a:t>LiveOverflow: How a CPU works and Intro to Assembler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47FC556-25FA-20E6-E7CB-5C91EFE46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7645" y="4982691"/>
            <a:ext cx="1432875" cy="143287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B80771C-77E7-2B5A-2018-E779D2DC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3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DABE5-844C-4625-13BC-6613473D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Compilers</a:t>
            </a:r>
          </a:p>
        </p:txBody>
      </p:sp>
      <p:grpSp>
        <p:nvGrpSpPr>
          <p:cNvPr id="36" name="Graphic 33">
            <a:extLst>
              <a:ext uri="{FF2B5EF4-FFF2-40B4-BE49-F238E27FC236}">
                <a16:creationId xmlns:a16="http://schemas.microsoft.com/office/drawing/2014/main" id="{AD325950-212E-C37B-2036-CD7EFEB0B5AD}"/>
              </a:ext>
            </a:extLst>
          </p:cNvPr>
          <p:cNvGrpSpPr/>
          <p:nvPr/>
        </p:nvGrpSpPr>
        <p:grpSpPr>
          <a:xfrm>
            <a:off x="814480" y="2346377"/>
            <a:ext cx="10854080" cy="3511613"/>
            <a:chOff x="283884" y="2216311"/>
            <a:chExt cx="9713695" cy="314266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CDF4ECB-63DF-FD7B-3632-E5DBFA8C79A7}"/>
                </a:ext>
              </a:extLst>
            </p:cNvPr>
            <p:cNvSpPr/>
            <p:nvPr/>
          </p:nvSpPr>
          <p:spPr>
            <a:xfrm>
              <a:off x="1998065" y="3787644"/>
              <a:ext cx="2141298" cy="14284"/>
            </a:xfrm>
            <a:custGeom>
              <a:avLst/>
              <a:gdLst>
                <a:gd name="connsiteX0" fmla="*/ 0 w 2141298"/>
                <a:gd name="connsiteY0" fmla="*/ 0 h 14284"/>
                <a:gd name="connsiteX1" fmla="*/ 2141299 w 2141298"/>
                <a:gd name="connsiteY1" fmla="*/ 0 h 1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1298" h="14284">
                  <a:moveTo>
                    <a:pt x="0" y="0"/>
                  </a:moveTo>
                  <a:lnTo>
                    <a:pt x="2141299" y="0"/>
                  </a:lnTo>
                </a:path>
              </a:pathLst>
            </a:custGeom>
            <a:noFill/>
            <a:ln w="42821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B213289-1B0A-1DC9-1DEA-7B7649C46628}"/>
                </a:ext>
              </a:extLst>
            </p:cNvPr>
            <p:cNvSpPr/>
            <p:nvPr/>
          </p:nvSpPr>
          <p:spPr>
            <a:xfrm>
              <a:off x="4107223" y="3723362"/>
              <a:ext cx="128563" cy="128563"/>
            </a:xfrm>
            <a:custGeom>
              <a:avLst/>
              <a:gdLst>
                <a:gd name="connsiteX0" fmla="*/ 128564 w 128563"/>
                <a:gd name="connsiteY0" fmla="*/ 64282 h 128563"/>
                <a:gd name="connsiteX1" fmla="*/ 0 w 128563"/>
                <a:gd name="connsiteY1" fmla="*/ 128564 h 128563"/>
                <a:gd name="connsiteX2" fmla="*/ 32141 w 128563"/>
                <a:gd name="connsiteY2" fmla="*/ 64282 h 128563"/>
                <a:gd name="connsiteX3" fmla="*/ 0 w 128563"/>
                <a:gd name="connsiteY3" fmla="*/ 0 h 128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563" h="128563">
                  <a:moveTo>
                    <a:pt x="128564" y="64282"/>
                  </a:moveTo>
                  <a:lnTo>
                    <a:pt x="0" y="128564"/>
                  </a:lnTo>
                  <a:lnTo>
                    <a:pt x="32141" y="64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42821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A8E8909-E478-F1AB-30AF-1471A1E47553}"/>
                </a:ext>
              </a:extLst>
            </p:cNvPr>
            <p:cNvSpPr/>
            <p:nvPr/>
          </p:nvSpPr>
          <p:spPr>
            <a:xfrm>
              <a:off x="283884" y="3359098"/>
              <a:ext cx="1714181" cy="857090"/>
            </a:xfrm>
            <a:custGeom>
              <a:avLst/>
              <a:gdLst>
                <a:gd name="connsiteX0" fmla="*/ 1585618 w 1714181"/>
                <a:gd name="connsiteY0" fmla="*/ 0 h 857090"/>
                <a:gd name="connsiteX1" fmla="*/ 1714182 w 1714181"/>
                <a:gd name="connsiteY1" fmla="*/ 128564 h 857090"/>
                <a:gd name="connsiteX2" fmla="*/ 1714182 w 1714181"/>
                <a:gd name="connsiteY2" fmla="*/ 728527 h 857090"/>
                <a:gd name="connsiteX3" fmla="*/ 1585618 w 1714181"/>
                <a:gd name="connsiteY3" fmla="*/ 857091 h 857090"/>
                <a:gd name="connsiteX4" fmla="*/ 128564 w 1714181"/>
                <a:gd name="connsiteY4" fmla="*/ 857091 h 857090"/>
                <a:gd name="connsiteX5" fmla="*/ 0 w 1714181"/>
                <a:gd name="connsiteY5" fmla="*/ 728527 h 857090"/>
                <a:gd name="connsiteX6" fmla="*/ 0 w 1714181"/>
                <a:gd name="connsiteY6" fmla="*/ 128564 h 857090"/>
                <a:gd name="connsiteX7" fmla="*/ 128564 w 1714181"/>
                <a:gd name="connsiteY7" fmla="*/ 0 h 85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181" h="857090">
                  <a:moveTo>
                    <a:pt x="1585618" y="0"/>
                  </a:moveTo>
                  <a:cubicBezTo>
                    <a:pt x="1656622" y="0"/>
                    <a:pt x="1714182" y="57560"/>
                    <a:pt x="1714182" y="128564"/>
                  </a:cubicBezTo>
                  <a:lnTo>
                    <a:pt x="1714182" y="728527"/>
                  </a:lnTo>
                  <a:cubicBezTo>
                    <a:pt x="1714182" y="799531"/>
                    <a:pt x="1656622" y="857091"/>
                    <a:pt x="1585618" y="857091"/>
                  </a:cubicBezTo>
                  <a:lnTo>
                    <a:pt x="128564" y="857091"/>
                  </a:lnTo>
                  <a:cubicBezTo>
                    <a:pt x="57560" y="857091"/>
                    <a:pt x="0" y="799531"/>
                    <a:pt x="0" y="728527"/>
                  </a:cubicBezTo>
                  <a:lnTo>
                    <a:pt x="0" y="128564"/>
                  </a:lnTo>
                  <a:cubicBezTo>
                    <a:pt x="0" y="57560"/>
                    <a:pt x="57560" y="0"/>
                    <a:pt x="128564" y="0"/>
                  </a:cubicBezTo>
                  <a:close/>
                </a:path>
              </a:pathLst>
            </a:custGeom>
            <a:solidFill>
              <a:srgbClr val="D5E8D4"/>
            </a:solidFill>
            <a:ln w="14274" cap="flat">
              <a:solidFill>
                <a:srgbClr val="82B3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1CF25FD-8CA1-0A19-16B0-183E66A9E461}"/>
                </a:ext>
              </a:extLst>
            </p:cNvPr>
            <p:cNvSpPr txBox="1"/>
            <p:nvPr/>
          </p:nvSpPr>
          <p:spPr>
            <a:xfrm>
              <a:off x="520995" y="3634787"/>
              <a:ext cx="1225673" cy="291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b="1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Source Code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C9374A6-851B-37B3-1BCA-D29D615E1284}"/>
                </a:ext>
              </a:extLst>
            </p:cNvPr>
            <p:cNvSpPr/>
            <p:nvPr/>
          </p:nvSpPr>
          <p:spPr>
            <a:xfrm>
              <a:off x="7140610" y="2644856"/>
              <a:ext cx="998511" cy="714242"/>
            </a:xfrm>
            <a:custGeom>
              <a:avLst/>
              <a:gdLst>
                <a:gd name="connsiteX0" fmla="*/ 0 w 998511"/>
                <a:gd name="connsiteY0" fmla="*/ 714242 h 714242"/>
                <a:gd name="connsiteX1" fmla="*/ 0 w 998511"/>
                <a:gd name="connsiteY1" fmla="*/ 0 h 714242"/>
                <a:gd name="connsiteX2" fmla="*/ 998511 w 998511"/>
                <a:gd name="connsiteY2" fmla="*/ 0 h 714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8511" h="714242">
                  <a:moveTo>
                    <a:pt x="0" y="714242"/>
                  </a:moveTo>
                  <a:lnTo>
                    <a:pt x="0" y="0"/>
                  </a:lnTo>
                  <a:lnTo>
                    <a:pt x="998511" y="0"/>
                  </a:lnTo>
                </a:path>
              </a:pathLst>
            </a:custGeom>
            <a:noFill/>
            <a:ln w="42821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6E77839-D2C7-AA2B-B774-22BA878775CD}"/>
                </a:ext>
              </a:extLst>
            </p:cNvPr>
            <p:cNvSpPr/>
            <p:nvPr/>
          </p:nvSpPr>
          <p:spPr>
            <a:xfrm>
              <a:off x="8106981" y="2580574"/>
              <a:ext cx="128563" cy="128563"/>
            </a:xfrm>
            <a:custGeom>
              <a:avLst/>
              <a:gdLst>
                <a:gd name="connsiteX0" fmla="*/ 128564 w 128563"/>
                <a:gd name="connsiteY0" fmla="*/ 64282 h 128563"/>
                <a:gd name="connsiteX1" fmla="*/ 0 w 128563"/>
                <a:gd name="connsiteY1" fmla="*/ 128564 h 128563"/>
                <a:gd name="connsiteX2" fmla="*/ 32141 w 128563"/>
                <a:gd name="connsiteY2" fmla="*/ 64282 h 128563"/>
                <a:gd name="connsiteX3" fmla="*/ 0 w 128563"/>
                <a:gd name="connsiteY3" fmla="*/ 0 h 128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563" h="128563">
                  <a:moveTo>
                    <a:pt x="128564" y="64282"/>
                  </a:moveTo>
                  <a:lnTo>
                    <a:pt x="0" y="128564"/>
                  </a:lnTo>
                  <a:lnTo>
                    <a:pt x="32141" y="64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42821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DED88B4-C348-6041-D850-7F1915007560}"/>
                </a:ext>
              </a:extLst>
            </p:cNvPr>
            <p:cNvSpPr/>
            <p:nvPr/>
          </p:nvSpPr>
          <p:spPr>
            <a:xfrm>
              <a:off x="7140610" y="4216189"/>
              <a:ext cx="998511" cy="714242"/>
            </a:xfrm>
            <a:custGeom>
              <a:avLst/>
              <a:gdLst>
                <a:gd name="connsiteX0" fmla="*/ 0 w 998511"/>
                <a:gd name="connsiteY0" fmla="*/ 0 h 714242"/>
                <a:gd name="connsiteX1" fmla="*/ 0 w 998511"/>
                <a:gd name="connsiteY1" fmla="*/ 714242 h 714242"/>
                <a:gd name="connsiteX2" fmla="*/ 998511 w 998511"/>
                <a:gd name="connsiteY2" fmla="*/ 714242 h 714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8511" h="714242">
                  <a:moveTo>
                    <a:pt x="0" y="0"/>
                  </a:moveTo>
                  <a:lnTo>
                    <a:pt x="0" y="714242"/>
                  </a:lnTo>
                  <a:lnTo>
                    <a:pt x="998511" y="714242"/>
                  </a:lnTo>
                </a:path>
              </a:pathLst>
            </a:custGeom>
            <a:noFill/>
            <a:ln w="42821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0271628-1630-8571-7683-8FD2EE7AA2E2}"/>
                </a:ext>
              </a:extLst>
            </p:cNvPr>
            <p:cNvSpPr/>
            <p:nvPr/>
          </p:nvSpPr>
          <p:spPr>
            <a:xfrm>
              <a:off x="8106981" y="4866150"/>
              <a:ext cx="128563" cy="128563"/>
            </a:xfrm>
            <a:custGeom>
              <a:avLst/>
              <a:gdLst>
                <a:gd name="connsiteX0" fmla="*/ 128564 w 128563"/>
                <a:gd name="connsiteY0" fmla="*/ 64282 h 128563"/>
                <a:gd name="connsiteX1" fmla="*/ 0 w 128563"/>
                <a:gd name="connsiteY1" fmla="*/ 128564 h 128563"/>
                <a:gd name="connsiteX2" fmla="*/ 32141 w 128563"/>
                <a:gd name="connsiteY2" fmla="*/ 64282 h 128563"/>
                <a:gd name="connsiteX3" fmla="*/ 0 w 128563"/>
                <a:gd name="connsiteY3" fmla="*/ 0 h 128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563" h="128563">
                  <a:moveTo>
                    <a:pt x="128564" y="64282"/>
                  </a:moveTo>
                  <a:lnTo>
                    <a:pt x="0" y="128564"/>
                  </a:lnTo>
                  <a:lnTo>
                    <a:pt x="32141" y="64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42821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DA81184-1102-BA93-4DD1-630DDDAE0417}"/>
                </a:ext>
              </a:extLst>
            </p:cNvPr>
            <p:cNvSpPr/>
            <p:nvPr/>
          </p:nvSpPr>
          <p:spPr>
            <a:xfrm>
              <a:off x="4283641" y="3359098"/>
              <a:ext cx="1714181" cy="857090"/>
            </a:xfrm>
            <a:custGeom>
              <a:avLst/>
              <a:gdLst>
                <a:gd name="connsiteX0" fmla="*/ 1585618 w 1714181"/>
                <a:gd name="connsiteY0" fmla="*/ 0 h 857090"/>
                <a:gd name="connsiteX1" fmla="*/ 1714182 w 1714181"/>
                <a:gd name="connsiteY1" fmla="*/ 128564 h 857090"/>
                <a:gd name="connsiteX2" fmla="*/ 1714182 w 1714181"/>
                <a:gd name="connsiteY2" fmla="*/ 728527 h 857090"/>
                <a:gd name="connsiteX3" fmla="*/ 1585618 w 1714181"/>
                <a:gd name="connsiteY3" fmla="*/ 857091 h 857090"/>
                <a:gd name="connsiteX4" fmla="*/ 128564 w 1714181"/>
                <a:gd name="connsiteY4" fmla="*/ 857091 h 857090"/>
                <a:gd name="connsiteX5" fmla="*/ 0 w 1714181"/>
                <a:gd name="connsiteY5" fmla="*/ 728527 h 857090"/>
                <a:gd name="connsiteX6" fmla="*/ 0 w 1714181"/>
                <a:gd name="connsiteY6" fmla="*/ 128564 h 857090"/>
                <a:gd name="connsiteX7" fmla="*/ 128564 w 1714181"/>
                <a:gd name="connsiteY7" fmla="*/ 0 h 85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181" h="857090">
                  <a:moveTo>
                    <a:pt x="1585618" y="0"/>
                  </a:moveTo>
                  <a:cubicBezTo>
                    <a:pt x="1656622" y="0"/>
                    <a:pt x="1714182" y="57560"/>
                    <a:pt x="1714182" y="128564"/>
                  </a:cubicBezTo>
                  <a:lnTo>
                    <a:pt x="1714182" y="728527"/>
                  </a:lnTo>
                  <a:cubicBezTo>
                    <a:pt x="1714182" y="799531"/>
                    <a:pt x="1656622" y="857091"/>
                    <a:pt x="1585618" y="857091"/>
                  </a:cubicBezTo>
                  <a:lnTo>
                    <a:pt x="128564" y="857091"/>
                  </a:lnTo>
                  <a:cubicBezTo>
                    <a:pt x="57560" y="857091"/>
                    <a:pt x="0" y="799531"/>
                    <a:pt x="0" y="728527"/>
                  </a:cubicBezTo>
                  <a:lnTo>
                    <a:pt x="0" y="128564"/>
                  </a:lnTo>
                  <a:cubicBezTo>
                    <a:pt x="0" y="57560"/>
                    <a:pt x="57560" y="0"/>
                    <a:pt x="128564" y="0"/>
                  </a:cubicBezTo>
                  <a:close/>
                </a:path>
              </a:pathLst>
            </a:custGeom>
            <a:solidFill>
              <a:srgbClr val="FFF2CC"/>
            </a:solidFill>
            <a:ln w="14274" cap="flat">
              <a:solidFill>
                <a:srgbClr val="D6B6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5D9BF40-9D30-C410-4004-04B7E30E6CC0}"/>
                </a:ext>
              </a:extLst>
            </p:cNvPr>
            <p:cNvSpPr txBox="1"/>
            <p:nvPr/>
          </p:nvSpPr>
          <p:spPr>
            <a:xfrm>
              <a:off x="4399592" y="3526584"/>
              <a:ext cx="148309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spc="0" baseline="0" dirty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Optimized </a:t>
              </a:r>
            </a:p>
            <a:p>
              <a:pPr algn="ctr"/>
              <a:r>
                <a:rPr lang="en-US" sz="1350" b="1" spc="0" baseline="0" dirty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Assembly C</a:t>
              </a:r>
              <a:r>
                <a:rPr lang="en-US" sz="1350" b="1" dirty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ode</a:t>
              </a:r>
              <a:endParaRPr lang="en-US" sz="1350" b="1" spc="0" baseline="0" dirty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86398BF-C49F-C80A-FB0E-5594E594623A}"/>
                </a:ext>
              </a:extLst>
            </p:cNvPr>
            <p:cNvSpPr/>
            <p:nvPr/>
          </p:nvSpPr>
          <p:spPr>
            <a:xfrm>
              <a:off x="8283398" y="2216311"/>
              <a:ext cx="1714181" cy="857090"/>
            </a:xfrm>
            <a:custGeom>
              <a:avLst/>
              <a:gdLst>
                <a:gd name="connsiteX0" fmla="*/ 1585618 w 1714181"/>
                <a:gd name="connsiteY0" fmla="*/ 0 h 857090"/>
                <a:gd name="connsiteX1" fmla="*/ 1714182 w 1714181"/>
                <a:gd name="connsiteY1" fmla="*/ 128564 h 857090"/>
                <a:gd name="connsiteX2" fmla="*/ 1714182 w 1714181"/>
                <a:gd name="connsiteY2" fmla="*/ 728527 h 857090"/>
                <a:gd name="connsiteX3" fmla="*/ 1585618 w 1714181"/>
                <a:gd name="connsiteY3" fmla="*/ 857091 h 857090"/>
                <a:gd name="connsiteX4" fmla="*/ 128564 w 1714181"/>
                <a:gd name="connsiteY4" fmla="*/ 857091 h 857090"/>
                <a:gd name="connsiteX5" fmla="*/ 0 w 1714181"/>
                <a:gd name="connsiteY5" fmla="*/ 728527 h 857090"/>
                <a:gd name="connsiteX6" fmla="*/ 0 w 1714181"/>
                <a:gd name="connsiteY6" fmla="*/ 128564 h 857090"/>
                <a:gd name="connsiteX7" fmla="*/ 128564 w 1714181"/>
                <a:gd name="connsiteY7" fmla="*/ 0 h 85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181" h="857090">
                  <a:moveTo>
                    <a:pt x="1585618" y="0"/>
                  </a:moveTo>
                  <a:cubicBezTo>
                    <a:pt x="1656622" y="0"/>
                    <a:pt x="1714182" y="57560"/>
                    <a:pt x="1714182" y="128564"/>
                  </a:cubicBezTo>
                  <a:lnTo>
                    <a:pt x="1714182" y="728527"/>
                  </a:lnTo>
                  <a:cubicBezTo>
                    <a:pt x="1714182" y="799531"/>
                    <a:pt x="1656622" y="857091"/>
                    <a:pt x="1585618" y="857091"/>
                  </a:cubicBezTo>
                  <a:lnTo>
                    <a:pt x="128564" y="857091"/>
                  </a:lnTo>
                  <a:cubicBezTo>
                    <a:pt x="57560" y="857091"/>
                    <a:pt x="0" y="799531"/>
                    <a:pt x="0" y="728527"/>
                  </a:cubicBezTo>
                  <a:lnTo>
                    <a:pt x="0" y="128564"/>
                  </a:lnTo>
                  <a:cubicBezTo>
                    <a:pt x="0" y="57560"/>
                    <a:pt x="57560" y="0"/>
                    <a:pt x="128564" y="0"/>
                  </a:cubicBezTo>
                  <a:close/>
                </a:path>
              </a:pathLst>
            </a:custGeom>
            <a:solidFill>
              <a:srgbClr val="F8CECC"/>
            </a:solidFill>
            <a:ln w="14274" cap="flat">
              <a:solidFill>
                <a:srgbClr val="B854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2D0CB6F-757A-5E21-0964-4CDDE2E91F90}"/>
                </a:ext>
              </a:extLst>
            </p:cNvPr>
            <p:cNvSpPr txBox="1"/>
            <p:nvPr/>
          </p:nvSpPr>
          <p:spPr>
            <a:xfrm>
              <a:off x="8549079" y="2492000"/>
              <a:ext cx="1168534" cy="291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b="1" spc="0" baseline="0" dirty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Object Code</a:t>
              </a: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E810AF4-D621-E4E1-F3A8-BD40951E089C}"/>
                </a:ext>
              </a:extLst>
            </p:cNvPr>
            <p:cNvSpPr/>
            <p:nvPr/>
          </p:nvSpPr>
          <p:spPr>
            <a:xfrm>
              <a:off x="8283398" y="3359098"/>
              <a:ext cx="1714181" cy="857090"/>
            </a:xfrm>
            <a:custGeom>
              <a:avLst/>
              <a:gdLst>
                <a:gd name="connsiteX0" fmla="*/ 1585618 w 1714181"/>
                <a:gd name="connsiteY0" fmla="*/ 0 h 857090"/>
                <a:gd name="connsiteX1" fmla="*/ 1714182 w 1714181"/>
                <a:gd name="connsiteY1" fmla="*/ 128564 h 857090"/>
                <a:gd name="connsiteX2" fmla="*/ 1714182 w 1714181"/>
                <a:gd name="connsiteY2" fmla="*/ 728527 h 857090"/>
                <a:gd name="connsiteX3" fmla="*/ 1585618 w 1714181"/>
                <a:gd name="connsiteY3" fmla="*/ 857091 h 857090"/>
                <a:gd name="connsiteX4" fmla="*/ 128564 w 1714181"/>
                <a:gd name="connsiteY4" fmla="*/ 857091 h 857090"/>
                <a:gd name="connsiteX5" fmla="*/ 0 w 1714181"/>
                <a:gd name="connsiteY5" fmla="*/ 728527 h 857090"/>
                <a:gd name="connsiteX6" fmla="*/ 0 w 1714181"/>
                <a:gd name="connsiteY6" fmla="*/ 128564 h 857090"/>
                <a:gd name="connsiteX7" fmla="*/ 128564 w 1714181"/>
                <a:gd name="connsiteY7" fmla="*/ 0 h 85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181" h="857090">
                  <a:moveTo>
                    <a:pt x="1585618" y="0"/>
                  </a:moveTo>
                  <a:cubicBezTo>
                    <a:pt x="1656622" y="0"/>
                    <a:pt x="1714182" y="57560"/>
                    <a:pt x="1714182" y="128564"/>
                  </a:cubicBezTo>
                  <a:lnTo>
                    <a:pt x="1714182" y="728527"/>
                  </a:lnTo>
                  <a:cubicBezTo>
                    <a:pt x="1714182" y="799531"/>
                    <a:pt x="1656622" y="857091"/>
                    <a:pt x="1585618" y="857091"/>
                  </a:cubicBezTo>
                  <a:lnTo>
                    <a:pt x="128564" y="857091"/>
                  </a:lnTo>
                  <a:cubicBezTo>
                    <a:pt x="57560" y="857091"/>
                    <a:pt x="0" y="799531"/>
                    <a:pt x="0" y="728527"/>
                  </a:cubicBezTo>
                  <a:lnTo>
                    <a:pt x="0" y="128564"/>
                  </a:lnTo>
                  <a:cubicBezTo>
                    <a:pt x="0" y="57560"/>
                    <a:pt x="57560" y="0"/>
                    <a:pt x="128564" y="0"/>
                  </a:cubicBezTo>
                  <a:close/>
                </a:path>
              </a:pathLst>
            </a:custGeom>
            <a:solidFill>
              <a:srgbClr val="F8CECC"/>
            </a:solidFill>
            <a:ln w="14274" cap="flat">
              <a:solidFill>
                <a:srgbClr val="B854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EDC3A2-D0A2-A7FA-0709-91179B92C3BC}"/>
                </a:ext>
              </a:extLst>
            </p:cNvPr>
            <p:cNvSpPr txBox="1"/>
            <p:nvPr/>
          </p:nvSpPr>
          <p:spPr>
            <a:xfrm>
              <a:off x="8549079" y="3634787"/>
              <a:ext cx="1168534" cy="291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b="1" spc="0" baseline="0" dirty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Object Code</a:t>
              </a: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1C21F47-5418-09F9-9DC4-7797FEB77040}"/>
                </a:ext>
              </a:extLst>
            </p:cNvPr>
            <p:cNvSpPr/>
            <p:nvPr/>
          </p:nvSpPr>
          <p:spPr>
            <a:xfrm>
              <a:off x="8283398" y="4501886"/>
              <a:ext cx="1714181" cy="857090"/>
            </a:xfrm>
            <a:custGeom>
              <a:avLst/>
              <a:gdLst>
                <a:gd name="connsiteX0" fmla="*/ 1585618 w 1714181"/>
                <a:gd name="connsiteY0" fmla="*/ 0 h 857090"/>
                <a:gd name="connsiteX1" fmla="*/ 1714182 w 1714181"/>
                <a:gd name="connsiteY1" fmla="*/ 128564 h 857090"/>
                <a:gd name="connsiteX2" fmla="*/ 1714182 w 1714181"/>
                <a:gd name="connsiteY2" fmla="*/ 728527 h 857090"/>
                <a:gd name="connsiteX3" fmla="*/ 1585618 w 1714181"/>
                <a:gd name="connsiteY3" fmla="*/ 857091 h 857090"/>
                <a:gd name="connsiteX4" fmla="*/ 128564 w 1714181"/>
                <a:gd name="connsiteY4" fmla="*/ 857091 h 857090"/>
                <a:gd name="connsiteX5" fmla="*/ 0 w 1714181"/>
                <a:gd name="connsiteY5" fmla="*/ 728527 h 857090"/>
                <a:gd name="connsiteX6" fmla="*/ 0 w 1714181"/>
                <a:gd name="connsiteY6" fmla="*/ 128564 h 857090"/>
                <a:gd name="connsiteX7" fmla="*/ 128564 w 1714181"/>
                <a:gd name="connsiteY7" fmla="*/ 0 h 85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181" h="857090">
                  <a:moveTo>
                    <a:pt x="1585618" y="0"/>
                  </a:moveTo>
                  <a:cubicBezTo>
                    <a:pt x="1656622" y="0"/>
                    <a:pt x="1714182" y="57560"/>
                    <a:pt x="1714182" y="128564"/>
                  </a:cubicBezTo>
                  <a:lnTo>
                    <a:pt x="1714182" y="728527"/>
                  </a:lnTo>
                  <a:cubicBezTo>
                    <a:pt x="1714182" y="799531"/>
                    <a:pt x="1656622" y="857091"/>
                    <a:pt x="1585618" y="857091"/>
                  </a:cubicBezTo>
                  <a:lnTo>
                    <a:pt x="128564" y="857091"/>
                  </a:lnTo>
                  <a:cubicBezTo>
                    <a:pt x="57560" y="857091"/>
                    <a:pt x="0" y="799531"/>
                    <a:pt x="0" y="728527"/>
                  </a:cubicBezTo>
                  <a:lnTo>
                    <a:pt x="0" y="128564"/>
                  </a:lnTo>
                  <a:cubicBezTo>
                    <a:pt x="0" y="57560"/>
                    <a:pt x="57560" y="0"/>
                    <a:pt x="128564" y="0"/>
                  </a:cubicBezTo>
                  <a:close/>
                </a:path>
              </a:pathLst>
            </a:custGeom>
            <a:solidFill>
              <a:srgbClr val="F8CECC"/>
            </a:solidFill>
            <a:ln w="14274" cap="flat">
              <a:solidFill>
                <a:srgbClr val="B854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CF3E356-832B-32A0-7074-AB88A783DEFC}"/>
                </a:ext>
              </a:extLst>
            </p:cNvPr>
            <p:cNvSpPr txBox="1"/>
            <p:nvPr/>
          </p:nvSpPr>
          <p:spPr>
            <a:xfrm>
              <a:off x="8549079" y="4777575"/>
              <a:ext cx="1168534" cy="291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b="1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Object Code</a:t>
              </a: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8EB9CD3-D23C-A1A6-204A-EAF8DCFD8137}"/>
                </a:ext>
              </a:extLst>
            </p:cNvPr>
            <p:cNvSpPr/>
            <p:nvPr/>
          </p:nvSpPr>
          <p:spPr>
            <a:xfrm>
              <a:off x="7997701" y="3787644"/>
              <a:ext cx="141420" cy="14284"/>
            </a:xfrm>
            <a:custGeom>
              <a:avLst/>
              <a:gdLst>
                <a:gd name="connsiteX0" fmla="*/ 0 w 141420"/>
                <a:gd name="connsiteY0" fmla="*/ 0 h 14284"/>
                <a:gd name="connsiteX1" fmla="*/ 141420 w 141420"/>
                <a:gd name="connsiteY1" fmla="*/ 0 h 1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1420" h="14284">
                  <a:moveTo>
                    <a:pt x="0" y="0"/>
                  </a:moveTo>
                  <a:lnTo>
                    <a:pt x="141420" y="0"/>
                  </a:lnTo>
                </a:path>
              </a:pathLst>
            </a:custGeom>
            <a:noFill/>
            <a:ln w="42821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4554ED8-D3F1-95EF-6449-E1BC430F93EF}"/>
                </a:ext>
              </a:extLst>
            </p:cNvPr>
            <p:cNvSpPr/>
            <p:nvPr/>
          </p:nvSpPr>
          <p:spPr>
            <a:xfrm>
              <a:off x="8106981" y="3723362"/>
              <a:ext cx="128563" cy="128563"/>
            </a:xfrm>
            <a:custGeom>
              <a:avLst/>
              <a:gdLst>
                <a:gd name="connsiteX0" fmla="*/ 128564 w 128563"/>
                <a:gd name="connsiteY0" fmla="*/ 64282 h 128563"/>
                <a:gd name="connsiteX1" fmla="*/ 0 w 128563"/>
                <a:gd name="connsiteY1" fmla="*/ 128564 h 128563"/>
                <a:gd name="connsiteX2" fmla="*/ 32141 w 128563"/>
                <a:gd name="connsiteY2" fmla="*/ 64282 h 128563"/>
                <a:gd name="connsiteX3" fmla="*/ 0 w 128563"/>
                <a:gd name="connsiteY3" fmla="*/ 0 h 128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563" h="128563">
                  <a:moveTo>
                    <a:pt x="128564" y="64282"/>
                  </a:moveTo>
                  <a:lnTo>
                    <a:pt x="0" y="128564"/>
                  </a:lnTo>
                  <a:lnTo>
                    <a:pt x="32141" y="64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42821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63B7E4A-82DB-566E-6FFC-BD6B304926C5}"/>
                </a:ext>
              </a:extLst>
            </p:cNvPr>
            <p:cNvSpPr/>
            <p:nvPr/>
          </p:nvSpPr>
          <p:spPr>
            <a:xfrm>
              <a:off x="6283519" y="3359098"/>
              <a:ext cx="1714181" cy="857090"/>
            </a:xfrm>
            <a:custGeom>
              <a:avLst/>
              <a:gdLst>
                <a:gd name="connsiteX0" fmla="*/ 1585618 w 1714181"/>
                <a:gd name="connsiteY0" fmla="*/ 0 h 857090"/>
                <a:gd name="connsiteX1" fmla="*/ 1714182 w 1714181"/>
                <a:gd name="connsiteY1" fmla="*/ 128564 h 857090"/>
                <a:gd name="connsiteX2" fmla="*/ 1714182 w 1714181"/>
                <a:gd name="connsiteY2" fmla="*/ 728527 h 857090"/>
                <a:gd name="connsiteX3" fmla="*/ 1585618 w 1714181"/>
                <a:gd name="connsiteY3" fmla="*/ 857091 h 857090"/>
                <a:gd name="connsiteX4" fmla="*/ 128564 w 1714181"/>
                <a:gd name="connsiteY4" fmla="*/ 857091 h 857090"/>
                <a:gd name="connsiteX5" fmla="*/ 0 w 1714181"/>
                <a:gd name="connsiteY5" fmla="*/ 728527 h 857090"/>
                <a:gd name="connsiteX6" fmla="*/ 0 w 1714181"/>
                <a:gd name="connsiteY6" fmla="*/ 128564 h 857090"/>
                <a:gd name="connsiteX7" fmla="*/ 128564 w 1714181"/>
                <a:gd name="connsiteY7" fmla="*/ 0 h 85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181" h="857090">
                  <a:moveTo>
                    <a:pt x="1585618" y="0"/>
                  </a:moveTo>
                  <a:cubicBezTo>
                    <a:pt x="1656622" y="0"/>
                    <a:pt x="1714182" y="57560"/>
                    <a:pt x="1714182" y="128564"/>
                  </a:cubicBezTo>
                  <a:lnTo>
                    <a:pt x="1714182" y="728527"/>
                  </a:lnTo>
                  <a:cubicBezTo>
                    <a:pt x="1714182" y="799531"/>
                    <a:pt x="1656622" y="857091"/>
                    <a:pt x="1585618" y="857091"/>
                  </a:cubicBezTo>
                  <a:lnTo>
                    <a:pt x="128564" y="857091"/>
                  </a:lnTo>
                  <a:cubicBezTo>
                    <a:pt x="57560" y="857091"/>
                    <a:pt x="0" y="799531"/>
                    <a:pt x="0" y="728527"/>
                  </a:cubicBezTo>
                  <a:lnTo>
                    <a:pt x="0" y="128564"/>
                  </a:lnTo>
                  <a:cubicBezTo>
                    <a:pt x="0" y="57560"/>
                    <a:pt x="57560" y="0"/>
                    <a:pt x="128564" y="0"/>
                  </a:cubicBezTo>
                  <a:close/>
                </a:path>
              </a:pathLst>
            </a:custGeom>
            <a:solidFill>
              <a:srgbClr val="DAE8FC"/>
            </a:solidFill>
            <a:ln w="14274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2549773-23AA-E9DD-4E8A-FD9A18AABE41}"/>
                </a:ext>
              </a:extLst>
            </p:cNvPr>
            <p:cNvSpPr txBox="1"/>
            <p:nvPr/>
          </p:nvSpPr>
          <p:spPr>
            <a:xfrm>
              <a:off x="6567933" y="3608095"/>
              <a:ext cx="1140781" cy="330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pc="0" baseline="0" dirty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Assembler</a:t>
              </a: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8FCDE92-6770-19D5-99E5-CDD96EF212EC}"/>
                </a:ext>
              </a:extLst>
            </p:cNvPr>
            <p:cNvSpPr/>
            <p:nvPr/>
          </p:nvSpPr>
          <p:spPr>
            <a:xfrm>
              <a:off x="5997823" y="3787644"/>
              <a:ext cx="285696" cy="14284"/>
            </a:xfrm>
            <a:custGeom>
              <a:avLst/>
              <a:gdLst>
                <a:gd name="connsiteX0" fmla="*/ 0 w 285696"/>
                <a:gd name="connsiteY0" fmla="*/ 0 h 14284"/>
                <a:gd name="connsiteX1" fmla="*/ 285697 w 285696"/>
                <a:gd name="connsiteY1" fmla="*/ 0 h 14284"/>
                <a:gd name="connsiteX2" fmla="*/ 0 w 285696"/>
                <a:gd name="connsiteY2" fmla="*/ 0 h 14284"/>
                <a:gd name="connsiteX3" fmla="*/ 285697 w 285696"/>
                <a:gd name="connsiteY3" fmla="*/ 0 h 1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696" h="14284">
                  <a:moveTo>
                    <a:pt x="0" y="0"/>
                  </a:moveTo>
                  <a:lnTo>
                    <a:pt x="285697" y="0"/>
                  </a:lnTo>
                  <a:lnTo>
                    <a:pt x="0" y="0"/>
                  </a:lnTo>
                  <a:lnTo>
                    <a:pt x="285697" y="0"/>
                  </a:lnTo>
                </a:path>
              </a:pathLst>
            </a:custGeom>
            <a:noFill/>
            <a:ln w="42821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C83482-F219-8120-1624-18351634FA8F}"/>
                </a:ext>
              </a:extLst>
            </p:cNvPr>
            <p:cNvSpPr/>
            <p:nvPr/>
          </p:nvSpPr>
          <p:spPr>
            <a:xfrm>
              <a:off x="2283762" y="3359098"/>
              <a:ext cx="1714181" cy="857090"/>
            </a:xfrm>
            <a:custGeom>
              <a:avLst/>
              <a:gdLst>
                <a:gd name="connsiteX0" fmla="*/ 1585618 w 1714181"/>
                <a:gd name="connsiteY0" fmla="*/ 0 h 857090"/>
                <a:gd name="connsiteX1" fmla="*/ 1714182 w 1714181"/>
                <a:gd name="connsiteY1" fmla="*/ 128564 h 857090"/>
                <a:gd name="connsiteX2" fmla="*/ 1714182 w 1714181"/>
                <a:gd name="connsiteY2" fmla="*/ 728527 h 857090"/>
                <a:gd name="connsiteX3" fmla="*/ 1585618 w 1714181"/>
                <a:gd name="connsiteY3" fmla="*/ 857091 h 857090"/>
                <a:gd name="connsiteX4" fmla="*/ 128564 w 1714181"/>
                <a:gd name="connsiteY4" fmla="*/ 857091 h 857090"/>
                <a:gd name="connsiteX5" fmla="*/ 0 w 1714181"/>
                <a:gd name="connsiteY5" fmla="*/ 728527 h 857090"/>
                <a:gd name="connsiteX6" fmla="*/ 0 w 1714181"/>
                <a:gd name="connsiteY6" fmla="*/ 128564 h 857090"/>
                <a:gd name="connsiteX7" fmla="*/ 128564 w 1714181"/>
                <a:gd name="connsiteY7" fmla="*/ 0 h 85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181" h="857090">
                  <a:moveTo>
                    <a:pt x="1585618" y="0"/>
                  </a:moveTo>
                  <a:cubicBezTo>
                    <a:pt x="1656622" y="0"/>
                    <a:pt x="1714182" y="57560"/>
                    <a:pt x="1714182" y="128564"/>
                  </a:cubicBezTo>
                  <a:lnTo>
                    <a:pt x="1714182" y="728527"/>
                  </a:lnTo>
                  <a:cubicBezTo>
                    <a:pt x="1714182" y="799531"/>
                    <a:pt x="1656622" y="857091"/>
                    <a:pt x="1585618" y="857091"/>
                  </a:cubicBezTo>
                  <a:lnTo>
                    <a:pt x="128564" y="857091"/>
                  </a:lnTo>
                  <a:cubicBezTo>
                    <a:pt x="57560" y="857091"/>
                    <a:pt x="0" y="799531"/>
                    <a:pt x="0" y="728527"/>
                  </a:cubicBezTo>
                  <a:lnTo>
                    <a:pt x="0" y="128564"/>
                  </a:lnTo>
                  <a:cubicBezTo>
                    <a:pt x="0" y="57560"/>
                    <a:pt x="57560" y="0"/>
                    <a:pt x="128564" y="0"/>
                  </a:cubicBezTo>
                  <a:close/>
                </a:path>
              </a:pathLst>
            </a:custGeom>
            <a:solidFill>
              <a:srgbClr val="DAE8FC"/>
            </a:solidFill>
            <a:ln w="14274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F381632-D795-3EBC-391C-F25FB76B953F}"/>
                </a:ext>
              </a:extLst>
            </p:cNvPr>
            <p:cNvSpPr txBox="1"/>
            <p:nvPr/>
          </p:nvSpPr>
          <p:spPr>
            <a:xfrm>
              <a:off x="2663424" y="3595686"/>
              <a:ext cx="991584" cy="330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pc="0" baseline="0" dirty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Compiler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2C0C86BE-E154-246F-4A0D-6BC8CDCB240A}"/>
              </a:ext>
            </a:extLst>
          </p:cNvPr>
          <p:cNvSpPr txBox="1"/>
          <p:nvPr/>
        </p:nvSpPr>
        <p:spPr>
          <a:xfrm>
            <a:off x="3992213" y="5717215"/>
            <a:ext cx="2325607" cy="248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25" spc="0" baseline="0">
                <a:ln/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Text is not SVG - cannot display</a:t>
            </a:r>
          </a:p>
        </p:txBody>
      </p:sp>
      <p:sp>
        <p:nvSpPr>
          <p:cNvPr id="61" name="Left Brace 60">
            <a:extLst>
              <a:ext uri="{FF2B5EF4-FFF2-40B4-BE49-F238E27FC236}">
                <a16:creationId xmlns:a16="http://schemas.microsoft.com/office/drawing/2014/main" id="{25707554-0B07-C8C0-27CC-5B39FFA1CA24}"/>
              </a:ext>
            </a:extLst>
          </p:cNvPr>
          <p:cNvSpPr/>
          <p:nvPr/>
        </p:nvSpPr>
        <p:spPr>
          <a:xfrm rot="5400000">
            <a:off x="3735722" y="1140358"/>
            <a:ext cx="424207" cy="452835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7424ABF-8F46-02D3-AB2A-52EC125A4345}"/>
              </a:ext>
            </a:extLst>
          </p:cNvPr>
          <p:cNvSpPr txBox="1"/>
          <p:nvPr/>
        </p:nvSpPr>
        <p:spPr>
          <a:xfrm>
            <a:off x="2133177" y="2242262"/>
            <a:ext cx="4009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simplified view of the C compiler, multiple steps are needed to generate the assembly code from source.</a:t>
            </a:r>
          </a:p>
        </p:txBody>
      </p:sp>
      <p:sp>
        <p:nvSpPr>
          <p:cNvPr id="63" name="Left Brace 62">
            <a:extLst>
              <a:ext uri="{FF2B5EF4-FFF2-40B4-BE49-F238E27FC236}">
                <a16:creationId xmlns:a16="http://schemas.microsoft.com/office/drawing/2014/main" id="{695E1076-3100-4155-D524-2E0D6B9D172E}"/>
              </a:ext>
            </a:extLst>
          </p:cNvPr>
          <p:cNvSpPr/>
          <p:nvPr/>
        </p:nvSpPr>
        <p:spPr>
          <a:xfrm rot="5400000">
            <a:off x="9095405" y="924914"/>
            <a:ext cx="424207" cy="2044833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5FA8AA-4FFB-3AFC-9259-43847DF8211F}"/>
              </a:ext>
            </a:extLst>
          </p:cNvPr>
          <p:cNvSpPr txBox="1"/>
          <p:nvPr/>
        </p:nvSpPr>
        <p:spPr>
          <a:xfrm>
            <a:off x="7513990" y="490359"/>
            <a:ext cx="3839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assembler creates multiple object code files, which are machine code that contain individual pieces and libraries contained in the code</a:t>
            </a:r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E4EF72E2-F9AF-D8D8-48B4-0747CF62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14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D01D06-FBB3-C130-13F6-77229C0FEDDC}"/>
              </a:ext>
            </a:extLst>
          </p:cNvPr>
          <p:cNvSpPr txBox="1"/>
          <p:nvPr/>
        </p:nvSpPr>
        <p:spPr>
          <a:xfrm>
            <a:off x="1987657" y="6169580"/>
            <a:ext cx="690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about Compilation and Linking in C… </a:t>
            </a:r>
            <a:r>
              <a:rPr lang="en-US" dirty="0">
                <a:hlinkClick r:id="rId3"/>
              </a:rPr>
              <a:t>FSU Ted Baker Notes</a:t>
            </a:r>
            <a:endParaRPr lang="en-US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843213E1-224E-CED6-8227-C5BE1C95E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836" y="4980087"/>
            <a:ext cx="1539348" cy="153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5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/>
      <p:bldP spid="63" grpId="0" animBg="1"/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AD18-1E31-78A7-C3B3-FD77414F1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</a:t>
            </a: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E5589DA9-E44E-6C70-9488-F70389E099EF}"/>
              </a:ext>
            </a:extLst>
          </p:cNvPr>
          <p:cNvGrpSpPr/>
          <p:nvPr/>
        </p:nvGrpSpPr>
        <p:grpSpPr>
          <a:xfrm>
            <a:off x="2860829" y="1599077"/>
            <a:ext cx="7600811" cy="3800405"/>
            <a:chOff x="1413404" y="2027695"/>
            <a:chExt cx="7600811" cy="380040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187EE64-2B69-39DB-25B0-0C2E5F39F6B9}"/>
                </a:ext>
              </a:extLst>
            </p:cNvPr>
            <p:cNvSpPr/>
            <p:nvPr/>
          </p:nvSpPr>
          <p:spPr>
            <a:xfrm>
              <a:off x="3486352" y="2545932"/>
              <a:ext cx="3280441" cy="1381965"/>
            </a:xfrm>
            <a:custGeom>
              <a:avLst/>
              <a:gdLst>
                <a:gd name="connsiteX0" fmla="*/ 0 w 3280441"/>
                <a:gd name="connsiteY0" fmla="*/ 0 h 1381965"/>
                <a:gd name="connsiteX1" fmla="*/ 518237 w 3280441"/>
                <a:gd name="connsiteY1" fmla="*/ 0 h 1381965"/>
                <a:gd name="connsiteX2" fmla="*/ 518237 w 3280441"/>
                <a:gd name="connsiteY2" fmla="*/ 1381966 h 1381965"/>
                <a:gd name="connsiteX3" fmla="*/ 3280441 w 3280441"/>
                <a:gd name="connsiteY3" fmla="*/ 1381966 h 138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0441" h="1381965">
                  <a:moveTo>
                    <a:pt x="0" y="0"/>
                  </a:moveTo>
                  <a:lnTo>
                    <a:pt x="518237" y="0"/>
                  </a:lnTo>
                  <a:lnTo>
                    <a:pt x="518237" y="1381966"/>
                  </a:lnTo>
                  <a:lnTo>
                    <a:pt x="3280441" y="1381966"/>
                  </a:lnTo>
                </a:path>
              </a:pathLst>
            </a:custGeom>
            <a:noFill/>
            <a:ln w="51772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B1D9253-CB04-D7F6-5F7A-C3E345A4C9E9}"/>
                </a:ext>
              </a:extLst>
            </p:cNvPr>
            <p:cNvSpPr/>
            <p:nvPr/>
          </p:nvSpPr>
          <p:spPr>
            <a:xfrm>
              <a:off x="6727925" y="3850162"/>
              <a:ext cx="155471" cy="155471"/>
            </a:xfrm>
            <a:custGeom>
              <a:avLst/>
              <a:gdLst>
                <a:gd name="connsiteX0" fmla="*/ 155471 w 155471"/>
                <a:gd name="connsiteY0" fmla="*/ 77736 h 155471"/>
                <a:gd name="connsiteX1" fmla="*/ 0 w 155471"/>
                <a:gd name="connsiteY1" fmla="*/ 155471 h 155471"/>
                <a:gd name="connsiteX2" fmla="*/ 38868 w 155471"/>
                <a:gd name="connsiteY2" fmla="*/ 77736 h 155471"/>
                <a:gd name="connsiteX3" fmla="*/ 0 w 155471"/>
                <a:gd name="connsiteY3" fmla="*/ 0 h 15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471" h="155471">
                  <a:moveTo>
                    <a:pt x="155471" y="77736"/>
                  </a:moveTo>
                  <a:lnTo>
                    <a:pt x="0" y="155471"/>
                  </a:lnTo>
                  <a:lnTo>
                    <a:pt x="38868" y="777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51772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A62CCB8-A1CB-BE24-AFF4-ADFD369AB0F9}"/>
                </a:ext>
              </a:extLst>
            </p:cNvPr>
            <p:cNvSpPr/>
            <p:nvPr/>
          </p:nvSpPr>
          <p:spPr>
            <a:xfrm>
              <a:off x="1413404" y="2027695"/>
              <a:ext cx="2072948" cy="1036474"/>
            </a:xfrm>
            <a:custGeom>
              <a:avLst/>
              <a:gdLst>
                <a:gd name="connsiteX0" fmla="*/ 1917477 w 2072948"/>
                <a:gd name="connsiteY0" fmla="*/ 0 h 1036474"/>
                <a:gd name="connsiteX1" fmla="*/ 2072949 w 2072948"/>
                <a:gd name="connsiteY1" fmla="*/ 155471 h 1036474"/>
                <a:gd name="connsiteX2" fmla="*/ 2072949 w 2072948"/>
                <a:gd name="connsiteY2" fmla="*/ 881003 h 1036474"/>
                <a:gd name="connsiteX3" fmla="*/ 1917477 w 2072948"/>
                <a:gd name="connsiteY3" fmla="*/ 1036474 h 1036474"/>
                <a:gd name="connsiteX4" fmla="*/ 155471 w 2072948"/>
                <a:gd name="connsiteY4" fmla="*/ 1036474 h 1036474"/>
                <a:gd name="connsiteX5" fmla="*/ 0 w 2072948"/>
                <a:gd name="connsiteY5" fmla="*/ 881003 h 1036474"/>
                <a:gd name="connsiteX6" fmla="*/ 0 w 2072948"/>
                <a:gd name="connsiteY6" fmla="*/ 155471 h 1036474"/>
                <a:gd name="connsiteX7" fmla="*/ 155471 w 2072948"/>
                <a:gd name="connsiteY7" fmla="*/ 0 h 103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72948" h="1036474">
                  <a:moveTo>
                    <a:pt x="1917477" y="0"/>
                  </a:moveTo>
                  <a:cubicBezTo>
                    <a:pt x="2003342" y="0"/>
                    <a:pt x="2072949" y="69607"/>
                    <a:pt x="2072949" y="155471"/>
                  </a:cubicBezTo>
                  <a:lnTo>
                    <a:pt x="2072949" y="881003"/>
                  </a:lnTo>
                  <a:cubicBezTo>
                    <a:pt x="2072949" y="966867"/>
                    <a:pt x="2003342" y="1036474"/>
                    <a:pt x="1917477" y="1036474"/>
                  </a:cubicBezTo>
                  <a:lnTo>
                    <a:pt x="155471" y="1036474"/>
                  </a:lnTo>
                  <a:cubicBezTo>
                    <a:pt x="69607" y="1036474"/>
                    <a:pt x="0" y="966867"/>
                    <a:pt x="0" y="881003"/>
                  </a:cubicBezTo>
                  <a:lnTo>
                    <a:pt x="0" y="155471"/>
                  </a:lnTo>
                  <a:cubicBezTo>
                    <a:pt x="0" y="69607"/>
                    <a:pt x="69607" y="0"/>
                    <a:pt x="155471" y="0"/>
                  </a:cubicBezTo>
                  <a:close/>
                </a:path>
              </a:pathLst>
            </a:custGeom>
            <a:solidFill>
              <a:srgbClr val="F8CECC"/>
            </a:solidFill>
            <a:ln w="17257" cap="flat">
              <a:solidFill>
                <a:srgbClr val="B854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F660B7-8939-09CE-4F5B-02E485C221F0}"/>
                </a:ext>
              </a:extLst>
            </p:cNvPr>
            <p:cNvSpPr txBox="1"/>
            <p:nvPr/>
          </p:nvSpPr>
          <p:spPr>
            <a:xfrm>
              <a:off x="1753828" y="2370652"/>
              <a:ext cx="1374825" cy="333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32" b="1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Object Code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2B0516B-FB93-9EEF-5E4E-215C66AE0E44}"/>
                </a:ext>
              </a:extLst>
            </p:cNvPr>
            <p:cNvSpPr/>
            <p:nvPr/>
          </p:nvSpPr>
          <p:spPr>
            <a:xfrm>
              <a:off x="3486352" y="3927897"/>
              <a:ext cx="3280441" cy="17274"/>
            </a:xfrm>
            <a:custGeom>
              <a:avLst/>
              <a:gdLst>
                <a:gd name="connsiteX0" fmla="*/ 0 w 3280441"/>
                <a:gd name="connsiteY0" fmla="*/ 0 h 17274"/>
                <a:gd name="connsiteX1" fmla="*/ 3280441 w 3280441"/>
                <a:gd name="connsiteY1" fmla="*/ 0 h 1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80441" h="17274">
                  <a:moveTo>
                    <a:pt x="0" y="0"/>
                  </a:moveTo>
                  <a:lnTo>
                    <a:pt x="3280441" y="0"/>
                  </a:lnTo>
                </a:path>
              </a:pathLst>
            </a:custGeom>
            <a:noFill/>
            <a:ln w="51772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DC0979-C527-652E-67D5-491C52290D6F}"/>
                </a:ext>
              </a:extLst>
            </p:cNvPr>
            <p:cNvSpPr/>
            <p:nvPr/>
          </p:nvSpPr>
          <p:spPr>
            <a:xfrm>
              <a:off x="6727925" y="3850162"/>
              <a:ext cx="155471" cy="155471"/>
            </a:xfrm>
            <a:custGeom>
              <a:avLst/>
              <a:gdLst>
                <a:gd name="connsiteX0" fmla="*/ 155471 w 155471"/>
                <a:gd name="connsiteY0" fmla="*/ 77736 h 155471"/>
                <a:gd name="connsiteX1" fmla="*/ 0 w 155471"/>
                <a:gd name="connsiteY1" fmla="*/ 155471 h 155471"/>
                <a:gd name="connsiteX2" fmla="*/ 38868 w 155471"/>
                <a:gd name="connsiteY2" fmla="*/ 77736 h 155471"/>
                <a:gd name="connsiteX3" fmla="*/ 0 w 155471"/>
                <a:gd name="connsiteY3" fmla="*/ 0 h 15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471" h="155471">
                  <a:moveTo>
                    <a:pt x="155471" y="77736"/>
                  </a:moveTo>
                  <a:lnTo>
                    <a:pt x="0" y="155471"/>
                  </a:lnTo>
                  <a:lnTo>
                    <a:pt x="38868" y="777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51772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D29FBBF-30BC-B963-7AA7-B0D758B808AC}"/>
                </a:ext>
              </a:extLst>
            </p:cNvPr>
            <p:cNvSpPr/>
            <p:nvPr/>
          </p:nvSpPr>
          <p:spPr>
            <a:xfrm>
              <a:off x="1413404" y="3409660"/>
              <a:ext cx="2072948" cy="1036474"/>
            </a:xfrm>
            <a:custGeom>
              <a:avLst/>
              <a:gdLst>
                <a:gd name="connsiteX0" fmla="*/ 1917477 w 2072948"/>
                <a:gd name="connsiteY0" fmla="*/ 0 h 1036474"/>
                <a:gd name="connsiteX1" fmla="*/ 2072949 w 2072948"/>
                <a:gd name="connsiteY1" fmla="*/ 155471 h 1036474"/>
                <a:gd name="connsiteX2" fmla="*/ 2072949 w 2072948"/>
                <a:gd name="connsiteY2" fmla="*/ 881003 h 1036474"/>
                <a:gd name="connsiteX3" fmla="*/ 1917477 w 2072948"/>
                <a:gd name="connsiteY3" fmla="*/ 1036474 h 1036474"/>
                <a:gd name="connsiteX4" fmla="*/ 155471 w 2072948"/>
                <a:gd name="connsiteY4" fmla="*/ 1036474 h 1036474"/>
                <a:gd name="connsiteX5" fmla="*/ 0 w 2072948"/>
                <a:gd name="connsiteY5" fmla="*/ 881003 h 1036474"/>
                <a:gd name="connsiteX6" fmla="*/ 0 w 2072948"/>
                <a:gd name="connsiteY6" fmla="*/ 155471 h 1036474"/>
                <a:gd name="connsiteX7" fmla="*/ 155471 w 2072948"/>
                <a:gd name="connsiteY7" fmla="*/ 0 h 103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72948" h="1036474">
                  <a:moveTo>
                    <a:pt x="1917477" y="0"/>
                  </a:moveTo>
                  <a:cubicBezTo>
                    <a:pt x="2003342" y="0"/>
                    <a:pt x="2072949" y="69607"/>
                    <a:pt x="2072949" y="155471"/>
                  </a:cubicBezTo>
                  <a:lnTo>
                    <a:pt x="2072949" y="881003"/>
                  </a:lnTo>
                  <a:cubicBezTo>
                    <a:pt x="2072949" y="966867"/>
                    <a:pt x="2003342" y="1036474"/>
                    <a:pt x="1917477" y="1036474"/>
                  </a:cubicBezTo>
                  <a:lnTo>
                    <a:pt x="155471" y="1036474"/>
                  </a:lnTo>
                  <a:cubicBezTo>
                    <a:pt x="69607" y="1036474"/>
                    <a:pt x="0" y="966867"/>
                    <a:pt x="0" y="881003"/>
                  </a:cubicBezTo>
                  <a:lnTo>
                    <a:pt x="0" y="155471"/>
                  </a:lnTo>
                  <a:cubicBezTo>
                    <a:pt x="0" y="69607"/>
                    <a:pt x="69607" y="0"/>
                    <a:pt x="155471" y="0"/>
                  </a:cubicBezTo>
                  <a:close/>
                </a:path>
              </a:pathLst>
            </a:custGeom>
            <a:solidFill>
              <a:srgbClr val="F8CECC"/>
            </a:solidFill>
            <a:ln w="17257" cap="flat">
              <a:solidFill>
                <a:srgbClr val="B854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EB3D01-B1AB-C4F3-78D5-CE3471D1FFCC}"/>
                </a:ext>
              </a:extLst>
            </p:cNvPr>
            <p:cNvSpPr txBox="1"/>
            <p:nvPr/>
          </p:nvSpPr>
          <p:spPr>
            <a:xfrm>
              <a:off x="1753828" y="3752618"/>
              <a:ext cx="1374825" cy="333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32" b="1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Object Code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ED661CD-1771-3C74-5CA8-4395BE9C8525}"/>
                </a:ext>
              </a:extLst>
            </p:cNvPr>
            <p:cNvSpPr/>
            <p:nvPr/>
          </p:nvSpPr>
          <p:spPr>
            <a:xfrm>
              <a:off x="3486352" y="3927897"/>
              <a:ext cx="3280441" cy="1381965"/>
            </a:xfrm>
            <a:custGeom>
              <a:avLst/>
              <a:gdLst>
                <a:gd name="connsiteX0" fmla="*/ 0 w 3280441"/>
                <a:gd name="connsiteY0" fmla="*/ 1381966 h 1381965"/>
                <a:gd name="connsiteX1" fmla="*/ 518237 w 3280441"/>
                <a:gd name="connsiteY1" fmla="*/ 1381966 h 1381965"/>
                <a:gd name="connsiteX2" fmla="*/ 518237 w 3280441"/>
                <a:gd name="connsiteY2" fmla="*/ 0 h 1381965"/>
                <a:gd name="connsiteX3" fmla="*/ 3280441 w 3280441"/>
                <a:gd name="connsiteY3" fmla="*/ 0 h 138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0441" h="1381965">
                  <a:moveTo>
                    <a:pt x="0" y="1381966"/>
                  </a:moveTo>
                  <a:lnTo>
                    <a:pt x="518237" y="1381966"/>
                  </a:lnTo>
                  <a:lnTo>
                    <a:pt x="518237" y="0"/>
                  </a:lnTo>
                  <a:lnTo>
                    <a:pt x="3280441" y="0"/>
                  </a:lnTo>
                </a:path>
              </a:pathLst>
            </a:custGeom>
            <a:noFill/>
            <a:ln w="51772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CE4B95C-1FDD-91F3-687C-949BD656A86C}"/>
                </a:ext>
              </a:extLst>
            </p:cNvPr>
            <p:cNvSpPr/>
            <p:nvPr/>
          </p:nvSpPr>
          <p:spPr>
            <a:xfrm>
              <a:off x="6727925" y="3850162"/>
              <a:ext cx="155471" cy="155471"/>
            </a:xfrm>
            <a:custGeom>
              <a:avLst/>
              <a:gdLst>
                <a:gd name="connsiteX0" fmla="*/ 155471 w 155471"/>
                <a:gd name="connsiteY0" fmla="*/ 77736 h 155471"/>
                <a:gd name="connsiteX1" fmla="*/ 0 w 155471"/>
                <a:gd name="connsiteY1" fmla="*/ 155471 h 155471"/>
                <a:gd name="connsiteX2" fmla="*/ 38868 w 155471"/>
                <a:gd name="connsiteY2" fmla="*/ 77736 h 155471"/>
                <a:gd name="connsiteX3" fmla="*/ 0 w 155471"/>
                <a:gd name="connsiteY3" fmla="*/ 0 h 15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471" h="155471">
                  <a:moveTo>
                    <a:pt x="155471" y="77736"/>
                  </a:moveTo>
                  <a:lnTo>
                    <a:pt x="0" y="155471"/>
                  </a:lnTo>
                  <a:lnTo>
                    <a:pt x="38868" y="777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51772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45E0831-3AD7-9194-F14B-008408877D35}"/>
                </a:ext>
              </a:extLst>
            </p:cNvPr>
            <p:cNvSpPr/>
            <p:nvPr/>
          </p:nvSpPr>
          <p:spPr>
            <a:xfrm>
              <a:off x="1413404" y="4791626"/>
              <a:ext cx="2072948" cy="1036474"/>
            </a:xfrm>
            <a:custGeom>
              <a:avLst/>
              <a:gdLst>
                <a:gd name="connsiteX0" fmla="*/ 1917477 w 2072948"/>
                <a:gd name="connsiteY0" fmla="*/ 0 h 1036474"/>
                <a:gd name="connsiteX1" fmla="*/ 2072949 w 2072948"/>
                <a:gd name="connsiteY1" fmla="*/ 155471 h 1036474"/>
                <a:gd name="connsiteX2" fmla="*/ 2072949 w 2072948"/>
                <a:gd name="connsiteY2" fmla="*/ 881003 h 1036474"/>
                <a:gd name="connsiteX3" fmla="*/ 1917477 w 2072948"/>
                <a:gd name="connsiteY3" fmla="*/ 1036474 h 1036474"/>
                <a:gd name="connsiteX4" fmla="*/ 155471 w 2072948"/>
                <a:gd name="connsiteY4" fmla="*/ 1036474 h 1036474"/>
                <a:gd name="connsiteX5" fmla="*/ 0 w 2072948"/>
                <a:gd name="connsiteY5" fmla="*/ 881003 h 1036474"/>
                <a:gd name="connsiteX6" fmla="*/ 0 w 2072948"/>
                <a:gd name="connsiteY6" fmla="*/ 155471 h 1036474"/>
                <a:gd name="connsiteX7" fmla="*/ 155471 w 2072948"/>
                <a:gd name="connsiteY7" fmla="*/ 0 h 103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72948" h="1036474">
                  <a:moveTo>
                    <a:pt x="1917477" y="0"/>
                  </a:moveTo>
                  <a:cubicBezTo>
                    <a:pt x="2003342" y="0"/>
                    <a:pt x="2072949" y="69607"/>
                    <a:pt x="2072949" y="155471"/>
                  </a:cubicBezTo>
                  <a:lnTo>
                    <a:pt x="2072949" y="881003"/>
                  </a:lnTo>
                  <a:cubicBezTo>
                    <a:pt x="2072949" y="966867"/>
                    <a:pt x="2003342" y="1036474"/>
                    <a:pt x="1917477" y="1036474"/>
                  </a:cubicBezTo>
                  <a:lnTo>
                    <a:pt x="155471" y="1036474"/>
                  </a:lnTo>
                  <a:cubicBezTo>
                    <a:pt x="69607" y="1036474"/>
                    <a:pt x="0" y="966867"/>
                    <a:pt x="0" y="881003"/>
                  </a:cubicBezTo>
                  <a:lnTo>
                    <a:pt x="0" y="155471"/>
                  </a:lnTo>
                  <a:cubicBezTo>
                    <a:pt x="0" y="69607"/>
                    <a:pt x="69607" y="0"/>
                    <a:pt x="155471" y="0"/>
                  </a:cubicBezTo>
                  <a:close/>
                </a:path>
              </a:pathLst>
            </a:custGeom>
            <a:solidFill>
              <a:srgbClr val="F8CECC"/>
            </a:solidFill>
            <a:ln w="17257" cap="flat">
              <a:solidFill>
                <a:srgbClr val="B854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4B9DA7-FDB2-928B-725D-09AA28F960E8}"/>
                </a:ext>
              </a:extLst>
            </p:cNvPr>
            <p:cNvSpPr txBox="1"/>
            <p:nvPr/>
          </p:nvSpPr>
          <p:spPr>
            <a:xfrm>
              <a:off x="1753828" y="5134584"/>
              <a:ext cx="1374825" cy="333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32" b="1" spc="0" baseline="0" dirty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Object Code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749A9B8-F62B-1620-DA43-450DF8103F1D}"/>
                </a:ext>
              </a:extLst>
            </p:cNvPr>
            <p:cNvSpPr/>
            <p:nvPr/>
          </p:nvSpPr>
          <p:spPr>
            <a:xfrm>
              <a:off x="6941266" y="3409660"/>
              <a:ext cx="2072948" cy="1036474"/>
            </a:xfrm>
            <a:custGeom>
              <a:avLst/>
              <a:gdLst>
                <a:gd name="connsiteX0" fmla="*/ 1917477 w 2072948"/>
                <a:gd name="connsiteY0" fmla="*/ 0 h 1036474"/>
                <a:gd name="connsiteX1" fmla="*/ 2072949 w 2072948"/>
                <a:gd name="connsiteY1" fmla="*/ 155471 h 1036474"/>
                <a:gd name="connsiteX2" fmla="*/ 2072949 w 2072948"/>
                <a:gd name="connsiteY2" fmla="*/ 881003 h 1036474"/>
                <a:gd name="connsiteX3" fmla="*/ 1917477 w 2072948"/>
                <a:gd name="connsiteY3" fmla="*/ 1036474 h 1036474"/>
                <a:gd name="connsiteX4" fmla="*/ 155471 w 2072948"/>
                <a:gd name="connsiteY4" fmla="*/ 1036474 h 1036474"/>
                <a:gd name="connsiteX5" fmla="*/ 0 w 2072948"/>
                <a:gd name="connsiteY5" fmla="*/ 881003 h 1036474"/>
                <a:gd name="connsiteX6" fmla="*/ 0 w 2072948"/>
                <a:gd name="connsiteY6" fmla="*/ 155471 h 1036474"/>
                <a:gd name="connsiteX7" fmla="*/ 155471 w 2072948"/>
                <a:gd name="connsiteY7" fmla="*/ 0 h 103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72948" h="1036474">
                  <a:moveTo>
                    <a:pt x="1917477" y="0"/>
                  </a:moveTo>
                  <a:cubicBezTo>
                    <a:pt x="2003342" y="0"/>
                    <a:pt x="2072949" y="69607"/>
                    <a:pt x="2072949" y="155471"/>
                  </a:cubicBezTo>
                  <a:lnTo>
                    <a:pt x="2072949" y="881003"/>
                  </a:lnTo>
                  <a:cubicBezTo>
                    <a:pt x="2072949" y="966867"/>
                    <a:pt x="2003342" y="1036474"/>
                    <a:pt x="1917477" y="1036474"/>
                  </a:cubicBezTo>
                  <a:lnTo>
                    <a:pt x="155471" y="1036474"/>
                  </a:lnTo>
                  <a:cubicBezTo>
                    <a:pt x="69607" y="1036474"/>
                    <a:pt x="0" y="966867"/>
                    <a:pt x="0" y="881003"/>
                  </a:cubicBezTo>
                  <a:lnTo>
                    <a:pt x="0" y="155471"/>
                  </a:lnTo>
                  <a:cubicBezTo>
                    <a:pt x="0" y="69607"/>
                    <a:pt x="69607" y="0"/>
                    <a:pt x="155471" y="0"/>
                  </a:cubicBezTo>
                  <a:close/>
                </a:path>
              </a:pathLst>
            </a:custGeom>
            <a:solidFill>
              <a:srgbClr val="E1D5E7"/>
            </a:solidFill>
            <a:ln w="17257" cap="flat">
              <a:solidFill>
                <a:srgbClr val="9673A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530980-3EF7-58D0-C684-CB15B77E1639}"/>
                </a:ext>
              </a:extLst>
            </p:cNvPr>
            <p:cNvSpPr txBox="1"/>
            <p:nvPr/>
          </p:nvSpPr>
          <p:spPr>
            <a:xfrm>
              <a:off x="7057121" y="3752618"/>
              <a:ext cx="1823964" cy="333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32" b="1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Executable Code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7C3642-0DD8-EFC5-DD08-F3DEF5DD97DF}"/>
                </a:ext>
              </a:extLst>
            </p:cNvPr>
            <p:cNvSpPr/>
            <p:nvPr/>
          </p:nvSpPr>
          <p:spPr>
            <a:xfrm>
              <a:off x="4177335" y="3409660"/>
              <a:ext cx="2072948" cy="1036474"/>
            </a:xfrm>
            <a:custGeom>
              <a:avLst/>
              <a:gdLst>
                <a:gd name="connsiteX0" fmla="*/ 1917477 w 2072948"/>
                <a:gd name="connsiteY0" fmla="*/ 0 h 1036474"/>
                <a:gd name="connsiteX1" fmla="*/ 2072949 w 2072948"/>
                <a:gd name="connsiteY1" fmla="*/ 155471 h 1036474"/>
                <a:gd name="connsiteX2" fmla="*/ 2072949 w 2072948"/>
                <a:gd name="connsiteY2" fmla="*/ 881003 h 1036474"/>
                <a:gd name="connsiteX3" fmla="*/ 1917477 w 2072948"/>
                <a:gd name="connsiteY3" fmla="*/ 1036474 h 1036474"/>
                <a:gd name="connsiteX4" fmla="*/ 155471 w 2072948"/>
                <a:gd name="connsiteY4" fmla="*/ 1036474 h 1036474"/>
                <a:gd name="connsiteX5" fmla="*/ 0 w 2072948"/>
                <a:gd name="connsiteY5" fmla="*/ 881003 h 1036474"/>
                <a:gd name="connsiteX6" fmla="*/ 0 w 2072948"/>
                <a:gd name="connsiteY6" fmla="*/ 155471 h 1036474"/>
                <a:gd name="connsiteX7" fmla="*/ 155471 w 2072948"/>
                <a:gd name="connsiteY7" fmla="*/ 0 h 103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72948" h="1036474">
                  <a:moveTo>
                    <a:pt x="1917477" y="0"/>
                  </a:moveTo>
                  <a:cubicBezTo>
                    <a:pt x="2003342" y="0"/>
                    <a:pt x="2072949" y="69607"/>
                    <a:pt x="2072949" y="155471"/>
                  </a:cubicBezTo>
                  <a:lnTo>
                    <a:pt x="2072949" y="881003"/>
                  </a:lnTo>
                  <a:cubicBezTo>
                    <a:pt x="2072949" y="966867"/>
                    <a:pt x="2003342" y="1036474"/>
                    <a:pt x="1917477" y="1036474"/>
                  </a:cubicBezTo>
                  <a:lnTo>
                    <a:pt x="155471" y="1036474"/>
                  </a:lnTo>
                  <a:cubicBezTo>
                    <a:pt x="69607" y="1036474"/>
                    <a:pt x="0" y="966867"/>
                    <a:pt x="0" y="881003"/>
                  </a:cubicBezTo>
                  <a:lnTo>
                    <a:pt x="0" y="155471"/>
                  </a:lnTo>
                  <a:cubicBezTo>
                    <a:pt x="0" y="69607"/>
                    <a:pt x="69607" y="0"/>
                    <a:pt x="155471" y="0"/>
                  </a:cubicBezTo>
                  <a:close/>
                </a:path>
              </a:pathLst>
            </a:custGeom>
            <a:solidFill>
              <a:srgbClr val="DAE8FC"/>
            </a:solidFill>
            <a:ln w="17257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3DF0C1-1C9F-F2D8-F06F-27820DEEFCA7}"/>
                </a:ext>
              </a:extLst>
            </p:cNvPr>
            <p:cNvSpPr txBox="1"/>
            <p:nvPr/>
          </p:nvSpPr>
          <p:spPr>
            <a:xfrm>
              <a:off x="4820064" y="3752618"/>
              <a:ext cx="770215" cy="333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32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Linker</a:t>
              </a:r>
            </a:p>
          </p:txBody>
        </p:sp>
      </p:grpSp>
      <p:sp>
        <p:nvSpPr>
          <p:cNvPr id="6" name="Left Brace 5">
            <a:extLst>
              <a:ext uri="{FF2B5EF4-FFF2-40B4-BE49-F238E27FC236}">
                <a16:creationId xmlns:a16="http://schemas.microsoft.com/office/drawing/2014/main" id="{88B1A9C3-1D10-8C9E-8C0C-13D51C64EC77}"/>
              </a:ext>
            </a:extLst>
          </p:cNvPr>
          <p:cNvSpPr/>
          <p:nvPr/>
        </p:nvSpPr>
        <p:spPr>
          <a:xfrm rot="5400000">
            <a:off x="7613736" y="1174066"/>
            <a:ext cx="891763" cy="2754622"/>
          </a:xfrm>
          <a:prstGeom prst="leftBrace">
            <a:avLst>
              <a:gd name="adj1" fmla="val 8333"/>
              <a:gd name="adj2" fmla="val 4929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E66133-AE94-670F-DEB4-B6BC14A9F66A}"/>
              </a:ext>
            </a:extLst>
          </p:cNvPr>
          <p:cNvSpPr txBox="1"/>
          <p:nvPr/>
        </p:nvSpPr>
        <p:spPr>
          <a:xfrm>
            <a:off x="6140860" y="1121703"/>
            <a:ext cx="4446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VERY simplified view of Linking in C. Generated object code and libraries are combined to create executable code.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5AA391-BE87-8FD4-6C2D-F1BA306375D1}"/>
              </a:ext>
            </a:extLst>
          </p:cNvPr>
          <p:cNvSpPr txBox="1"/>
          <p:nvPr/>
        </p:nvSpPr>
        <p:spPr>
          <a:xfrm>
            <a:off x="2399005" y="6168370"/>
            <a:ext cx="690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about Compilation and Linking in C… </a:t>
            </a:r>
            <a:r>
              <a:rPr lang="en-US" dirty="0">
                <a:hlinkClick r:id="rId3"/>
              </a:rPr>
              <a:t>FSU Ted Baker Notes</a:t>
            </a:r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4B8368A8-B1CB-C832-3737-1BA0B4369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929" y="4892510"/>
            <a:ext cx="1581831" cy="1581831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241ADE3-C806-BDD4-0398-093ED4399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1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5CE8-1409-1A29-C707-9CDF6821D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5FECE-E92C-3D5D-6054-CA1DD6CEC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level programming languages allow us to write instructions for computers using a syntax that is best suited to our applications.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Almost every language that you or I use today is an explicitly high-level language.</a:t>
            </a:r>
          </a:p>
          <a:p>
            <a:pPr lvl="1"/>
            <a:r>
              <a:rPr lang="en-US" dirty="0"/>
              <a:t>Some may give access to low-level features within them.</a:t>
            </a:r>
          </a:p>
          <a:p>
            <a:pPr lvl="1"/>
            <a:endParaRPr lang="en-US" dirty="0"/>
          </a:p>
          <a:p>
            <a:r>
              <a:rPr lang="en-US" sz="3200" dirty="0"/>
              <a:t>Since most modern languages are high-level languages…</a:t>
            </a:r>
          </a:p>
          <a:p>
            <a:pPr lvl="1"/>
            <a:r>
              <a:rPr lang="en-US" sz="2800" dirty="0">
                <a:highlight>
                  <a:srgbClr val="008080"/>
                </a:highlight>
              </a:rPr>
              <a:t>What sets them apart from each other?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BBFE7-1B16-4B01-916F-8FD91473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5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FD9C5-3F7A-1354-AA0A-48E31DA81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Compiled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31DA9-EC73-F6B0-0BB0-6C08CE71E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9699"/>
          </a:xfrm>
        </p:spPr>
        <p:txBody>
          <a:bodyPr/>
          <a:lstStyle/>
          <a:p>
            <a:r>
              <a:rPr lang="en-US" dirty="0"/>
              <a:t>Compiled Languages follow roughly the same structure as the previous C example</a:t>
            </a:r>
          </a:p>
          <a:p>
            <a:pPr lvl="1"/>
            <a:r>
              <a:rPr lang="en-US" dirty="0"/>
              <a:t>Fast</a:t>
            </a:r>
          </a:p>
          <a:p>
            <a:pPr lvl="1"/>
            <a:r>
              <a:rPr lang="en-US" dirty="0"/>
              <a:t>Can be more difficult to develop</a:t>
            </a:r>
          </a:p>
          <a:p>
            <a:pPr lvl="1"/>
            <a:r>
              <a:rPr lang="en-US" dirty="0"/>
              <a:t>Ex: C, C++, Go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BD89F-2323-C7F0-1445-E0A9D716B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17</a:t>
            </a:fld>
            <a:endParaRPr lang="en-US"/>
          </a:p>
        </p:txBody>
      </p:sp>
      <p:grpSp>
        <p:nvGrpSpPr>
          <p:cNvPr id="8" name="Graphic 5">
            <a:extLst>
              <a:ext uri="{FF2B5EF4-FFF2-40B4-BE49-F238E27FC236}">
                <a16:creationId xmlns:a16="http://schemas.microsoft.com/office/drawing/2014/main" id="{77E55B8F-8DDE-A8E4-11B6-3B253EF87740}"/>
              </a:ext>
            </a:extLst>
          </p:cNvPr>
          <p:cNvGrpSpPr/>
          <p:nvPr/>
        </p:nvGrpSpPr>
        <p:grpSpPr>
          <a:xfrm>
            <a:off x="838200" y="4288514"/>
            <a:ext cx="10493738" cy="1311717"/>
            <a:chOff x="838200" y="4288514"/>
            <a:chExt cx="10493738" cy="131171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482E9FE-04B6-D2BF-7E04-6D1361F0D57F}"/>
                </a:ext>
              </a:extLst>
            </p:cNvPr>
            <p:cNvSpPr/>
            <p:nvPr/>
          </p:nvSpPr>
          <p:spPr>
            <a:xfrm>
              <a:off x="3461634" y="4944372"/>
              <a:ext cx="5026063" cy="21861"/>
            </a:xfrm>
            <a:custGeom>
              <a:avLst/>
              <a:gdLst>
                <a:gd name="connsiteX0" fmla="*/ 0 w 5026063"/>
                <a:gd name="connsiteY0" fmla="*/ 0 h 21861"/>
                <a:gd name="connsiteX1" fmla="*/ 5026063 w 5026063"/>
                <a:gd name="connsiteY1" fmla="*/ 0 h 2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6063" h="21861">
                  <a:moveTo>
                    <a:pt x="0" y="0"/>
                  </a:moveTo>
                  <a:lnTo>
                    <a:pt x="5026063" y="0"/>
                  </a:lnTo>
                </a:path>
              </a:pathLst>
            </a:custGeom>
            <a:noFill/>
            <a:ln w="65586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CF6BEAE-6712-9237-2C68-5B3A978B036B}"/>
                </a:ext>
              </a:extLst>
            </p:cNvPr>
            <p:cNvSpPr/>
            <p:nvPr/>
          </p:nvSpPr>
          <p:spPr>
            <a:xfrm>
              <a:off x="8438508" y="4845993"/>
              <a:ext cx="196757" cy="196757"/>
            </a:xfrm>
            <a:custGeom>
              <a:avLst/>
              <a:gdLst>
                <a:gd name="connsiteX0" fmla="*/ 196758 w 196757"/>
                <a:gd name="connsiteY0" fmla="*/ 98379 h 196757"/>
                <a:gd name="connsiteX1" fmla="*/ 0 w 196757"/>
                <a:gd name="connsiteY1" fmla="*/ 196758 h 196757"/>
                <a:gd name="connsiteX2" fmla="*/ 49189 w 196757"/>
                <a:gd name="connsiteY2" fmla="*/ 98379 h 196757"/>
                <a:gd name="connsiteX3" fmla="*/ 0 w 196757"/>
                <a:gd name="connsiteY3" fmla="*/ 0 h 19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757" h="196757">
                  <a:moveTo>
                    <a:pt x="196758" y="98379"/>
                  </a:moveTo>
                  <a:lnTo>
                    <a:pt x="0" y="196758"/>
                  </a:lnTo>
                  <a:lnTo>
                    <a:pt x="49189" y="983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65586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B8E98F7-7852-2F6E-2043-F260208341DF}"/>
                </a:ext>
              </a:extLst>
            </p:cNvPr>
            <p:cNvSpPr/>
            <p:nvPr/>
          </p:nvSpPr>
          <p:spPr>
            <a:xfrm>
              <a:off x="838200" y="4288514"/>
              <a:ext cx="2623434" cy="1311717"/>
            </a:xfrm>
            <a:custGeom>
              <a:avLst/>
              <a:gdLst>
                <a:gd name="connsiteX0" fmla="*/ 2426677 w 2623434"/>
                <a:gd name="connsiteY0" fmla="*/ 0 h 1311717"/>
                <a:gd name="connsiteX1" fmla="*/ 2623435 w 2623434"/>
                <a:gd name="connsiteY1" fmla="*/ 196758 h 1311717"/>
                <a:gd name="connsiteX2" fmla="*/ 2623435 w 2623434"/>
                <a:gd name="connsiteY2" fmla="*/ 1114960 h 1311717"/>
                <a:gd name="connsiteX3" fmla="*/ 2426677 w 2623434"/>
                <a:gd name="connsiteY3" fmla="*/ 1311717 h 1311717"/>
                <a:gd name="connsiteX4" fmla="*/ 196758 w 2623434"/>
                <a:gd name="connsiteY4" fmla="*/ 1311717 h 1311717"/>
                <a:gd name="connsiteX5" fmla="*/ 0 w 2623434"/>
                <a:gd name="connsiteY5" fmla="*/ 1114960 h 1311717"/>
                <a:gd name="connsiteX6" fmla="*/ 0 w 2623434"/>
                <a:gd name="connsiteY6" fmla="*/ 196758 h 1311717"/>
                <a:gd name="connsiteX7" fmla="*/ 196758 w 2623434"/>
                <a:gd name="connsiteY7" fmla="*/ 0 h 13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3434" h="1311717">
                  <a:moveTo>
                    <a:pt x="2426677" y="0"/>
                  </a:moveTo>
                  <a:cubicBezTo>
                    <a:pt x="2535343" y="0"/>
                    <a:pt x="2623435" y="88091"/>
                    <a:pt x="2623435" y="196758"/>
                  </a:cubicBezTo>
                  <a:lnTo>
                    <a:pt x="2623435" y="1114960"/>
                  </a:lnTo>
                  <a:cubicBezTo>
                    <a:pt x="2623435" y="1223626"/>
                    <a:pt x="2535343" y="1311717"/>
                    <a:pt x="2426677" y="1311717"/>
                  </a:cubicBezTo>
                  <a:lnTo>
                    <a:pt x="196758" y="1311717"/>
                  </a:lnTo>
                  <a:cubicBezTo>
                    <a:pt x="88091" y="1311717"/>
                    <a:pt x="0" y="1223626"/>
                    <a:pt x="0" y="1114960"/>
                  </a:cubicBezTo>
                  <a:lnTo>
                    <a:pt x="0" y="196758"/>
                  </a:lnTo>
                  <a:cubicBezTo>
                    <a:pt x="0" y="88091"/>
                    <a:pt x="88091" y="0"/>
                    <a:pt x="196758" y="0"/>
                  </a:cubicBezTo>
                  <a:close/>
                </a:path>
              </a:pathLst>
            </a:custGeom>
            <a:solidFill>
              <a:srgbClr val="D5E8D4"/>
            </a:solidFill>
            <a:ln w="21862" cap="flat">
              <a:solidFill>
                <a:srgbClr val="82B3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086BA1-EB19-204A-86E2-4E074C641A8D}"/>
                </a:ext>
              </a:extLst>
            </p:cNvPr>
            <p:cNvSpPr txBox="1"/>
            <p:nvPr/>
          </p:nvSpPr>
          <p:spPr>
            <a:xfrm>
              <a:off x="1260515" y="4734687"/>
              <a:ext cx="1756940" cy="397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66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Source Code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2AE62C-1B15-F7E8-C0D0-250B41F00B38}"/>
                </a:ext>
              </a:extLst>
            </p:cNvPr>
            <p:cNvSpPr/>
            <p:nvPr/>
          </p:nvSpPr>
          <p:spPr>
            <a:xfrm>
              <a:off x="4117493" y="4288514"/>
              <a:ext cx="1967575" cy="1311717"/>
            </a:xfrm>
            <a:custGeom>
              <a:avLst/>
              <a:gdLst>
                <a:gd name="connsiteX0" fmla="*/ 1770818 w 1967575"/>
                <a:gd name="connsiteY0" fmla="*/ 0 h 1311717"/>
                <a:gd name="connsiteX1" fmla="*/ 1967576 w 1967575"/>
                <a:gd name="connsiteY1" fmla="*/ 196758 h 1311717"/>
                <a:gd name="connsiteX2" fmla="*/ 1967576 w 1967575"/>
                <a:gd name="connsiteY2" fmla="*/ 1114960 h 1311717"/>
                <a:gd name="connsiteX3" fmla="*/ 1770818 w 1967575"/>
                <a:gd name="connsiteY3" fmla="*/ 1311717 h 1311717"/>
                <a:gd name="connsiteX4" fmla="*/ 196758 w 1967575"/>
                <a:gd name="connsiteY4" fmla="*/ 1311717 h 1311717"/>
                <a:gd name="connsiteX5" fmla="*/ 0 w 1967575"/>
                <a:gd name="connsiteY5" fmla="*/ 1114960 h 1311717"/>
                <a:gd name="connsiteX6" fmla="*/ 0 w 1967575"/>
                <a:gd name="connsiteY6" fmla="*/ 196758 h 1311717"/>
                <a:gd name="connsiteX7" fmla="*/ 196758 w 1967575"/>
                <a:gd name="connsiteY7" fmla="*/ 0 h 13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7575" h="1311717">
                  <a:moveTo>
                    <a:pt x="1770818" y="0"/>
                  </a:moveTo>
                  <a:cubicBezTo>
                    <a:pt x="1879485" y="0"/>
                    <a:pt x="1967576" y="88091"/>
                    <a:pt x="1967576" y="196758"/>
                  </a:cubicBezTo>
                  <a:lnTo>
                    <a:pt x="1967576" y="1114960"/>
                  </a:lnTo>
                  <a:cubicBezTo>
                    <a:pt x="1967576" y="1223626"/>
                    <a:pt x="1879485" y="1311717"/>
                    <a:pt x="1770818" y="1311717"/>
                  </a:cubicBezTo>
                  <a:lnTo>
                    <a:pt x="196758" y="1311717"/>
                  </a:lnTo>
                  <a:cubicBezTo>
                    <a:pt x="88091" y="1311717"/>
                    <a:pt x="0" y="1223626"/>
                    <a:pt x="0" y="1114960"/>
                  </a:cubicBezTo>
                  <a:lnTo>
                    <a:pt x="0" y="196758"/>
                  </a:lnTo>
                  <a:cubicBezTo>
                    <a:pt x="0" y="88091"/>
                    <a:pt x="88091" y="0"/>
                    <a:pt x="196758" y="0"/>
                  </a:cubicBezTo>
                  <a:close/>
                </a:path>
              </a:pathLst>
            </a:custGeom>
            <a:solidFill>
              <a:srgbClr val="DAE8FC"/>
            </a:solidFill>
            <a:ln w="21862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2C5EAC-1FEA-00A5-972E-C3089D32E35D}"/>
                </a:ext>
              </a:extLst>
            </p:cNvPr>
            <p:cNvSpPr txBox="1"/>
            <p:nvPr/>
          </p:nvSpPr>
          <p:spPr>
            <a:xfrm>
              <a:off x="4441430" y="4734687"/>
              <a:ext cx="1297839" cy="397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66" b="1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Compiler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27BBC0D-B9D5-80D8-7308-0E2EAF853397}"/>
                </a:ext>
              </a:extLst>
            </p:cNvPr>
            <p:cNvSpPr/>
            <p:nvPr/>
          </p:nvSpPr>
          <p:spPr>
            <a:xfrm>
              <a:off x="8708503" y="4288514"/>
              <a:ext cx="2623434" cy="1311717"/>
            </a:xfrm>
            <a:custGeom>
              <a:avLst/>
              <a:gdLst>
                <a:gd name="connsiteX0" fmla="*/ 2426677 w 2623434"/>
                <a:gd name="connsiteY0" fmla="*/ 0 h 1311717"/>
                <a:gd name="connsiteX1" fmla="*/ 2623435 w 2623434"/>
                <a:gd name="connsiteY1" fmla="*/ 196758 h 1311717"/>
                <a:gd name="connsiteX2" fmla="*/ 2623435 w 2623434"/>
                <a:gd name="connsiteY2" fmla="*/ 1114960 h 1311717"/>
                <a:gd name="connsiteX3" fmla="*/ 2426677 w 2623434"/>
                <a:gd name="connsiteY3" fmla="*/ 1311717 h 1311717"/>
                <a:gd name="connsiteX4" fmla="*/ 196758 w 2623434"/>
                <a:gd name="connsiteY4" fmla="*/ 1311717 h 1311717"/>
                <a:gd name="connsiteX5" fmla="*/ 0 w 2623434"/>
                <a:gd name="connsiteY5" fmla="*/ 1114960 h 1311717"/>
                <a:gd name="connsiteX6" fmla="*/ 0 w 2623434"/>
                <a:gd name="connsiteY6" fmla="*/ 196758 h 1311717"/>
                <a:gd name="connsiteX7" fmla="*/ 196758 w 2623434"/>
                <a:gd name="connsiteY7" fmla="*/ 0 h 13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3434" h="1311717">
                  <a:moveTo>
                    <a:pt x="2426677" y="0"/>
                  </a:moveTo>
                  <a:cubicBezTo>
                    <a:pt x="2535343" y="0"/>
                    <a:pt x="2623435" y="88091"/>
                    <a:pt x="2623435" y="196758"/>
                  </a:cubicBezTo>
                  <a:lnTo>
                    <a:pt x="2623435" y="1114960"/>
                  </a:lnTo>
                  <a:cubicBezTo>
                    <a:pt x="2623435" y="1223626"/>
                    <a:pt x="2535343" y="1311717"/>
                    <a:pt x="2426677" y="1311717"/>
                  </a:cubicBezTo>
                  <a:lnTo>
                    <a:pt x="196758" y="1311717"/>
                  </a:lnTo>
                  <a:cubicBezTo>
                    <a:pt x="88092" y="1311717"/>
                    <a:pt x="0" y="1223626"/>
                    <a:pt x="0" y="1114960"/>
                  </a:cubicBezTo>
                  <a:lnTo>
                    <a:pt x="0" y="196758"/>
                  </a:lnTo>
                  <a:cubicBezTo>
                    <a:pt x="0" y="88091"/>
                    <a:pt x="88092" y="0"/>
                    <a:pt x="196758" y="0"/>
                  </a:cubicBezTo>
                  <a:close/>
                </a:path>
              </a:pathLst>
            </a:custGeom>
            <a:solidFill>
              <a:srgbClr val="E1D5E7"/>
            </a:solidFill>
            <a:ln w="21862" cap="flat">
              <a:solidFill>
                <a:srgbClr val="9673A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876E43-B7E2-6D7F-0A7F-B5A5E8316E01}"/>
                </a:ext>
              </a:extLst>
            </p:cNvPr>
            <p:cNvSpPr txBox="1"/>
            <p:nvPr/>
          </p:nvSpPr>
          <p:spPr>
            <a:xfrm>
              <a:off x="8901268" y="4734687"/>
              <a:ext cx="2216041" cy="397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66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Executable Code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6EE20C-D7B4-7B70-1477-21EABEC904E3}"/>
                </a:ext>
              </a:extLst>
            </p:cNvPr>
            <p:cNvSpPr/>
            <p:nvPr/>
          </p:nvSpPr>
          <p:spPr>
            <a:xfrm>
              <a:off x="6085069" y="4288514"/>
              <a:ext cx="1967575" cy="1311717"/>
            </a:xfrm>
            <a:custGeom>
              <a:avLst/>
              <a:gdLst>
                <a:gd name="connsiteX0" fmla="*/ 1770818 w 1967575"/>
                <a:gd name="connsiteY0" fmla="*/ 0 h 1311717"/>
                <a:gd name="connsiteX1" fmla="*/ 1967576 w 1967575"/>
                <a:gd name="connsiteY1" fmla="*/ 196758 h 1311717"/>
                <a:gd name="connsiteX2" fmla="*/ 1967576 w 1967575"/>
                <a:gd name="connsiteY2" fmla="*/ 1114960 h 1311717"/>
                <a:gd name="connsiteX3" fmla="*/ 1770818 w 1967575"/>
                <a:gd name="connsiteY3" fmla="*/ 1311717 h 1311717"/>
                <a:gd name="connsiteX4" fmla="*/ 196758 w 1967575"/>
                <a:gd name="connsiteY4" fmla="*/ 1311717 h 1311717"/>
                <a:gd name="connsiteX5" fmla="*/ 0 w 1967575"/>
                <a:gd name="connsiteY5" fmla="*/ 1114960 h 1311717"/>
                <a:gd name="connsiteX6" fmla="*/ 0 w 1967575"/>
                <a:gd name="connsiteY6" fmla="*/ 196758 h 1311717"/>
                <a:gd name="connsiteX7" fmla="*/ 196758 w 1967575"/>
                <a:gd name="connsiteY7" fmla="*/ 0 h 13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7575" h="1311717">
                  <a:moveTo>
                    <a:pt x="1770818" y="0"/>
                  </a:moveTo>
                  <a:cubicBezTo>
                    <a:pt x="1879484" y="0"/>
                    <a:pt x="1967576" y="88091"/>
                    <a:pt x="1967576" y="196758"/>
                  </a:cubicBezTo>
                  <a:lnTo>
                    <a:pt x="1967576" y="1114960"/>
                  </a:lnTo>
                  <a:cubicBezTo>
                    <a:pt x="1967576" y="1223626"/>
                    <a:pt x="1879484" y="1311717"/>
                    <a:pt x="1770818" y="1311717"/>
                  </a:cubicBezTo>
                  <a:lnTo>
                    <a:pt x="196758" y="1311717"/>
                  </a:lnTo>
                  <a:cubicBezTo>
                    <a:pt x="88091" y="1311717"/>
                    <a:pt x="0" y="1223626"/>
                    <a:pt x="0" y="1114960"/>
                  </a:cubicBezTo>
                  <a:lnTo>
                    <a:pt x="0" y="196758"/>
                  </a:lnTo>
                  <a:cubicBezTo>
                    <a:pt x="0" y="88091"/>
                    <a:pt x="88091" y="0"/>
                    <a:pt x="196758" y="0"/>
                  </a:cubicBezTo>
                  <a:close/>
                </a:path>
              </a:pathLst>
            </a:custGeom>
            <a:solidFill>
              <a:srgbClr val="DAE8FC"/>
            </a:solidFill>
            <a:ln w="21862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538E5B-8679-CA25-E2F9-4769515AF570}"/>
                </a:ext>
              </a:extLst>
            </p:cNvPr>
            <p:cNvSpPr txBox="1"/>
            <p:nvPr/>
          </p:nvSpPr>
          <p:spPr>
            <a:xfrm>
              <a:off x="6288765" y="4734687"/>
              <a:ext cx="1538321" cy="397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66" b="1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Assembler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710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0D4B-27B5-270E-CC3F-52405ECBD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Interpreted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7FB85-E78E-2CD0-94BB-2EE978F91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Interpreted Languages </a:t>
            </a:r>
          </a:p>
          <a:p>
            <a:pPr lvl="1"/>
            <a:r>
              <a:rPr lang="en-US" dirty="0"/>
              <a:t>Are not compiled and instead read line-by-line using an interpreter</a:t>
            </a:r>
          </a:p>
          <a:p>
            <a:pPr lvl="1"/>
            <a:r>
              <a:rPr lang="en-US" dirty="0"/>
              <a:t>Much slower performance</a:t>
            </a:r>
          </a:p>
          <a:p>
            <a:pPr lvl="1"/>
            <a:r>
              <a:rPr lang="en-US" dirty="0"/>
              <a:t>Faster to develop</a:t>
            </a:r>
          </a:p>
          <a:p>
            <a:pPr lvl="1"/>
            <a:r>
              <a:rPr lang="en-US" dirty="0"/>
              <a:t>Ex: Python, R, Ruby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1B2DD-840F-CDD8-1C16-95EDC110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18</a:t>
            </a:fld>
            <a:endParaRPr lang="en-US"/>
          </a:p>
        </p:txBody>
      </p:sp>
      <p:grpSp>
        <p:nvGrpSpPr>
          <p:cNvPr id="8" name="Graphic 5">
            <a:extLst>
              <a:ext uri="{FF2B5EF4-FFF2-40B4-BE49-F238E27FC236}">
                <a16:creationId xmlns:a16="http://schemas.microsoft.com/office/drawing/2014/main" id="{463A8A2E-DE3B-CD04-0B01-81707BE951FE}"/>
              </a:ext>
            </a:extLst>
          </p:cNvPr>
          <p:cNvGrpSpPr/>
          <p:nvPr/>
        </p:nvGrpSpPr>
        <p:grpSpPr>
          <a:xfrm>
            <a:off x="1796383" y="4738901"/>
            <a:ext cx="8458662" cy="1258776"/>
            <a:chOff x="3123739" y="4493095"/>
            <a:chExt cx="4381500" cy="59340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85D7F0D-FF71-5E48-29C6-27DF73C35365}"/>
                </a:ext>
              </a:extLst>
            </p:cNvPr>
            <p:cNvSpPr/>
            <p:nvPr/>
          </p:nvSpPr>
          <p:spPr>
            <a:xfrm>
              <a:off x="4266739" y="4800753"/>
              <a:ext cx="1999297" cy="9525"/>
            </a:xfrm>
            <a:custGeom>
              <a:avLst/>
              <a:gdLst>
                <a:gd name="connsiteX0" fmla="*/ 0 w 1999297"/>
                <a:gd name="connsiteY0" fmla="*/ 0 h 9525"/>
                <a:gd name="connsiteX1" fmla="*/ 1999298 w 199929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9297" h="9525">
                  <a:moveTo>
                    <a:pt x="0" y="0"/>
                  </a:moveTo>
                  <a:lnTo>
                    <a:pt x="1999298" y="0"/>
                  </a:lnTo>
                </a:path>
              </a:pathLst>
            </a:custGeom>
            <a:noFill/>
            <a:ln w="28575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4DA0D99-66CB-3A9C-C49E-F5E7DBFC1CE1}"/>
                </a:ext>
              </a:extLst>
            </p:cNvPr>
            <p:cNvSpPr/>
            <p:nvPr/>
          </p:nvSpPr>
          <p:spPr>
            <a:xfrm>
              <a:off x="6244605" y="4757890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0 w 85725"/>
                <a:gd name="connsiteY1" fmla="*/ 85725 h 85725"/>
                <a:gd name="connsiteX2" fmla="*/ 21431 w 85725"/>
                <a:gd name="connsiteY2" fmla="*/ 42863 h 85725"/>
                <a:gd name="connsiteX3" fmla="*/ 0 w 85725"/>
                <a:gd name="connsiteY3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lnTo>
                    <a:pt x="0" y="85725"/>
                  </a:lnTo>
                  <a:lnTo>
                    <a:pt x="21431" y="4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28575" cap="flat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B6BB786-FBE6-0E8D-7B42-84414003072E}"/>
                </a:ext>
              </a:extLst>
            </p:cNvPr>
            <p:cNvSpPr/>
            <p:nvPr/>
          </p:nvSpPr>
          <p:spPr>
            <a:xfrm>
              <a:off x="3123739" y="4515003"/>
              <a:ext cx="1143000" cy="571500"/>
            </a:xfrm>
            <a:custGeom>
              <a:avLst/>
              <a:gdLst>
                <a:gd name="connsiteX0" fmla="*/ 1057275 w 1143000"/>
                <a:gd name="connsiteY0" fmla="*/ 0 h 571500"/>
                <a:gd name="connsiteX1" fmla="*/ 1143000 w 1143000"/>
                <a:gd name="connsiteY1" fmla="*/ 85725 h 571500"/>
                <a:gd name="connsiteX2" fmla="*/ 1143000 w 1143000"/>
                <a:gd name="connsiteY2" fmla="*/ 485775 h 571500"/>
                <a:gd name="connsiteX3" fmla="*/ 1057275 w 1143000"/>
                <a:gd name="connsiteY3" fmla="*/ 571500 h 571500"/>
                <a:gd name="connsiteX4" fmla="*/ 85725 w 1143000"/>
                <a:gd name="connsiteY4" fmla="*/ 571500 h 571500"/>
                <a:gd name="connsiteX5" fmla="*/ 0 w 1143000"/>
                <a:gd name="connsiteY5" fmla="*/ 485775 h 571500"/>
                <a:gd name="connsiteX6" fmla="*/ 0 w 1143000"/>
                <a:gd name="connsiteY6" fmla="*/ 85725 h 571500"/>
                <a:gd name="connsiteX7" fmla="*/ 85725 w 114300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0" h="571500">
                  <a:moveTo>
                    <a:pt x="1057275" y="0"/>
                  </a:moveTo>
                  <a:cubicBezTo>
                    <a:pt x="1104620" y="0"/>
                    <a:pt x="1143000" y="38380"/>
                    <a:pt x="1143000" y="85725"/>
                  </a:cubicBezTo>
                  <a:lnTo>
                    <a:pt x="1143000" y="485775"/>
                  </a:lnTo>
                  <a:cubicBezTo>
                    <a:pt x="1143000" y="533120"/>
                    <a:pt x="1104620" y="571500"/>
                    <a:pt x="1057275" y="571500"/>
                  </a:cubicBezTo>
                  <a:lnTo>
                    <a:pt x="85725" y="571500"/>
                  </a:lnTo>
                  <a:cubicBezTo>
                    <a:pt x="38380" y="571500"/>
                    <a:pt x="0" y="533120"/>
                    <a:pt x="0" y="48577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solidFill>
              <a:srgbClr val="D5E8D4"/>
            </a:solidFill>
            <a:ln w="9525" cap="flat">
              <a:solidFill>
                <a:srgbClr val="82B3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F6D466-45D9-D880-704A-14BE20F7F901}"/>
                </a:ext>
              </a:extLst>
            </p:cNvPr>
            <p:cNvSpPr txBox="1"/>
            <p:nvPr/>
          </p:nvSpPr>
          <p:spPr>
            <a:xfrm>
              <a:off x="3276508" y="4711405"/>
              <a:ext cx="871192" cy="188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 dirty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Source Code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B669958-5884-C88A-9105-C8B87ED7878B}"/>
                </a:ext>
              </a:extLst>
            </p:cNvPr>
            <p:cNvSpPr/>
            <p:nvPr/>
          </p:nvSpPr>
          <p:spPr>
            <a:xfrm>
              <a:off x="4742989" y="4515003"/>
              <a:ext cx="1143000" cy="571500"/>
            </a:xfrm>
            <a:custGeom>
              <a:avLst/>
              <a:gdLst>
                <a:gd name="connsiteX0" fmla="*/ 1057275 w 1143000"/>
                <a:gd name="connsiteY0" fmla="*/ 0 h 571500"/>
                <a:gd name="connsiteX1" fmla="*/ 1143000 w 1143000"/>
                <a:gd name="connsiteY1" fmla="*/ 85725 h 571500"/>
                <a:gd name="connsiteX2" fmla="*/ 1143000 w 1143000"/>
                <a:gd name="connsiteY2" fmla="*/ 485775 h 571500"/>
                <a:gd name="connsiteX3" fmla="*/ 1057275 w 1143000"/>
                <a:gd name="connsiteY3" fmla="*/ 571500 h 571500"/>
                <a:gd name="connsiteX4" fmla="*/ 85725 w 1143000"/>
                <a:gd name="connsiteY4" fmla="*/ 571500 h 571500"/>
                <a:gd name="connsiteX5" fmla="*/ 0 w 1143000"/>
                <a:gd name="connsiteY5" fmla="*/ 485775 h 571500"/>
                <a:gd name="connsiteX6" fmla="*/ 0 w 1143000"/>
                <a:gd name="connsiteY6" fmla="*/ 85725 h 571500"/>
                <a:gd name="connsiteX7" fmla="*/ 85725 w 114300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0" h="571500">
                  <a:moveTo>
                    <a:pt x="1057275" y="0"/>
                  </a:moveTo>
                  <a:cubicBezTo>
                    <a:pt x="1104620" y="0"/>
                    <a:pt x="1143000" y="38380"/>
                    <a:pt x="1143000" y="85725"/>
                  </a:cubicBezTo>
                  <a:lnTo>
                    <a:pt x="1143000" y="485775"/>
                  </a:lnTo>
                  <a:cubicBezTo>
                    <a:pt x="1143000" y="533120"/>
                    <a:pt x="1104620" y="571500"/>
                    <a:pt x="1057275" y="571500"/>
                  </a:cubicBezTo>
                  <a:lnTo>
                    <a:pt x="85725" y="571500"/>
                  </a:lnTo>
                  <a:cubicBezTo>
                    <a:pt x="38380" y="571500"/>
                    <a:pt x="0" y="533120"/>
                    <a:pt x="0" y="48577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solidFill>
              <a:srgbClr val="DAE8FC"/>
            </a:solidFill>
            <a:ln w="9525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D5A43E-D644-BC0A-6711-83DED95E536F}"/>
                </a:ext>
              </a:extLst>
            </p:cNvPr>
            <p:cNvSpPr txBox="1"/>
            <p:nvPr/>
          </p:nvSpPr>
          <p:spPr>
            <a:xfrm>
              <a:off x="4871254" y="4699520"/>
              <a:ext cx="893611" cy="217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spc="0" baseline="0" dirty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Interpreter</a:t>
              </a:r>
              <a:endParaRPr lang="en-US" sz="900" b="1" spc="0" baseline="0" dirty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9C33471-6CB8-F29A-C1BA-791EFCC49094}"/>
                </a:ext>
              </a:extLst>
            </p:cNvPr>
            <p:cNvSpPr/>
            <p:nvPr/>
          </p:nvSpPr>
          <p:spPr>
            <a:xfrm>
              <a:off x="6362239" y="4515003"/>
              <a:ext cx="1143000" cy="571500"/>
            </a:xfrm>
            <a:custGeom>
              <a:avLst/>
              <a:gdLst>
                <a:gd name="connsiteX0" fmla="*/ 1057275 w 1143000"/>
                <a:gd name="connsiteY0" fmla="*/ 0 h 571500"/>
                <a:gd name="connsiteX1" fmla="*/ 1143000 w 1143000"/>
                <a:gd name="connsiteY1" fmla="*/ 85725 h 571500"/>
                <a:gd name="connsiteX2" fmla="*/ 1143000 w 1143000"/>
                <a:gd name="connsiteY2" fmla="*/ 485775 h 571500"/>
                <a:gd name="connsiteX3" fmla="*/ 1057275 w 1143000"/>
                <a:gd name="connsiteY3" fmla="*/ 571500 h 571500"/>
                <a:gd name="connsiteX4" fmla="*/ 85725 w 1143000"/>
                <a:gd name="connsiteY4" fmla="*/ 571500 h 571500"/>
                <a:gd name="connsiteX5" fmla="*/ 0 w 1143000"/>
                <a:gd name="connsiteY5" fmla="*/ 485775 h 571500"/>
                <a:gd name="connsiteX6" fmla="*/ 0 w 1143000"/>
                <a:gd name="connsiteY6" fmla="*/ 85725 h 571500"/>
                <a:gd name="connsiteX7" fmla="*/ 85725 w 114300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0" h="571500">
                  <a:moveTo>
                    <a:pt x="1057275" y="0"/>
                  </a:moveTo>
                  <a:cubicBezTo>
                    <a:pt x="1104620" y="0"/>
                    <a:pt x="1143000" y="38380"/>
                    <a:pt x="1143000" y="85725"/>
                  </a:cubicBezTo>
                  <a:lnTo>
                    <a:pt x="1143000" y="485775"/>
                  </a:lnTo>
                  <a:cubicBezTo>
                    <a:pt x="1143000" y="533120"/>
                    <a:pt x="1104620" y="571500"/>
                    <a:pt x="1057275" y="571500"/>
                  </a:cubicBezTo>
                  <a:lnTo>
                    <a:pt x="85725" y="571500"/>
                  </a:lnTo>
                  <a:cubicBezTo>
                    <a:pt x="38381" y="571500"/>
                    <a:pt x="0" y="533120"/>
                    <a:pt x="0" y="485775"/>
                  </a:cubicBezTo>
                  <a:lnTo>
                    <a:pt x="0" y="85725"/>
                  </a:lnTo>
                  <a:cubicBezTo>
                    <a:pt x="0" y="38380"/>
                    <a:pt x="38381" y="0"/>
                    <a:pt x="85725" y="0"/>
                  </a:cubicBezTo>
                  <a:close/>
                </a:path>
              </a:pathLst>
            </a:custGeom>
            <a:solidFill>
              <a:srgbClr val="E1D5E7"/>
            </a:solidFill>
            <a:ln w="9525" cap="flat">
              <a:solidFill>
                <a:srgbClr val="9673A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5481D9-8E75-DCC6-899D-DD1EC77DD7CE}"/>
                </a:ext>
              </a:extLst>
            </p:cNvPr>
            <p:cNvSpPr txBox="1"/>
            <p:nvPr/>
          </p:nvSpPr>
          <p:spPr>
            <a:xfrm>
              <a:off x="6508924" y="4702135"/>
              <a:ext cx="847942" cy="188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Code Output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C344671-D106-2587-A5CC-BB484C1C141E}"/>
                </a:ext>
              </a:extLst>
            </p:cNvPr>
            <p:cNvSpPr/>
            <p:nvPr/>
          </p:nvSpPr>
          <p:spPr>
            <a:xfrm>
              <a:off x="5600239" y="4515003"/>
              <a:ext cx="1000125" cy="190500"/>
            </a:xfrm>
            <a:custGeom>
              <a:avLst/>
              <a:gdLst>
                <a:gd name="connsiteX0" fmla="*/ 0 w 1000125"/>
                <a:gd name="connsiteY0" fmla="*/ 0 h 190500"/>
                <a:gd name="connsiteX1" fmla="*/ 1000125 w 1000125"/>
                <a:gd name="connsiteY1" fmla="*/ 0 h 190500"/>
                <a:gd name="connsiteX2" fmla="*/ 1000125 w 1000125"/>
                <a:gd name="connsiteY2" fmla="*/ 190500 h 190500"/>
                <a:gd name="connsiteX3" fmla="*/ 0 w 1000125"/>
                <a:gd name="connsiteY3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125" h="190500">
                  <a:moveTo>
                    <a:pt x="0" y="0"/>
                  </a:moveTo>
                  <a:lnTo>
                    <a:pt x="1000125" y="0"/>
                  </a:lnTo>
                  <a:lnTo>
                    <a:pt x="1000125" y="190500"/>
                  </a:lnTo>
                  <a:lnTo>
                    <a:pt x="0" y="190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9F8C3F-4E6D-0499-F6C7-1F65E03EB942}"/>
                </a:ext>
              </a:extLst>
            </p:cNvPr>
            <p:cNvSpPr txBox="1"/>
            <p:nvPr/>
          </p:nvSpPr>
          <p:spPr>
            <a:xfrm>
              <a:off x="5846936" y="4493095"/>
              <a:ext cx="457683" cy="188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spc="0" baseline="0" dirty="0">
                  <a:ln/>
                  <a:solidFill>
                    <a:srgbClr val="000000"/>
                  </a:solidFill>
                  <a:highlight>
                    <a:srgbClr val="FFFF00"/>
                  </a:highlight>
                  <a:latin typeface="Helvetica"/>
                  <a:cs typeface="Helvetica"/>
                  <a:sym typeface="Helvetica"/>
                  <a:rtl val="0"/>
                </a:rPr>
                <a:t>Line 1</a:t>
              </a:r>
              <a:endParaRPr lang="en-US" sz="900" spc="0" baseline="0" dirty="0">
                <a:ln/>
                <a:solidFill>
                  <a:srgbClr val="000000"/>
                </a:solidFill>
                <a:highlight>
                  <a:srgbClr val="FFFF00"/>
                </a:highlight>
                <a:latin typeface="Helvetica"/>
                <a:cs typeface="Helvetica"/>
                <a:sym typeface="Helvetica"/>
                <a:rtl val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AC7EB0-0FE2-41B3-295D-BC2DA5C646D6}"/>
                </a:ext>
              </a:extLst>
            </p:cNvPr>
            <p:cNvSpPr/>
            <p:nvPr/>
          </p:nvSpPr>
          <p:spPr>
            <a:xfrm>
              <a:off x="4076239" y="4610253"/>
              <a:ext cx="1000125" cy="190500"/>
            </a:xfrm>
            <a:custGeom>
              <a:avLst/>
              <a:gdLst>
                <a:gd name="connsiteX0" fmla="*/ 0 w 1000125"/>
                <a:gd name="connsiteY0" fmla="*/ 0 h 190500"/>
                <a:gd name="connsiteX1" fmla="*/ 1000125 w 1000125"/>
                <a:gd name="connsiteY1" fmla="*/ 0 h 190500"/>
                <a:gd name="connsiteX2" fmla="*/ 1000125 w 1000125"/>
                <a:gd name="connsiteY2" fmla="*/ 190500 h 190500"/>
                <a:gd name="connsiteX3" fmla="*/ 0 w 1000125"/>
                <a:gd name="connsiteY3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125" h="190500">
                  <a:moveTo>
                    <a:pt x="0" y="0"/>
                  </a:moveTo>
                  <a:lnTo>
                    <a:pt x="1000125" y="0"/>
                  </a:lnTo>
                  <a:lnTo>
                    <a:pt x="1000125" y="190500"/>
                  </a:lnTo>
                  <a:lnTo>
                    <a:pt x="0" y="190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3FB80A-A0D9-B9DB-521E-78CEF7A31453}"/>
                </a:ext>
              </a:extLst>
            </p:cNvPr>
            <p:cNvSpPr txBox="1"/>
            <p:nvPr/>
          </p:nvSpPr>
          <p:spPr>
            <a:xfrm>
              <a:off x="4322936" y="4588345"/>
              <a:ext cx="421148" cy="174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pc="0" baseline="0" dirty="0">
                  <a:ln/>
                  <a:solidFill>
                    <a:srgbClr val="000000"/>
                  </a:solidFill>
                  <a:highlight>
                    <a:srgbClr val="FFFF00"/>
                  </a:highlight>
                  <a:latin typeface="Helvetica"/>
                  <a:cs typeface="Helvetica"/>
                  <a:sym typeface="Helvetica"/>
                  <a:rtl val="0"/>
                </a:rPr>
                <a:t>Line 2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20AFB11-2195-6ECD-7FE2-BC02275082E2}"/>
                </a:ext>
              </a:extLst>
            </p:cNvPr>
            <p:cNvSpPr/>
            <p:nvPr/>
          </p:nvSpPr>
          <p:spPr>
            <a:xfrm>
              <a:off x="4076239" y="4800753"/>
              <a:ext cx="1000125" cy="190500"/>
            </a:xfrm>
            <a:custGeom>
              <a:avLst/>
              <a:gdLst>
                <a:gd name="connsiteX0" fmla="*/ 0 w 1000125"/>
                <a:gd name="connsiteY0" fmla="*/ 0 h 190500"/>
                <a:gd name="connsiteX1" fmla="*/ 1000125 w 1000125"/>
                <a:gd name="connsiteY1" fmla="*/ 0 h 190500"/>
                <a:gd name="connsiteX2" fmla="*/ 1000125 w 1000125"/>
                <a:gd name="connsiteY2" fmla="*/ 190500 h 190500"/>
                <a:gd name="connsiteX3" fmla="*/ 0 w 1000125"/>
                <a:gd name="connsiteY3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125" h="190500">
                  <a:moveTo>
                    <a:pt x="0" y="0"/>
                  </a:moveTo>
                  <a:lnTo>
                    <a:pt x="1000125" y="0"/>
                  </a:lnTo>
                  <a:lnTo>
                    <a:pt x="1000125" y="190500"/>
                  </a:lnTo>
                  <a:lnTo>
                    <a:pt x="0" y="190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CF5FECF-C81E-7D36-E69F-95908D2BE141}"/>
                </a:ext>
              </a:extLst>
            </p:cNvPr>
            <p:cNvSpPr txBox="1"/>
            <p:nvPr/>
          </p:nvSpPr>
          <p:spPr>
            <a:xfrm>
              <a:off x="4322936" y="4778845"/>
              <a:ext cx="421148" cy="174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pc="0" baseline="0" dirty="0">
                  <a:ln/>
                  <a:solidFill>
                    <a:srgbClr val="000000"/>
                  </a:solidFill>
                  <a:highlight>
                    <a:srgbClr val="FFFF00"/>
                  </a:highlight>
                  <a:latin typeface="Helvetica"/>
                  <a:cs typeface="Helvetica"/>
                  <a:sym typeface="Helvetica"/>
                  <a:rtl val="0"/>
                </a:rPr>
                <a:t>Line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111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C0259-FB9B-39FA-6A9E-69D98B8E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Statically vs. Dynamically Typed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06A581-23FD-71C2-E611-8199074EF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062" y="3101633"/>
            <a:ext cx="4714379" cy="2441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A6F983-0263-1528-BFD3-441C91A5E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558" y="3429000"/>
            <a:ext cx="4402241" cy="15258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A4A6F0-764B-E20A-9272-3B2442B538F5}"/>
              </a:ext>
            </a:extLst>
          </p:cNvPr>
          <p:cNvSpPr txBox="1"/>
          <p:nvPr/>
        </p:nvSpPr>
        <p:spPr>
          <a:xfrm>
            <a:off x="1048435" y="2431126"/>
            <a:ext cx="3669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Java (Statically Typed)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0BB562-D850-4E57-F278-C79A236046FE}"/>
              </a:ext>
            </a:extLst>
          </p:cNvPr>
          <p:cNvSpPr txBox="1"/>
          <p:nvPr/>
        </p:nvSpPr>
        <p:spPr>
          <a:xfrm>
            <a:off x="7317863" y="2431126"/>
            <a:ext cx="3669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Python (Dynamically Typed)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F8C4684-8681-6F66-3472-DA30C5AB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62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B84055-029C-4E86-8844-D05D96C02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2842C0-6210-4FDB-B1FF-C14C9273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9037F2-4CAF-446B-90DB-1480B247A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28589C-AF3D-49CF-BD92-C1D1D2F53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F109C8-C4B5-80AA-2207-0DBED1EB9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485" y="1600200"/>
            <a:ext cx="8201552" cy="2295748"/>
          </a:xfrm>
        </p:spPr>
        <p:txBody>
          <a:bodyPr anchor="b">
            <a:normAutofit/>
          </a:bodyPr>
          <a:lstStyle/>
          <a:p>
            <a:r>
              <a:rPr lang="en-US" sz="4800" dirty="0"/>
              <a:t>Programming Languages and their Uses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F02FAA-4ABA-AA17-CEEA-17F7B0FED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1485" y="4067661"/>
            <a:ext cx="8201552" cy="1118764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70000"/>
                  </a:schemeClr>
                </a:solidFill>
              </a:rPr>
              <a:t>Andrew Moore</a:t>
            </a:r>
          </a:p>
          <a:p>
            <a:r>
              <a:rPr lang="en-US" sz="2000" dirty="0">
                <a:solidFill>
                  <a:schemeClr val="tx1">
                    <a:alpha val="70000"/>
                  </a:schemeClr>
                </a:solidFill>
              </a:rPr>
              <a:t>ONISH Computing Workshop 2022</a:t>
            </a:r>
          </a:p>
          <a:p>
            <a:endParaRPr lang="en-US" sz="2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6A7C5-F39A-A78A-F478-12E8A8D2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03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F4F66-164D-49E9-A637-4AA1D90B4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071" y="1090101"/>
            <a:ext cx="8622687" cy="2469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F12E46-C759-E9E1-DAD8-C440D321B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145" y="4428815"/>
            <a:ext cx="9623071" cy="19972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C08F92-F8BF-ADAF-2533-9A56DF783265}"/>
              </a:ext>
            </a:extLst>
          </p:cNvPr>
          <p:cNvSpPr txBox="1"/>
          <p:nvPr/>
        </p:nvSpPr>
        <p:spPr>
          <a:xfrm>
            <a:off x="2646947" y="446793"/>
            <a:ext cx="6192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Java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3C08E1-EB1F-606A-B9D2-18DA42B81250}"/>
              </a:ext>
            </a:extLst>
          </p:cNvPr>
          <p:cNvSpPr txBox="1"/>
          <p:nvPr/>
        </p:nvSpPr>
        <p:spPr>
          <a:xfrm>
            <a:off x="2646947" y="3701639"/>
            <a:ext cx="6192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Python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499AD3-874A-C09E-433F-BC09D00DC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9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EC772-B626-7AB2-F624-6017F1616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Statically Typed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FE189-7A77-C98F-26A5-71FEF2C30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checked at compile-time.</a:t>
            </a:r>
          </a:p>
          <a:p>
            <a:pPr lvl="1"/>
            <a:r>
              <a:rPr lang="en-US" dirty="0"/>
              <a:t>Will not compile if there are errors regarding types</a:t>
            </a:r>
          </a:p>
          <a:p>
            <a:r>
              <a:rPr lang="en-US" dirty="0"/>
              <a:t>Very fast</a:t>
            </a:r>
          </a:p>
          <a:p>
            <a:r>
              <a:rPr lang="en-US" dirty="0"/>
              <a:t>Functions/Methods must return only one type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B3003-6296-2773-FD0D-6590A828B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96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3A50A-1CAD-8785-09E0-6D0FC6129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Dynamically Typed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20231-2080-25D8-177C-A9061564C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checked at runtime</a:t>
            </a:r>
          </a:p>
          <a:p>
            <a:r>
              <a:rPr lang="en-US" dirty="0"/>
              <a:t>Speed is compromised</a:t>
            </a:r>
          </a:p>
          <a:p>
            <a:r>
              <a:rPr lang="en-US" dirty="0"/>
              <a:t>Functions can return multiple values of different types</a:t>
            </a:r>
          </a:p>
          <a:p>
            <a:r>
              <a:rPr lang="en-US" dirty="0"/>
              <a:t>Generally easier to program in -&gt; Faster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5CDA7-1129-722F-EA5B-1CBDFD0CF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6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67F1E-FFCD-E7AC-4012-D278159F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Languages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3947E-559F-6EAF-25D5-C65AC6704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Python, R, MATLAB</a:t>
            </a:r>
          </a:p>
          <a:p>
            <a:r>
              <a:rPr lang="en-US" dirty="0"/>
              <a:t>Excel at working with data and the visualization of that data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531DA-5CE3-3C1C-52C7-E186F37B1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90" y="3790016"/>
            <a:ext cx="3545162" cy="961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6A0AE-F03C-888F-BD51-888C819E0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877" y="4454021"/>
            <a:ext cx="1892397" cy="1455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6E5930-4C78-A80E-EC68-613CE2C0F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927" y="3429000"/>
            <a:ext cx="1892397" cy="1720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654EEA-AE22-92D5-CC44-1D531EEACC1C}"/>
              </a:ext>
            </a:extLst>
          </p:cNvPr>
          <p:cNvSpPr txBox="1"/>
          <p:nvPr/>
        </p:nvSpPr>
        <p:spPr>
          <a:xfrm>
            <a:off x="7964536" y="5181867"/>
            <a:ext cx="254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MATLAB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07FDEE-BCE5-1800-3606-2DEE3C836953}"/>
              </a:ext>
            </a:extLst>
          </p:cNvPr>
          <p:cNvSpPr txBox="1"/>
          <p:nvPr/>
        </p:nvSpPr>
        <p:spPr>
          <a:xfrm>
            <a:off x="2128487" y="4751109"/>
            <a:ext cx="878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Python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0908B5-4394-BAED-9690-CECC0C40C67D}"/>
              </a:ext>
            </a:extLst>
          </p:cNvPr>
          <p:cNvSpPr txBox="1"/>
          <p:nvPr/>
        </p:nvSpPr>
        <p:spPr>
          <a:xfrm>
            <a:off x="5494724" y="5992298"/>
            <a:ext cx="1486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E1FD278-BA78-D95A-DAA4-AB8E62C89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78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A6D0-45EA-2576-C56E-F39BA6E97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and 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B86EF-8B00-2A36-27F3-166732E01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69" y="1825625"/>
            <a:ext cx="10515600" cy="4351338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pPr lvl="1"/>
            <a:r>
              <a:rPr lang="en-US" sz="2800" dirty="0"/>
              <a:t>Both have excellent documentation and free resources that make them accessible to learn for anyone.</a:t>
            </a:r>
          </a:p>
          <a:p>
            <a:pPr lvl="2"/>
            <a:r>
              <a:rPr lang="en-US" sz="2400" dirty="0"/>
              <a:t>Open Source</a:t>
            </a:r>
          </a:p>
          <a:p>
            <a:pPr lvl="2"/>
            <a:endParaRPr lang="en-US" sz="2400" dirty="0"/>
          </a:p>
          <a:p>
            <a:pPr lvl="1"/>
            <a:r>
              <a:rPr lang="en-US" sz="2800" dirty="0"/>
              <a:t>Syntax is very approachable and being interpreted languages makes them easy and fast to develop 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B1B40-6E2E-F482-E66C-063C24284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001" y="365125"/>
            <a:ext cx="2098737" cy="1614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DE00B-BAB5-AA5B-A15A-4D70700E2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570" y="681037"/>
            <a:ext cx="3545162" cy="961093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CECA66-0F5E-61A7-05B7-78D30AFAA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68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CDFF1-190B-0315-8291-E79858956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Packages, Packages, Packages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B6564-5C5D-309A-7A9A-1D17B4CC0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Packages account for most of the utility of both R and Python.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ED40402C-6B67-1E19-6ABD-929346C19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47" y="3309914"/>
            <a:ext cx="3609448" cy="990064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5492609A-BAD3-3898-F5CA-38F74360A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688" y="3309914"/>
            <a:ext cx="2800467" cy="990064"/>
          </a:xfrm>
          <a:prstGeom prst="rect">
            <a:avLst/>
          </a:prstGeom>
        </p:spPr>
      </p:pic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id="{0915D99E-8F24-F35E-F392-F3819DE1D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175" y="3305710"/>
            <a:ext cx="2800467" cy="998473"/>
          </a:xfrm>
          <a:prstGeom prst="rect">
            <a:avLst/>
          </a:prstGeom>
        </p:spPr>
      </p:pic>
      <p:pic>
        <p:nvPicPr>
          <p:cNvPr id="11" name="Picture 10">
            <a:hlinkClick r:id="rId8"/>
            <a:extLst>
              <a:ext uri="{FF2B5EF4-FFF2-40B4-BE49-F238E27FC236}">
                <a16:creationId xmlns:a16="http://schemas.microsoft.com/office/drawing/2014/main" id="{F4053185-A531-1600-A337-FBB53DD778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358" y="4806964"/>
            <a:ext cx="3588826" cy="615227"/>
          </a:xfrm>
          <a:prstGeom prst="rect">
            <a:avLst/>
          </a:prstGeom>
        </p:spPr>
      </p:pic>
      <p:pic>
        <p:nvPicPr>
          <p:cNvPr id="13" name="Picture 12">
            <a:hlinkClick r:id="rId10"/>
            <a:extLst>
              <a:ext uri="{FF2B5EF4-FFF2-40B4-BE49-F238E27FC236}">
                <a16:creationId xmlns:a16="http://schemas.microsoft.com/office/drawing/2014/main" id="{659678C5-52EF-924C-2C4B-64E8557B7B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9479" y="4801010"/>
            <a:ext cx="2748676" cy="615227"/>
          </a:xfrm>
          <a:prstGeom prst="rect">
            <a:avLst/>
          </a:prstGeom>
        </p:spPr>
      </p:pic>
      <p:pic>
        <p:nvPicPr>
          <p:cNvPr id="15" name="Picture 14">
            <a:hlinkClick r:id="rId12"/>
            <a:extLst>
              <a:ext uri="{FF2B5EF4-FFF2-40B4-BE49-F238E27FC236}">
                <a16:creationId xmlns:a16="http://schemas.microsoft.com/office/drawing/2014/main" id="{C6C09538-717A-9456-43E1-AA767AC351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3175" y="4609388"/>
            <a:ext cx="2800467" cy="998472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4DFDBB0-22BE-867E-616B-49E70725B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2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ACE609C-1B8A-1DC6-E555-3A170D557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050" y="1459892"/>
            <a:ext cx="10501900" cy="3938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C3BE6-6168-3B1B-4D21-057D30D22F78}"/>
              </a:ext>
            </a:extLst>
          </p:cNvPr>
          <p:cNvSpPr txBox="1"/>
          <p:nvPr/>
        </p:nvSpPr>
        <p:spPr>
          <a:xfrm>
            <a:off x="8736459" y="5213439"/>
            <a:ext cx="478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Made With Scikit-Image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2EFC7-40B3-9E7B-1F16-7B4CCCC8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8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A194-4919-FD11-0AAE-472F1C48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Jupyter Notebooks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968DC-C846-BF1B-5180-C685863F6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4362" y="944361"/>
            <a:ext cx="5458447" cy="53449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F2E37C-81E5-8D29-6342-C2179ACBF59A}"/>
              </a:ext>
            </a:extLst>
          </p:cNvPr>
          <p:cNvSpPr txBox="1"/>
          <p:nvPr/>
        </p:nvSpPr>
        <p:spPr>
          <a:xfrm>
            <a:off x="838200" y="1993187"/>
            <a:ext cx="5069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Jupyter Notebooks allow for workflows to be easily built, explained, and shared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Code is run in chunks, and each step of a workflow can be built and run separately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Available for many languages, but Python is the most popular.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88C06-7FD4-A7EF-94B9-C750D385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9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++ Programming Language Logo | Language logo, Programming humor, ? logo">
            <a:extLst>
              <a:ext uri="{FF2B5EF4-FFF2-40B4-BE49-F238E27FC236}">
                <a16:creationId xmlns:a16="http://schemas.microsoft.com/office/drawing/2014/main" id="{94AA1797-225D-016E-B9C2-378A60BA0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69" r="40608"/>
          <a:stretch/>
        </p:blipFill>
        <p:spPr bwMode="auto">
          <a:xfrm>
            <a:off x="7076757" y="6311899"/>
            <a:ext cx="1296681" cy="49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250B69-DA64-9903-EDFB-893F46A30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Heavy Lifters/The Big Boys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42407-1BAE-C528-7A64-B62CD7C37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Java, C++, C, Rust</a:t>
            </a:r>
          </a:p>
          <a:p>
            <a:r>
              <a:rPr lang="en-US" dirty="0"/>
              <a:t>Compiled Languages provide the speed and efficiency that cannot be achieved by interpreted languages.</a:t>
            </a:r>
          </a:p>
          <a:p>
            <a:endParaRPr lang="en-US" dirty="0"/>
          </a:p>
          <a:p>
            <a:r>
              <a:rPr lang="en-US" dirty="0"/>
              <a:t>C is the basis for many python packages</a:t>
            </a:r>
          </a:p>
          <a:p>
            <a:pPr lvl="1"/>
            <a:r>
              <a:rPr lang="en-US" dirty="0"/>
              <a:t>Meaning the functions in these packages are written with speedy code</a:t>
            </a:r>
          </a:p>
        </p:txBody>
      </p:sp>
      <p:pic>
        <p:nvPicPr>
          <p:cNvPr id="2050" name="Picture 2" descr="C++ Programming Language Logo | Language logo, Programming humor, ? logo">
            <a:extLst>
              <a:ext uri="{FF2B5EF4-FFF2-40B4-BE49-F238E27FC236}">
                <a16:creationId xmlns:a16="http://schemas.microsoft.com/office/drawing/2014/main" id="{B9EA0AA3-C265-12F3-2CA3-3079F40EE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710" y="4674742"/>
            <a:ext cx="2183258" cy="21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56E002A-4F98-83CA-EBD8-B961C7EC2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465034" y="4622753"/>
            <a:ext cx="1406704" cy="155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2EA843-3727-97C1-A11F-ED3D80DEDD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93"/>
          <a:stretch/>
        </p:blipFill>
        <p:spPr>
          <a:xfrm>
            <a:off x="8373438" y="6153535"/>
            <a:ext cx="598716" cy="62904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4FDB5D-0636-AD73-BE01-55066CD3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4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aking ML to production with Rust: a 25x speedup | A learning journal">
            <a:extLst>
              <a:ext uri="{FF2B5EF4-FFF2-40B4-BE49-F238E27FC236}">
                <a16:creationId xmlns:a16="http://schemas.microsoft.com/office/drawing/2014/main" id="{17051B42-5F01-EC29-AF93-009C56F7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306" y="230697"/>
            <a:ext cx="5879388" cy="639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67FAC-C6E6-3EA0-DA68-3A76141FF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48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E9596-E085-A144-85F8-CF4E0636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“talk” to computers?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5F4F6-4A97-6911-9E11-6227FF8D6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Humans are much more capable of abstract thought than computers.</a:t>
            </a:r>
          </a:p>
          <a:p>
            <a:r>
              <a:rPr lang="en-US" dirty="0"/>
              <a:t>Computers can only follow simple instructions of 1s and 0s</a:t>
            </a:r>
          </a:p>
          <a:p>
            <a:endParaRPr lang="en-US" dirty="0"/>
          </a:p>
          <a:p>
            <a:r>
              <a:rPr lang="en-US" dirty="0"/>
              <a:t>We use programming languages to bridge the gap between how we think as humans and how computers “think”.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D383B-6252-935F-1D63-DA453390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0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6124B-1A30-CA4C-E7BE-0441083BA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FF5C4-A50F-623C-CFD1-5BA34E1A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70160" cy="4351338"/>
          </a:xfrm>
        </p:spPr>
        <p:txBody>
          <a:bodyPr/>
          <a:lstStyle/>
          <a:p>
            <a:r>
              <a:rPr lang="en-US" dirty="0"/>
              <a:t>FIJI/ImageJ are written in Java</a:t>
            </a:r>
          </a:p>
          <a:p>
            <a:r>
              <a:rPr lang="en-US" dirty="0"/>
              <a:t>Many powerful image processing tools are also based in Java</a:t>
            </a:r>
          </a:p>
          <a:p>
            <a:r>
              <a:rPr lang="en-US" dirty="0"/>
              <a:t>May be a good choice if you want to develop plugins for apps such as Fiji </a:t>
            </a:r>
          </a:p>
          <a:p>
            <a:r>
              <a:rPr lang="en-US" dirty="0"/>
              <a:t>SciJava works to bundle popular science java libraries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711CF450-971B-9557-B4E8-4501884BB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90" y="4778741"/>
            <a:ext cx="2133710" cy="831893"/>
          </a:xfrm>
          <a:prstGeom prst="rect">
            <a:avLst/>
          </a:prstGeom>
        </p:spPr>
      </p:pic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9C29F842-8E98-54EF-A827-FA0BD271C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9190" y="1198282"/>
            <a:ext cx="2133710" cy="2070015"/>
          </a:xfrm>
          <a:prstGeom prst="rect">
            <a:avLst/>
          </a:prstGeom>
        </p:spPr>
      </p:pic>
      <p:pic>
        <p:nvPicPr>
          <p:cNvPr id="1026" name="Picture 2" descr="ImageJ">
            <a:extLst>
              <a:ext uri="{FF2B5EF4-FFF2-40B4-BE49-F238E27FC236}">
                <a16:creationId xmlns:a16="http://schemas.microsoft.com/office/drawing/2014/main" id="{7ED7B690-4186-9E15-5054-95B754347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216" y="1898036"/>
            <a:ext cx="1716640" cy="171664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30ECF1-C8FE-CE17-4565-57552762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8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D70365C-15E5-046F-37F3-7780595D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9C30CD-DCF9-D6BC-7D58-B06899507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fast or faster than C in most applications</a:t>
            </a:r>
          </a:p>
          <a:p>
            <a:pPr lvl="1"/>
            <a:r>
              <a:rPr lang="en-US" dirty="0"/>
              <a:t>And is memory safe</a:t>
            </a:r>
          </a:p>
          <a:p>
            <a:r>
              <a:rPr lang="en-US" dirty="0"/>
              <a:t>Incredible community and documentation</a:t>
            </a:r>
          </a:p>
          <a:p>
            <a:r>
              <a:rPr lang="en-US" dirty="0"/>
              <a:t>Libraries like Rust-Bio provide everything needed for bioinformatics work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Companies such as 10X Genomics are using rust to build extremely efficient tools for applications such as single cell sequencing</a:t>
            </a:r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E5B0D5CE-D734-7B73-EF27-991382720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0944" y="455403"/>
            <a:ext cx="1156573" cy="11450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6A5012-1206-579C-87DE-6806AC747303}"/>
              </a:ext>
            </a:extLst>
          </p:cNvPr>
          <p:cNvSpPr txBox="1"/>
          <p:nvPr/>
        </p:nvSpPr>
        <p:spPr>
          <a:xfrm>
            <a:off x="1015360" y="552532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Nature: Why Scientists are turning to Rust</a:t>
            </a:r>
            <a:endParaRPr lang="en-US" dirty="0"/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9E24BB3B-24D4-2E4C-94E8-4F1FAF9E3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622" y="64704"/>
            <a:ext cx="2889605" cy="1926403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6DDB763-0596-62E5-8886-9D866B23D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4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0EDF1-613D-75A3-7293-67B280FDF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8694B-4771-57FB-BB51-C0AFFE555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Python: </a:t>
            </a:r>
            <a:r>
              <a:rPr lang="en-US" dirty="0">
                <a:hlinkClick r:id="rId2"/>
              </a:rPr>
              <a:t>Python Tutorial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Python for Data Science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R: </a:t>
            </a:r>
            <a:r>
              <a:rPr lang="en-US" dirty="0">
                <a:hlinkClick r:id="rId4"/>
              </a:rPr>
              <a:t>Swirl: Learn R in R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Intro to 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Java: </a:t>
            </a:r>
            <a:r>
              <a:rPr lang="en-US" dirty="0">
                <a:hlinkClick r:id="rId6"/>
              </a:rPr>
              <a:t>LearnJavaOnline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Rust: </a:t>
            </a:r>
            <a:r>
              <a:rPr lang="en-US" dirty="0">
                <a:hlinkClick r:id="rId7"/>
              </a:rPr>
              <a:t>"The Book“</a:t>
            </a:r>
            <a:r>
              <a:rPr lang="en-US" dirty="0"/>
              <a:t>, </a:t>
            </a:r>
            <a:r>
              <a:rPr lang="en-US" dirty="0">
                <a:hlinkClick r:id="rId8"/>
              </a:rPr>
              <a:t>RustBio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C: </a:t>
            </a:r>
            <a:r>
              <a:rPr lang="en-US" dirty="0">
                <a:hlinkClick r:id="rId9"/>
              </a:rPr>
              <a:t>Learn-C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F#: </a:t>
            </a:r>
            <a:r>
              <a:rPr lang="en-US" dirty="0">
                <a:hlinkClick r:id="rId10"/>
              </a:rPr>
              <a:t>Learn F Sharp</a:t>
            </a:r>
            <a:r>
              <a:rPr lang="en-US" dirty="0"/>
              <a:t>, </a:t>
            </a:r>
            <a:r>
              <a:rPr lang="en-US" dirty="0">
                <a:hlinkClick r:id="rId11"/>
              </a:rPr>
              <a:t>BioFSharp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D713F-F152-BBBE-B87E-50508DC8F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488D5-BFEE-4F69-22BA-75E35DA4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440"/>
            <a:ext cx="10515600" cy="1325563"/>
          </a:xfrm>
        </p:spPr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E8FC-350B-6F93-77DB-CEF7BAEFC479}"/>
              </a:ext>
            </a:extLst>
          </p:cNvPr>
          <p:cNvSpPr txBox="1"/>
          <p:nvPr/>
        </p:nvSpPr>
        <p:spPr>
          <a:xfrm>
            <a:off x="4320542" y="4264688"/>
            <a:ext cx="355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modern, general-purpose languages can do most things, use the one that you are most comfortable with and which has the tools needed for your application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2BE57-6E65-6E64-A57F-6E88C7F9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C24A4E-87E8-AA75-35E7-3FAD465DDAB8}"/>
              </a:ext>
            </a:extLst>
          </p:cNvPr>
          <p:cNvSpPr txBox="1"/>
          <p:nvPr/>
        </p:nvSpPr>
        <p:spPr>
          <a:xfrm>
            <a:off x="838200" y="4264688"/>
            <a:ext cx="32176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Computers receive instructions through machine code, compilers and assemblers are used to convert human-readable code to machine code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29E3CD4-93DC-C287-987F-EBD055BF4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88" y="1371893"/>
            <a:ext cx="2742029" cy="2710145"/>
          </a:xfrm>
          <a:prstGeom prst="rect">
            <a:avLst/>
          </a:prstGeom>
        </p:spPr>
      </p:pic>
      <p:pic>
        <p:nvPicPr>
          <p:cNvPr id="21" name="Picture 20">
            <a:hlinkClick r:id="rId3"/>
            <a:extLst>
              <a:ext uri="{FF2B5EF4-FFF2-40B4-BE49-F238E27FC236}">
                <a16:creationId xmlns:a16="http://schemas.microsoft.com/office/drawing/2014/main" id="{36A3BA26-F504-3934-A9B8-3A2FFC3A8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570" y="2020339"/>
            <a:ext cx="1156573" cy="1145006"/>
          </a:xfrm>
          <a:prstGeom prst="rect">
            <a:avLst/>
          </a:prstGeom>
        </p:spPr>
      </p:pic>
      <p:pic>
        <p:nvPicPr>
          <p:cNvPr id="22" name="Picture 2" descr="C++ Programming Language Logo | Language logo, Programming humor, ? logo">
            <a:extLst>
              <a:ext uri="{FF2B5EF4-FFF2-40B4-BE49-F238E27FC236}">
                <a16:creationId xmlns:a16="http://schemas.microsoft.com/office/drawing/2014/main" id="{771DACD8-C962-3BC9-0627-AE2296C82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19"/>
          <a:stretch/>
        </p:blipFill>
        <p:spPr bwMode="auto">
          <a:xfrm>
            <a:off x="4539856" y="756388"/>
            <a:ext cx="1412592" cy="102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C924EBE-6555-5229-E4E3-043CB3BD0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239554" y="920961"/>
            <a:ext cx="869878" cy="96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CEF16C-0974-E5F2-6A27-BBFC32E9D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2826" y="3411235"/>
            <a:ext cx="2511626" cy="6809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EEA040-64F5-F0AA-7D47-99CFA07FE0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9379" y="2071344"/>
            <a:ext cx="1488507" cy="114500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9CA21E5-4CF3-8C72-57A2-1403762BCD56}"/>
              </a:ext>
            </a:extLst>
          </p:cNvPr>
          <p:cNvSpPr txBox="1"/>
          <p:nvPr/>
        </p:nvSpPr>
        <p:spPr>
          <a:xfrm>
            <a:off x="8136198" y="4264688"/>
            <a:ext cx="355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using a combination of compiled and interpreted languages, we can create programs that are both easy to develop and have excellent performance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BBCBCF9-3AD5-7718-3237-8C83E3AA2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6387" y="1264771"/>
            <a:ext cx="2511626" cy="680902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38A7FFA3-40A9-F2DB-07A5-53A75BC48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476719" y="3131337"/>
            <a:ext cx="869878" cy="96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rrow: Down 28">
            <a:extLst>
              <a:ext uri="{FF2B5EF4-FFF2-40B4-BE49-F238E27FC236}">
                <a16:creationId xmlns:a16="http://schemas.microsoft.com/office/drawing/2014/main" id="{E5E637A0-EA7F-C7BC-90EA-9D65F4648CCF}"/>
              </a:ext>
            </a:extLst>
          </p:cNvPr>
          <p:cNvSpPr/>
          <p:nvPr/>
        </p:nvSpPr>
        <p:spPr>
          <a:xfrm>
            <a:off x="9764730" y="2115450"/>
            <a:ext cx="434939" cy="8877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80D1D9-5696-FA16-27EE-79E77BE55710}"/>
              </a:ext>
            </a:extLst>
          </p:cNvPr>
          <p:cNvSpPr txBox="1"/>
          <p:nvPr/>
        </p:nvSpPr>
        <p:spPr>
          <a:xfrm>
            <a:off x="3902814" y="5914567"/>
            <a:ext cx="4099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Questions?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0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6" grpId="0"/>
      <p:bldP spid="29" grpId="0" animBg="1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307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F3E4BD9B-2C5E-F449-E7A4-F3BED161DC05}"/>
              </a:ext>
            </a:extLst>
          </p:cNvPr>
          <p:cNvGrpSpPr/>
          <p:nvPr/>
        </p:nvGrpSpPr>
        <p:grpSpPr>
          <a:xfrm>
            <a:off x="2066070" y="643466"/>
            <a:ext cx="8040714" cy="5551922"/>
            <a:chOff x="2066070" y="643466"/>
            <a:chExt cx="8040714" cy="5551922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E17EE4B6-B888-47A4-8189-D8C2424A0FF9}"/>
                </a:ext>
              </a:extLst>
            </p:cNvPr>
            <p:cNvSpPr/>
            <p:nvPr/>
          </p:nvSpPr>
          <p:spPr>
            <a:xfrm rot="5400000">
              <a:off x="4722377" y="3132258"/>
              <a:ext cx="2919545" cy="382891"/>
            </a:xfrm>
            <a:custGeom>
              <a:avLst/>
              <a:gdLst>
                <a:gd name="connsiteX0" fmla="*/ 0 w 2919545"/>
                <a:gd name="connsiteY0" fmla="*/ 120611 h 382891"/>
                <a:gd name="connsiteX1" fmla="*/ 2468117 w 2919545"/>
                <a:gd name="connsiteY1" fmla="*/ 120611 h 382891"/>
                <a:gd name="connsiteX2" fmla="*/ 2468117 w 2919545"/>
                <a:gd name="connsiteY2" fmla="*/ 0 h 382891"/>
                <a:gd name="connsiteX3" fmla="*/ 2919545 w 2919545"/>
                <a:gd name="connsiteY3" fmla="*/ 191446 h 382891"/>
                <a:gd name="connsiteX4" fmla="*/ 2468117 w 2919545"/>
                <a:gd name="connsiteY4" fmla="*/ 382891 h 382891"/>
                <a:gd name="connsiteX5" fmla="*/ 2468117 w 2919545"/>
                <a:gd name="connsiteY5" fmla="*/ 262280 h 382891"/>
                <a:gd name="connsiteX6" fmla="*/ 0 w 2919545"/>
                <a:gd name="connsiteY6" fmla="*/ 262280 h 382891"/>
                <a:gd name="connsiteX7" fmla="*/ 0 w 2919545"/>
                <a:gd name="connsiteY7" fmla="*/ 191446 h 38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19545" h="382891">
                  <a:moveTo>
                    <a:pt x="0" y="120611"/>
                  </a:moveTo>
                  <a:lnTo>
                    <a:pt x="2468117" y="120611"/>
                  </a:lnTo>
                  <a:lnTo>
                    <a:pt x="2468117" y="0"/>
                  </a:lnTo>
                  <a:lnTo>
                    <a:pt x="2919545" y="191446"/>
                  </a:lnTo>
                  <a:lnTo>
                    <a:pt x="2468117" y="382891"/>
                  </a:lnTo>
                  <a:lnTo>
                    <a:pt x="2468117" y="262280"/>
                  </a:lnTo>
                  <a:lnTo>
                    <a:pt x="0" y="262280"/>
                  </a:lnTo>
                  <a:lnTo>
                    <a:pt x="0" y="191446"/>
                  </a:lnTo>
                  <a:close/>
                </a:path>
              </a:pathLst>
            </a:custGeom>
            <a:solidFill>
              <a:srgbClr val="76608A"/>
            </a:solidFill>
            <a:ln w="19140" cap="flat">
              <a:solidFill>
                <a:srgbClr val="432D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7AC76D6-9DBB-E1D8-471A-61763E6EF52F}"/>
                </a:ext>
              </a:extLst>
            </p:cNvPr>
            <p:cNvSpPr/>
            <p:nvPr/>
          </p:nvSpPr>
          <p:spPr>
            <a:xfrm>
              <a:off x="3980525" y="2749367"/>
              <a:ext cx="4523093" cy="1340119"/>
            </a:xfrm>
            <a:custGeom>
              <a:avLst/>
              <a:gdLst>
                <a:gd name="connsiteX0" fmla="*/ 0 w 4523093"/>
                <a:gd name="connsiteY0" fmla="*/ 1340119 h 1340119"/>
                <a:gd name="connsiteX1" fmla="*/ 382891 w 4523093"/>
                <a:gd name="connsiteY1" fmla="*/ 0 h 1340119"/>
                <a:gd name="connsiteX2" fmla="*/ 4140202 w 4523093"/>
                <a:gd name="connsiteY2" fmla="*/ 0 h 1340119"/>
                <a:gd name="connsiteX3" fmla="*/ 4523094 w 4523093"/>
                <a:gd name="connsiteY3" fmla="*/ 1340119 h 134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3093" h="1340119">
                  <a:moveTo>
                    <a:pt x="0" y="1340119"/>
                  </a:moveTo>
                  <a:lnTo>
                    <a:pt x="382891" y="0"/>
                  </a:lnTo>
                  <a:lnTo>
                    <a:pt x="4140202" y="0"/>
                  </a:lnTo>
                  <a:lnTo>
                    <a:pt x="4523094" y="1340119"/>
                  </a:lnTo>
                  <a:close/>
                </a:path>
              </a:pathLst>
            </a:custGeom>
            <a:solidFill>
              <a:srgbClr val="FFF2CC"/>
            </a:solidFill>
            <a:ln w="19140" cap="flat">
              <a:solidFill>
                <a:srgbClr val="D6B6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CF5296E-D051-68E4-12EB-2797EFD2962A}"/>
                </a:ext>
              </a:extLst>
            </p:cNvPr>
            <p:cNvSpPr/>
            <p:nvPr/>
          </p:nvSpPr>
          <p:spPr>
            <a:xfrm>
              <a:off x="3406189" y="4855269"/>
              <a:ext cx="5551921" cy="1340119"/>
            </a:xfrm>
            <a:custGeom>
              <a:avLst/>
              <a:gdLst>
                <a:gd name="connsiteX0" fmla="*/ 0 w 5551921"/>
                <a:gd name="connsiteY0" fmla="*/ 1340119 h 1340119"/>
                <a:gd name="connsiteX1" fmla="*/ 382891 w 5551921"/>
                <a:gd name="connsiteY1" fmla="*/ 0 h 1340119"/>
                <a:gd name="connsiteX2" fmla="*/ 5169031 w 5551921"/>
                <a:gd name="connsiteY2" fmla="*/ 0 h 1340119"/>
                <a:gd name="connsiteX3" fmla="*/ 5551922 w 5551921"/>
                <a:gd name="connsiteY3" fmla="*/ 1340119 h 134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51921" h="1340119">
                  <a:moveTo>
                    <a:pt x="0" y="1340119"/>
                  </a:moveTo>
                  <a:lnTo>
                    <a:pt x="382891" y="0"/>
                  </a:lnTo>
                  <a:lnTo>
                    <a:pt x="5169031" y="0"/>
                  </a:lnTo>
                  <a:lnTo>
                    <a:pt x="5551922" y="1340119"/>
                  </a:lnTo>
                  <a:close/>
                </a:path>
              </a:pathLst>
            </a:custGeom>
            <a:solidFill>
              <a:srgbClr val="F8CECC"/>
            </a:solidFill>
            <a:ln w="19140" cap="flat">
              <a:solidFill>
                <a:srgbClr val="B854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EBAF6F0-4DDC-5B62-08F0-97A2DDFB30B7}"/>
                </a:ext>
              </a:extLst>
            </p:cNvPr>
            <p:cNvSpPr/>
            <p:nvPr/>
          </p:nvSpPr>
          <p:spPr>
            <a:xfrm>
              <a:off x="4423339" y="643466"/>
              <a:ext cx="3637466" cy="1340119"/>
            </a:xfrm>
            <a:custGeom>
              <a:avLst/>
              <a:gdLst>
                <a:gd name="connsiteX0" fmla="*/ 0 w 3637466"/>
                <a:gd name="connsiteY0" fmla="*/ 1340119 h 1340119"/>
                <a:gd name="connsiteX1" fmla="*/ 382891 w 3637466"/>
                <a:gd name="connsiteY1" fmla="*/ 0 h 1340119"/>
                <a:gd name="connsiteX2" fmla="*/ 3254575 w 3637466"/>
                <a:gd name="connsiteY2" fmla="*/ 0 h 1340119"/>
                <a:gd name="connsiteX3" fmla="*/ 3637466 w 3637466"/>
                <a:gd name="connsiteY3" fmla="*/ 1340119 h 134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7466" h="1340119">
                  <a:moveTo>
                    <a:pt x="0" y="1340119"/>
                  </a:moveTo>
                  <a:lnTo>
                    <a:pt x="382891" y="0"/>
                  </a:lnTo>
                  <a:lnTo>
                    <a:pt x="3254575" y="0"/>
                  </a:lnTo>
                  <a:lnTo>
                    <a:pt x="3637466" y="1340119"/>
                  </a:lnTo>
                  <a:close/>
                </a:path>
              </a:pathLst>
            </a:custGeom>
            <a:solidFill>
              <a:srgbClr val="D5E8D4"/>
            </a:solidFill>
            <a:ln w="19140" cap="flat">
              <a:solidFill>
                <a:srgbClr val="82B3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1C61999-283D-B47D-71FF-111767842542}"/>
                </a:ext>
              </a:extLst>
            </p:cNvPr>
            <p:cNvSpPr/>
            <p:nvPr/>
          </p:nvSpPr>
          <p:spPr>
            <a:xfrm>
              <a:off x="2066070" y="3323704"/>
              <a:ext cx="1335332" cy="1914456"/>
            </a:xfrm>
            <a:custGeom>
              <a:avLst/>
              <a:gdLst>
                <a:gd name="connsiteX0" fmla="*/ 856719 w 1335332"/>
                <a:gd name="connsiteY0" fmla="*/ 0 h 1914456"/>
                <a:gd name="connsiteX1" fmla="*/ 1335333 w 1335332"/>
                <a:gd name="connsiteY1" fmla="*/ 411608 h 1914456"/>
                <a:gd name="connsiteX2" fmla="*/ 856719 w 1335332"/>
                <a:gd name="connsiteY2" fmla="*/ 823216 h 1914456"/>
                <a:gd name="connsiteX3" fmla="*/ 856719 w 1335332"/>
                <a:gd name="connsiteY3" fmla="*/ 622198 h 1914456"/>
                <a:gd name="connsiteX4" fmla="*/ 421180 w 1335332"/>
                <a:gd name="connsiteY4" fmla="*/ 1057737 h 1914456"/>
                <a:gd name="connsiteX5" fmla="*/ 856719 w 1335332"/>
                <a:gd name="connsiteY5" fmla="*/ 1493276 h 1914456"/>
                <a:gd name="connsiteX6" fmla="*/ 1148674 w 1335332"/>
                <a:gd name="connsiteY6" fmla="*/ 1493276 h 1914456"/>
                <a:gd name="connsiteX7" fmla="*/ 1148674 w 1335332"/>
                <a:gd name="connsiteY7" fmla="*/ 1914456 h 1914456"/>
                <a:gd name="connsiteX8" fmla="*/ 856719 w 1335332"/>
                <a:gd name="connsiteY8" fmla="*/ 1914456 h 1914456"/>
                <a:gd name="connsiteX9" fmla="*/ 0 w 1335332"/>
                <a:gd name="connsiteY9" fmla="*/ 1057737 h 1914456"/>
                <a:gd name="connsiteX10" fmla="*/ 856719 w 1335332"/>
                <a:gd name="connsiteY10" fmla="*/ 201018 h 191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5332" h="1914456">
                  <a:moveTo>
                    <a:pt x="856719" y="0"/>
                  </a:moveTo>
                  <a:lnTo>
                    <a:pt x="1335333" y="411608"/>
                  </a:lnTo>
                  <a:lnTo>
                    <a:pt x="856719" y="823216"/>
                  </a:lnTo>
                  <a:lnTo>
                    <a:pt x="856719" y="622198"/>
                  </a:lnTo>
                  <a:cubicBezTo>
                    <a:pt x="616263" y="622198"/>
                    <a:pt x="421180" y="817281"/>
                    <a:pt x="421180" y="1057737"/>
                  </a:cubicBezTo>
                  <a:cubicBezTo>
                    <a:pt x="421180" y="1298193"/>
                    <a:pt x="616263" y="1493276"/>
                    <a:pt x="856719" y="1493276"/>
                  </a:cubicBezTo>
                  <a:lnTo>
                    <a:pt x="1148674" y="1493276"/>
                  </a:lnTo>
                  <a:lnTo>
                    <a:pt x="1148674" y="1914456"/>
                  </a:lnTo>
                  <a:lnTo>
                    <a:pt x="856719" y="1914456"/>
                  </a:lnTo>
                  <a:cubicBezTo>
                    <a:pt x="383657" y="1914456"/>
                    <a:pt x="0" y="1530799"/>
                    <a:pt x="0" y="1057737"/>
                  </a:cubicBezTo>
                  <a:cubicBezTo>
                    <a:pt x="0" y="584675"/>
                    <a:pt x="383657" y="201018"/>
                    <a:pt x="856719" y="201018"/>
                  </a:cubicBezTo>
                  <a:close/>
                </a:path>
              </a:pathLst>
            </a:custGeom>
            <a:solidFill>
              <a:srgbClr val="DAE8FC"/>
            </a:solidFill>
            <a:ln w="19140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BCCAD07-D836-2C6A-2DBC-3EAC052AD628}"/>
                </a:ext>
              </a:extLst>
            </p:cNvPr>
            <p:cNvSpPr/>
            <p:nvPr/>
          </p:nvSpPr>
          <p:spPr>
            <a:xfrm rot="10800000" flipV="1">
              <a:off x="8766665" y="1217802"/>
              <a:ext cx="1340119" cy="1914456"/>
            </a:xfrm>
            <a:custGeom>
              <a:avLst/>
              <a:gdLst>
                <a:gd name="connsiteX0" fmla="*/ 856719 w 1340119"/>
                <a:gd name="connsiteY0" fmla="*/ 0 h 1914456"/>
                <a:gd name="connsiteX1" fmla="*/ 1335333 w 1340119"/>
                <a:gd name="connsiteY1" fmla="*/ 411608 h 1914456"/>
                <a:gd name="connsiteX2" fmla="*/ 856719 w 1340119"/>
                <a:gd name="connsiteY2" fmla="*/ 823216 h 1914456"/>
                <a:gd name="connsiteX3" fmla="*/ 856719 w 1340119"/>
                <a:gd name="connsiteY3" fmla="*/ 622198 h 1914456"/>
                <a:gd name="connsiteX4" fmla="*/ 421180 w 1340119"/>
                <a:gd name="connsiteY4" fmla="*/ 1057737 h 1914456"/>
                <a:gd name="connsiteX5" fmla="*/ 856719 w 1340119"/>
                <a:gd name="connsiteY5" fmla="*/ 1493276 h 1914456"/>
                <a:gd name="connsiteX6" fmla="*/ 1340119 w 1340119"/>
                <a:gd name="connsiteY6" fmla="*/ 1493276 h 1914456"/>
                <a:gd name="connsiteX7" fmla="*/ 1340119 w 1340119"/>
                <a:gd name="connsiteY7" fmla="*/ 1914456 h 1914456"/>
                <a:gd name="connsiteX8" fmla="*/ 856719 w 1340119"/>
                <a:gd name="connsiteY8" fmla="*/ 1914456 h 1914456"/>
                <a:gd name="connsiteX9" fmla="*/ 0 w 1340119"/>
                <a:gd name="connsiteY9" fmla="*/ 1057737 h 1914456"/>
                <a:gd name="connsiteX10" fmla="*/ 856719 w 1340119"/>
                <a:gd name="connsiteY10" fmla="*/ 201018 h 191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0119" h="1914456">
                  <a:moveTo>
                    <a:pt x="856719" y="0"/>
                  </a:moveTo>
                  <a:lnTo>
                    <a:pt x="1335333" y="411608"/>
                  </a:lnTo>
                  <a:lnTo>
                    <a:pt x="856719" y="823216"/>
                  </a:lnTo>
                  <a:lnTo>
                    <a:pt x="856719" y="622198"/>
                  </a:lnTo>
                  <a:cubicBezTo>
                    <a:pt x="616263" y="622198"/>
                    <a:pt x="421180" y="817281"/>
                    <a:pt x="421180" y="1057737"/>
                  </a:cubicBezTo>
                  <a:cubicBezTo>
                    <a:pt x="421180" y="1298193"/>
                    <a:pt x="616263" y="1493276"/>
                    <a:pt x="856719" y="1493276"/>
                  </a:cubicBezTo>
                  <a:lnTo>
                    <a:pt x="1340119" y="1493276"/>
                  </a:lnTo>
                  <a:lnTo>
                    <a:pt x="1340119" y="1914456"/>
                  </a:lnTo>
                  <a:lnTo>
                    <a:pt x="856719" y="1914456"/>
                  </a:lnTo>
                  <a:cubicBezTo>
                    <a:pt x="383657" y="1914456"/>
                    <a:pt x="0" y="1530799"/>
                    <a:pt x="0" y="1057737"/>
                  </a:cubicBezTo>
                  <a:cubicBezTo>
                    <a:pt x="0" y="584675"/>
                    <a:pt x="383657" y="201018"/>
                    <a:pt x="856719" y="201018"/>
                  </a:cubicBezTo>
                  <a:close/>
                </a:path>
              </a:pathLst>
            </a:custGeom>
            <a:solidFill>
              <a:srgbClr val="DAE8FC"/>
            </a:solidFill>
            <a:ln w="19140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5C60F6C-4BD9-8A8A-AE79-1FEEC2B0BFC7}"/>
              </a:ext>
            </a:extLst>
          </p:cNvPr>
          <p:cNvSpPr txBox="1"/>
          <p:nvPr/>
        </p:nvSpPr>
        <p:spPr>
          <a:xfrm>
            <a:off x="4114800" y="5283200"/>
            <a:ext cx="415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Machine Code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CEF728-2159-1EF4-5187-9E980652E5D8}"/>
              </a:ext>
            </a:extLst>
          </p:cNvPr>
          <p:cNvSpPr txBox="1"/>
          <p:nvPr/>
        </p:nvSpPr>
        <p:spPr>
          <a:xfrm>
            <a:off x="4114800" y="3167389"/>
            <a:ext cx="415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Assembly Code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F71186-571C-6FDA-8670-B37D5F1E20F3}"/>
              </a:ext>
            </a:extLst>
          </p:cNvPr>
          <p:cNvSpPr txBox="1"/>
          <p:nvPr/>
        </p:nvSpPr>
        <p:spPr>
          <a:xfrm>
            <a:off x="4114800" y="843433"/>
            <a:ext cx="4155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High Level 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Languages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DAB81C-628F-8D9A-77A7-0DF566B000BA}"/>
              </a:ext>
            </a:extLst>
          </p:cNvPr>
          <p:cNvSpPr txBox="1"/>
          <p:nvPr/>
        </p:nvSpPr>
        <p:spPr>
          <a:xfrm>
            <a:off x="9194800" y="5283200"/>
            <a:ext cx="255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&lt;-  “Understandable”                	      to Computers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FB995D-D92A-50B2-C7DB-76F9BA759860}"/>
              </a:ext>
            </a:extLst>
          </p:cNvPr>
          <p:cNvSpPr txBox="1"/>
          <p:nvPr/>
        </p:nvSpPr>
        <p:spPr>
          <a:xfrm>
            <a:off x="2066070" y="697637"/>
            <a:ext cx="255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Understandable to Humans                  -&gt;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E839814-427A-6B01-50DC-61CED7E3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04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DA4E-7A04-7D8D-198A-70DEEEA6F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Object-Oriented vs. Functional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25109-1330-69CE-FAE5-1A0924B50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25FB9-ED83-F669-B1E5-BFCBD5F9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53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16D3C0-1B9F-C25A-6165-B887E9D78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33" y="978896"/>
            <a:ext cx="11138133" cy="49002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8F8D6-5A87-E152-DC35-993392E40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303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8D8335-1B64-7470-4946-B958081C19AC}"/>
              </a:ext>
            </a:extLst>
          </p:cNvPr>
          <p:cNvSpPr txBox="1"/>
          <p:nvPr/>
        </p:nvSpPr>
        <p:spPr>
          <a:xfrm>
            <a:off x="1164620" y="2105562"/>
            <a:ext cx="4142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0011 0001 0100 0001 </a:t>
            </a:r>
          </a:p>
          <a:p>
            <a:pPr algn="ctr"/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0101 1001 0010 0110 </a:t>
            </a:r>
          </a:p>
          <a:p>
            <a:pPr algn="ctr"/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0101 0011 0101 1000 </a:t>
            </a:r>
          </a:p>
          <a:p>
            <a:pPr algn="ctr"/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1001 0111 1001 0011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FB475C-91A1-D262-7D56-61586FE08884}"/>
              </a:ext>
            </a:extLst>
          </p:cNvPr>
          <p:cNvSpPr txBox="1"/>
          <p:nvPr/>
        </p:nvSpPr>
        <p:spPr>
          <a:xfrm>
            <a:off x="6570482" y="2105562"/>
            <a:ext cx="4456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1F 20 01 0F 1A 0B 10 11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1B 1C 0D 32 05 17 12 1F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13 43 0C 1D 07 1B 04 13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10 21 D7 72 53 12 3B 4F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430DB5-A634-7F30-2085-DED02506C712}"/>
              </a:ext>
            </a:extLst>
          </p:cNvPr>
          <p:cNvSpPr txBox="1"/>
          <p:nvPr/>
        </p:nvSpPr>
        <p:spPr>
          <a:xfrm>
            <a:off x="1337735" y="1630835"/>
            <a:ext cx="3796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First 16 digits of pi in Binary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F3EAB-A7DD-DF5E-F655-BF68B5B8280C}"/>
              </a:ext>
            </a:extLst>
          </p:cNvPr>
          <p:cNvSpPr txBox="1"/>
          <p:nvPr/>
        </p:nvSpPr>
        <p:spPr>
          <a:xfrm>
            <a:off x="6900711" y="1654479"/>
            <a:ext cx="3796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Bytes in Hexadecimal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5F156A-D268-3251-8516-B4A94DE85525}"/>
              </a:ext>
            </a:extLst>
          </p:cNvPr>
          <p:cNvSpPr txBox="1"/>
          <p:nvPr/>
        </p:nvSpPr>
        <p:spPr>
          <a:xfrm>
            <a:off x="4333186" y="4548918"/>
            <a:ext cx="2997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One Byte:</a:t>
            </a:r>
          </a:p>
          <a:p>
            <a:pPr algn="ctr"/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01101010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3299DD-0513-43C0-A1F0-FCA6D8E50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E040D-5F1A-8FA8-C2D5-FC57CF562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1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F3E4BD9B-2C5E-F449-E7A4-F3BED161DC05}"/>
              </a:ext>
            </a:extLst>
          </p:cNvPr>
          <p:cNvGrpSpPr/>
          <p:nvPr/>
        </p:nvGrpSpPr>
        <p:grpSpPr>
          <a:xfrm>
            <a:off x="2066070" y="643466"/>
            <a:ext cx="8040714" cy="5551922"/>
            <a:chOff x="2066070" y="643466"/>
            <a:chExt cx="8040714" cy="5551922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E17EE4B6-B888-47A4-8189-D8C2424A0FF9}"/>
                </a:ext>
              </a:extLst>
            </p:cNvPr>
            <p:cNvSpPr/>
            <p:nvPr/>
          </p:nvSpPr>
          <p:spPr>
            <a:xfrm rot="5400000">
              <a:off x="4722377" y="3132258"/>
              <a:ext cx="2919545" cy="382891"/>
            </a:xfrm>
            <a:custGeom>
              <a:avLst/>
              <a:gdLst>
                <a:gd name="connsiteX0" fmla="*/ 0 w 2919545"/>
                <a:gd name="connsiteY0" fmla="*/ 120611 h 382891"/>
                <a:gd name="connsiteX1" fmla="*/ 2468117 w 2919545"/>
                <a:gd name="connsiteY1" fmla="*/ 120611 h 382891"/>
                <a:gd name="connsiteX2" fmla="*/ 2468117 w 2919545"/>
                <a:gd name="connsiteY2" fmla="*/ 0 h 382891"/>
                <a:gd name="connsiteX3" fmla="*/ 2919545 w 2919545"/>
                <a:gd name="connsiteY3" fmla="*/ 191446 h 382891"/>
                <a:gd name="connsiteX4" fmla="*/ 2468117 w 2919545"/>
                <a:gd name="connsiteY4" fmla="*/ 382891 h 382891"/>
                <a:gd name="connsiteX5" fmla="*/ 2468117 w 2919545"/>
                <a:gd name="connsiteY5" fmla="*/ 262280 h 382891"/>
                <a:gd name="connsiteX6" fmla="*/ 0 w 2919545"/>
                <a:gd name="connsiteY6" fmla="*/ 262280 h 382891"/>
                <a:gd name="connsiteX7" fmla="*/ 0 w 2919545"/>
                <a:gd name="connsiteY7" fmla="*/ 191446 h 38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19545" h="382891">
                  <a:moveTo>
                    <a:pt x="0" y="120611"/>
                  </a:moveTo>
                  <a:lnTo>
                    <a:pt x="2468117" y="120611"/>
                  </a:lnTo>
                  <a:lnTo>
                    <a:pt x="2468117" y="0"/>
                  </a:lnTo>
                  <a:lnTo>
                    <a:pt x="2919545" y="191446"/>
                  </a:lnTo>
                  <a:lnTo>
                    <a:pt x="2468117" y="382891"/>
                  </a:lnTo>
                  <a:lnTo>
                    <a:pt x="2468117" y="262280"/>
                  </a:lnTo>
                  <a:lnTo>
                    <a:pt x="0" y="262280"/>
                  </a:lnTo>
                  <a:lnTo>
                    <a:pt x="0" y="191446"/>
                  </a:lnTo>
                  <a:close/>
                </a:path>
              </a:pathLst>
            </a:custGeom>
            <a:solidFill>
              <a:srgbClr val="76608A"/>
            </a:solidFill>
            <a:ln w="19140" cap="flat">
              <a:solidFill>
                <a:srgbClr val="432D5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7AC76D6-9DBB-E1D8-471A-61763E6EF52F}"/>
                </a:ext>
              </a:extLst>
            </p:cNvPr>
            <p:cNvSpPr/>
            <p:nvPr/>
          </p:nvSpPr>
          <p:spPr>
            <a:xfrm>
              <a:off x="3980525" y="2749367"/>
              <a:ext cx="4523093" cy="1340119"/>
            </a:xfrm>
            <a:custGeom>
              <a:avLst/>
              <a:gdLst>
                <a:gd name="connsiteX0" fmla="*/ 0 w 4523093"/>
                <a:gd name="connsiteY0" fmla="*/ 1340119 h 1340119"/>
                <a:gd name="connsiteX1" fmla="*/ 382891 w 4523093"/>
                <a:gd name="connsiteY1" fmla="*/ 0 h 1340119"/>
                <a:gd name="connsiteX2" fmla="*/ 4140202 w 4523093"/>
                <a:gd name="connsiteY2" fmla="*/ 0 h 1340119"/>
                <a:gd name="connsiteX3" fmla="*/ 4523094 w 4523093"/>
                <a:gd name="connsiteY3" fmla="*/ 1340119 h 134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3093" h="1340119">
                  <a:moveTo>
                    <a:pt x="0" y="1340119"/>
                  </a:moveTo>
                  <a:lnTo>
                    <a:pt x="382891" y="0"/>
                  </a:lnTo>
                  <a:lnTo>
                    <a:pt x="4140202" y="0"/>
                  </a:lnTo>
                  <a:lnTo>
                    <a:pt x="4523094" y="1340119"/>
                  </a:lnTo>
                  <a:close/>
                </a:path>
              </a:pathLst>
            </a:custGeom>
            <a:solidFill>
              <a:srgbClr val="FFF2CC"/>
            </a:solidFill>
            <a:ln w="19140" cap="flat">
              <a:solidFill>
                <a:srgbClr val="D6B6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CF5296E-D051-68E4-12EB-2797EFD2962A}"/>
                </a:ext>
              </a:extLst>
            </p:cNvPr>
            <p:cNvSpPr/>
            <p:nvPr/>
          </p:nvSpPr>
          <p:spPr>
            <a:xfrm>
              <a:off x="3406189" y="4855269"/>
              <a:ext cx="5551921" cy="1340119"/>
            </a:xfrm>
            <a:custGeom>
              <a:avLst/>
              <a:gdLst>
                <a:gd name="connsiteX0" fmla="*/ 0 w 5551921"/>
                <a:gd name="connsiteY0" fmla="*/ 1340119 h 1340119"/>
                <a:gd name="connsiteX1" fmla="*/ 382891 w 5551921"/>
                <a:gd name="connsiteY1" fmla="*/ 0 h 1340119"/>
                <a:gd name="connsiteX2" fmla="*/ 5169031 w 5551921"/>
                <a:gd name="connsiteY2" fmla="*/ 0 h 1340119"/>
                <a:gd name="connsiteX3" fmla="*/ 5551922 w 5551921"/>
                <a:gd name="connsiteY3" fmla="*/ 1340119 h 134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51921" h="1340119">
                  <a:moveTo>
                    <a:pt x="0" y="1340119"/>
                  </a:moveTo>
                  <a:lnTo>
                    <a:pt x="382891" y="0"/>
                  </a:lnTo>
                  <a:lnTo>
                    <a:pt x="5169031" y="0"/>
                  </a:lnTo>
                  <a:lnTo>
                    <a:pt x="5551922" y="1340119"/>
                  </a:lnTo>
                  <a:close/>
                </a:path>
              </a:pathLst>
            </a:custGeom>
            <a:solidFill>
              <a:srgbClr val="F8CECC"/>
            </a:solidFill>
            <a:ln w="19140" cap="flat">
              <a:solidFill>
                <a:srgbClr val="B854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EBAF6F0-4DDC-5B62-08F0-97A2DDFB30B7}"/>
                </a:ext>
              </a:extLst>
            </p:cNvPr>
            <p:cNvSpPr/>
            <p:nvPr/>
          </p:nvSpPr>
          <p:spPr>
            <a:xfrm>
              <a:off x="4423339" y="643466"/>
              <a:ext cx="3637466" cy="1340119"/>
            </a:xfrm>
            <a:custGeom>
              <a:avLst/>
              <a:gdLst>
                <a:gd name="connsiteX0" fmla="*/ 0 w 3637466"/>
                <a:gd name="connsiteY0" fmla="*/ 1340119 h 1340119"/>
                <a:gd name="connsiteX1" fmla="*/ 382891 w 3637466"/>
                <a:gd name="connsiteY1" fmla="*/ 0 h 1340119"/>
                <a:gd name="connsiteX2" fmla="*/ 3254575 w 3637466"/>
                <a:gd name="connsiteY2" fmla="*/ 0 h 1340119"/>
                <a:gd name="connsiteX3" fmla="*/ 3637466 w 3637466"/>
                <a:gd name="connsiteY3" fmla="*/ 1340119 h 134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7466" h="1340119">
                  <a:moveTo>
                    <a:pt x="0" y="1340119"/>
                  </a:moveTo>
                  <a:lnTo>
                    <a:pt x="382891" y="0"/>
                  </a:lnTo>
                  <a:lnTo>
                    <a:pt x="3254575" y="0"/>
                  </a:lnTo>
                  <a:lnTo>
                    <a:pt x="3637466" y="1340119"/>
                  </a:lnTo>
                  <a:close/>
                </a:path>
              </a:pathLst>
            </a:custGeom>
            <a:solidFill>
              <a:srgbClr val="D5E8D4"/>
            </a:solidFill>
            <a:ln w="19140" cap="flat">
              <a:solidFill>
                <a:srgbClr val="82B3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1C61999-283D-B47D-71FF-111767842542}"/>
                </a:ext>
              </a:extLst>
            </p:cNvPr>
            <p:cNvSpPr/>
            <p:nvPr/>
          </p:nvSpPr>
          <p:spPr>
            <a:xfrm>
              <a:off x="2066070" y="3323704"/>
              <a:ext cx="1335332" cy="1914456"/>
            </a:xfrm>
            <a:custGeom>
              <a:avLst/>
              <a:gdLst>
                <a:gd name="connsiteX0" fmla="*/ 856719 w 1335332"/>
                <a:gd name="connsiteY0" fmla="*/ 0 h 1914456"/>
                <a:gd name="connsiteX1" fmla="*/ 1335333 w 1335332"/>
                <a:gd name="connsiteY1" fmla="*/ 411608 h 1914456"/>
                <a:gd name="connsiteX2" fmla="*/ 856719 w 1335332"/>
                <a:gd name="connsiteY2" fmla="*/ 823216 h 1914456"/>
                <a:gd name="connsiteX3" fmla="*/ 856719 w 1335332"/>
                <a:gd name="connsiteY3" fmla="*/ 622198 h 1914456"/>
                <a:gd name="connsiteX4" fmla="*/ 421180 w 1335332"/>
                <a:gd name="connsiteY4" fmla="*/ 1057737 h 1914456"/>
                <a:gd name="connsiteX5" fmla="*/ 856719 w 1335332"/>
                <a:gd name="connsiteY5" fmla="*/ 1493276 h 1914456"/>
                <a:gd name="connsiteX6" fmla="*/ 1148674 w 1335332"/>
                <a:gd name="connsiteY6" fmla="*/ 1493276 h 1914456"/>
                <a:gd name="connsiteX7" fmla="*/ 1148674 w 1335332"/>
                <a:gd name="connsiteY7" fmla="*/ 1914456 h 1914456"/>
                <a:gd name="connsiteX8" fmla="*/ 856719 w 1335332"/>
                <a:gd name="connsiteY8" fmla="*/ 1914456 h 1914456"/>
                <a:gd name="connsiteX9" fmla="*/ 0 w 1335332"/>
                <a:gd name="connsiteY9" fmla="*/ 1057737 h 1914456"/>
                <a:gd name="connsiteX10" fmla="*/ 856719 w 1335332"/>
                <a:gd name="connsiteY10" fmla="*/ 201018 h 191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5332" h="1914456">
                  <a:moveTo>
                    <a:pt x="856719" y="0"/>
                  </a:moveTo>
                  <a:lnTo>
                    <a:pt x="1335333" y="411608"/>
                  </a:lnTo>
                  <a:lnTo>
                    <a:pt x="856719" y="823216"/>
                  </a:lnTo>
                  <a:lnTo>
                    <a:pt x="856719" y="622198"/>
                  </a:lnTo>
                  <a:cubicBezTo>
                    <a:pt x="616263" y="622198"/>
                    <a:pt x="421180" y="817281"/>
                    <a:pt x="421180" y="1057737"/>
                  </a:cubicBezTo>
                  <a:cubicBezTo>
                    <a:pt x="421180" y="1298193"/>
                    <a:pt x="616263" y="1493276"/>
                    <a:pt x="856719" y="1493276"/>
                  </a:cubicBezTo>
                  <a:lnTo>
                    <a:pt x="1148674" y="1493276"/>
                  </a:lnTo>
                  <a:lnTo>
                    <a:pt x="1148674" y="1914456"/>
                  </a:lnTo>
                  <a:lnTo>
                    <a:pt x="856719" y="1914456"/>
                  </a:lnTo>
                  <a:cubicBezTo>
                    <a:pt x="383657" y="1914456"/>
                    <a:pt x="0" y="1530799"/>
                    <a:pt x="0" y="1057737"/>
                  </a:cubicBezTo>
                  <a:cubicBezTo>
                    <a:pt x="0" y="584675"/>
                    <a:pt x="383657" y="201018"/>
                    <a:pt x="856719" y="201018"/>
                  </a:cubicBezTo>
                  <a:close/>
                </a:path>
              </a:pathLst>
            </a:custGeom>
            <a:solidFill>
              <a:srgbClr val="DAE8FC"/>
            </a:solidFill>
            <a:ln w="19140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BCCAD07-D836-2C6A-2DBC-3EAC052AD628}"/>
                </a:ext>
              </a:extLst>
            </p:cNvPr>
            <p:cNvSpPr/>
            <p:nvPr/>
          </p:nvSpPr>
          <p:spPr>
            <a:xfrm rot="10800000" flipV="1">
              <a:off x="8766665" y="1217802"/>
              <a:ext cx="1340119" cy="1914456"/>
            </a:xfrm>
            <a:custGeom>
              <a:avLst/>
              <a:gdLst>
                <a:gd name="connsiteX0" fmla="*/ 856719 w 1340119"/>
                <a:gd name="connsiteY0" fmla="*/ 0 h 1914456"/>
                <a:gd name="connsiteX1" fmla="*/ 1335333 w 1340119"/>
                <a:gd name="connsiteY1" fmla="*/ 411608 h 1914456"/>
                <a:gd name="connsiteX2" fmla="*/ 856719 w 1340119"/>
                <a:gd name="connsiteY2" fmla="*/ 823216 h 1914456"/>
                <a:gd name="connsiteX3" fmla="*/ 856719 w 1340119"/>
                <a:gd name="connsiteY3" fmla="*/ 622198 h 1914456"/>
                <a:gd name="connsiteX4" fmla="*/ 421180 w 1340119"/>
                <a:gd name="connsiteY4" fmla="*/ 1057737 h 1914456"/>
                <a:gd name="connsiteX5" fmla="*/ 856719 w 1340119"/>
                <a:gd name="connsiteY5" fmla="*/ 1493276 h 1914456"/>
                <a:gd name="connsiteX6" fmla="*/ 1340119 w 1340119"/>
                <a:gd name="connsiteY6" fmla="*/ 1493276 h 1914456"/>
                <a:gd name="connsiteX7" fmla="*/ 1340119 w 1340119"/>
                <a:gd name="connsiteY7" fmla="*/ 1914456 h 1914456"/>
                <a:gd name="connsiteX8" fmla="*/ 856719 w 1340119"/>
                <a:gd name="connsiteY8" fmla="*/ 1914456 h 1914456"/>
                <a:gd name="connsiteX9" fmla="*/ 0 w 1340119"/>
                <a:gd name="connsiteY9" fmla="*/ 1057737 h 1914456"/>
                <a:gd name="connsiteX10" fmla="*/ 856719 w 1340119"/>
                <a:gd name="connsiteY10" fmla="*/ 201018 h 191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0119" h="1914456">
                  <a:moveTo>
                    <a:pt x="856719" y="0"/>
                  </a:moveTo>
                  <a:lnTo>
                    <a:pt x="1335333" y="411608"/>
                  </a:lnTo>
                  <a:lnTo>
                    <a:pt x="856719" y="823216"/>
                  </a:lnTo>
                  <a:lnTo>
                    <a:pt x="856719" y="622198"/>
                  </a:lnTo>
                  <a:cubicBezTo>
                    <a:pt x="616263" y="622198"/>
                    <a:pt x="421180" y="817281"/>
                    <a:pt x="421180" y="1057737"/>
                  </a:cubicBezTo>
                  <a:cubicBezTo>
                    <a:pt x="421180" y="1298193"/>
                    <a:pt x="616263" y="1493276"/>
                    <a:pt x="856719" y="1493276"/>
                  </a:cubicBezTo>
                  <a:lnTo>
                    <a:pt x="1340119" y="1493276"/>
                  </a:lnTo>
                  <a:lnTo>
                    <a:pt x="1340119" y="1914456"/>
                  </a:lnTo>
                  <a:lnTo>
                    <a:pt x="856719" y="1914456"/>
                  </a:lnTo>
                  <a:cubicBezTo>
                    <a:pt x="383657" y="1914456"/>
                    <a:pt x="0" y="1530799"/>
                    <a:pt x="0" y="1057737"/>
                  </a:cubicBezTo>
                  <a:cubicBezTo>
                    <a:pt x="0" y="584675"/>
                    <a:pt x="383657" y="201018"/>
                    <a:pt x="856719" y="201018"/>
                  </a:cubicBezTo>
                  <a:close/>
                </a:path>
              </a:pathLst>
            </a:custGeom>
            <a:solidFill>
              <a:srgbClr val="DAE8FC"/>
            </a:solidFill>
            <a:ln w="19140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5C60F6C-4BD9-8A8A-AE79-1FEEC2B0BFC7}"/>
              </a:ext>
            </a:extLst>
          </p:cNvPr>
          <p:cNvSpPr txBox="1"/>
          <p:nvPr/>
        </p:nvSpPr>
        <p:spPr>
          <a:xfrm>
            <a:off x="4114800" y="5283200"/>
            <a:ext cx="415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Machine Code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CEF728-2159-1EF4-5187-9E980652E5D8}"/>
              </a:ext>
            </a:extLst>
          </p:cNvPr>
          <p:cNvSpPr txBox="1"/>
          <p:nvPr/>
        </p:nvSpPr>
        <p:spPr>
          <a:xfrm>
            <a:off x="4114800" y="3167389"/>
            <a:ext cx="415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Assembly Code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F71186-571C-6FDA-8670-B37D5F1E20F3}"/>
              </a:ext>
            </a:extLst>
          </p:cNvPr>
          <p:cNvSpPr txBox="1"/>
          <p:nvPr/>
        </p:nvSpPr>
        <p:spPr>
          <a:xfrm>
            <a:off x="4114800" y="843433"/>
            <a:ext cx="4155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High Level 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Languages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DAB81C-628F-8D9A-77A7-0DF566B000BA}"/>
              </a:ext>
            </a:extLst>
          </p:cNvPr>
          <p:cNvSpPr txBox="1"/>
          <p:nvPr/>
        </p:nvSpPr>
        <p:spPr>
          <a:xfrm>
            <a:off x="9194800" y="5283200"/>
            <a:ext cx="255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&lt;-  “Understandable”                	      to Computers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FB995D-D92A-50B2-C7DB-76F9BA759860}"/>
              </a:ext>
            </a:extLst>
          </p:cNvPr>
          <p:cNvSpPr txBox="1"/>
          <p:nvPr/>
        </p:nvSpPr>
        <p:spPr>
          <a:xfrm>
            <a:off x="2066070" y="697637"/>
            <a:ext cx="255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Understandable to Humans                  -&gt;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E839814-427A-6B01-50DC-61CED7E3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68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562F7E-03A9-4393-B10D-4A1860C08503}"/>
              </a:ext>
            </a:extLst>
          </p:cNvPr>
          <p:cNvSpPr txBox="1"/>
          <p:nvPr/>
        </p:nvSpPr>
        <p:spPr>
          <a:xfrm>
            <a:off x="2971800" y="617974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 Simple Program…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113F34-250C-8B89-C12E-2ACD8E98EF10}"/>
              </a:ext>
            </a:extLst>
          </p:cNvPr>
          <p:cNvSpPr txBox="1"/>
          <p:nvPr/>
        </p:nvSpPr>
        <p:spPr>
          <a:xfrm>
            <a:off x="3190240" y="3429000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Print: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CFBF01-D68C-E4A3-5505-C36F5BD6DEF5}"/>
              </a:ext>
            </a:extLst>
          </p:cNvPr>
          <p:cNvSpPr txBox="1"/>
          <p:nvPr/>
        </p:nvSpPr>
        <p:spPr>
          <a:xfrm>
            <a:off x="5273040" y="2638752"/>
            <a:ext cx="1645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*</a:t>
            </a:r>
          </a:p>
          <a:p>
            <a:r>
              <a:rPr lang="en-US" sz="3200" dirty="0"/>
              <a:t>**</a:t>
            </a:r>
          </a:p>
          <a:p>
            <a:r>
              <a:rPr lang="en-US" sz="3200" dirty="0"/>
              <a:t>***</a:t>
            </a:r>
          </a:p>
          <a:p>
            <a:r>
              <a:rPr lang="en-US" sz="3200" dirty="0"/>
              <a:t>****</a:t>
            </a:r>
          </a:p>
          <a:p>
            <a:r>
              <a:rPr lang="en-US" sz="3200" dirty="0"/>
              <a:t>*****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B8620-A184-AD7E-D6BA-1EF4B97E9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36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067299C-EA87-F34E-E21C-EA4A8A17B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2889" r="59537" b="17037"/>
          <a:stretch/>
        </p:blipFill>
        <p:spPr>
          <a:xfrm>
            <a:off x="5061002" y="401320"/>
            <a:ext cx="6377835" cy="6055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51AF14-07AB-3131-A4D3-95CAC5752E71}"/>
              </a:ext>
            </a:extLst>
          </p:cNvPr>
          <p:cNvSpPr txBox="1"/>
          <p:nvPr/>
        </p:nvSpPr>
        <p:spPr>
          <a:xfrm>
            <a:off x="985520" y="716280"/>
            <a:ext cx="324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x86 Assembly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8CBCB2-8D1D-3B75-DFBF-89FCE17C54F6}"/>
              </a:ext>
            </a:extLst>
          </p:cNvPr>
          <p:cNvSpPr txBox="1"/>
          <p:nvPr/>
        </p:nvSpPr>
        <p:spPr>
          <a:xfrm>
            <a:off x="9235440" y="645668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rosettacode.org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2AF29C8-AD9F-193F-01F4-189C06626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421" y="4906349"/>
            <a:ext cx="1584488" cy="158448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20469-CA7D-F3EF-29BD-252662C8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6117" y="6308274"/>
            <a:ext cx="2743200" cy="365125"/>
          </a:xfrm>
        </p:spPr>
        <p:txBody>
          <a:bodyPr/>
          <a:lstStyle/>
          <a:p>
            <a:fld id="{628769C5-84C3-45A6-8E67-3CFA6EFC4E8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79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51AF14-07AB-3131-A4D3-95CAC5752E71}"/>
              </a:ext>
            </a:extLst>
          </p:cNvPr>
          <p:cNvSpPr txBox="1"/>
          <p:nvPr/>
        </p:nvSpPr>
        <p:spPr>
          <a:xfrm>
            <a:off x="985520" y="716280"/>
            <a:ext cx="324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Fortran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9A50F12-44B5-DB22-147F-D651389A97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37548" r="69253" b="31341"/>
          <a:stretch/>
        </p:blipFill>
        <p:spPr>
          <a:xfrm>
            <a:off x="5056351" y="684198"/>
            <a:ext cx="6348249" cy="5325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686A28-0034-D51B-416E-045FE2D5E518}"/>
              </a:ext>
            </a:extLst>
          </p:cNvPr>
          <p:cNvSpPr txBox="1"/>
          <p:nvPr/>
        </p:nvSpPr>
        <p:spPr>
          <a:xfrm>
            <a:off x="9347200" y="6009381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rosettacode.org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9B0EFA3-FB4E-BBDC-2188-F146FE281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421" y="4906349"/>
            <a:ext cx="1584488" cy="15844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AEAFDF-A874-22EC-16A8-173D9C12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38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51AF14-07AB-3131-A4D3-95CAC5752E71}"/>
              </a:ext>
            </a:extLst>
          </p:cNvPr>
          <p:cNvSpPr txBox="1"/>
          <p:nvPr/>
        </p:nvSpPr>
        <p:spPr>
          <a:xfrm>
            <a:off x="971857" y="747461"/>
            <a:ext cx="324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Java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88710D1-D71C-7BB3-14FF-75722F3FDB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t="38314" r="69157" b="45007"/>
          <a:stretch/>
        </p:blipFill>
        <p:spPr>
          <a:xfrm>
            <a:off x="4771697" y="1751883"/>
            <a:ext cx="6821213" cy="32615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2C4CA5-2474-1A1C-DE38-56F17DB795B0}"/>
              </a:ext>
            </a:extLst>
          </p:cNvPr>
          <p:cNvSpPr txBox="1"/>
          <p:nvPr/>
        </p:nvSpPr>
        <p:spPr>
          <a:xfrm>
            <a:off x="9469120" y="5064501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rosettacode.org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EBF0EBF-F14E-C158-F876-6688E6892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421" y="4906349"/>
            <a:ext cx="1584488" cy="15844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54F70D-0894-566A-E331-39954C33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69C5-84C3-45A6-8E67-3CFA6EFC4E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8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7007</TotalTime>
  <Words>1299</Words>
  <Application>Microsoft Office PowerPoint</Application>
  <PresentationFormat>Widescreen</PresentationFormat>
  <Paragraphs>273</Paragraphs>
  <Slides>37</Slides>
  <Notes>18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Courier New</vt:lpstr>
      <vt:lpstr>Helvetica</vt:lpstr>
      <vt:lpstr>Open Sans</vt:lpstr>
      <vt:lpstr>Office Theme</vt:lpstr>
      <vt:lpstr>Welcome to the Onish Summer Computing Workshop 2022! </vt:lpstr>
      <vt:lpstr>Programming Languages and their Uses</vt:lpstr>
      <vt:lpstr>How do we “talk” to computers?</vt:lpstr>
      <vt:lpstr>Machine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Assemblers</vt:lpstr>
      <vt:lpstr>Compilers</vt:lpstr>
      <vt:lpstr>Linking</vt:lpstr>
      <vt:lpstr>Modern Languages</vt:lpstr>
      <vt:lpstr>Compiled Languages</vt:lpstr>
      <vt:lpstr>Interpreted Languages</vt:lpstr>
      <vt:lpstr>Statically vs. Dynamically Typed</vt:lpstr>
      <vt:lpstr>PowerPoint Presentation</vt:lpstr>
      <vt:lpstr>Statically Typed</vt:lpstr>
      <vt:lpstr>Dynamically Typed</vt:lpstr>
      <vt:lpstr>Data Languages </vt:lpstr>
      <vt:lpstr>Python and R</vt:lpstr>
      <vt:lpstr>Packages, Packages, Packages</vt:lpstr>
      <vt:lpstr>PowerPoint Presentation</vt:lpstr>
      <vt:lpstr>Jupyter Notebooks</vt:lpstr>
      <vt:lpstr>The Heavy Lifters/The Big Boys</vt:lpstr>
      <vt:lpstr>PowerPoint Presentation</vt:lpstr>
      <vt:lpstr>Java</vt:lpstr>
      <vt:lpstr>Rust</vt:lpstr>
      <vt:lpstr>Learning Resources</vt:lpstr>
      <vt:lpstr>Takeaways</vt:lpstr>
      <vt:lpstr>PowerPoint Presentation</vt:lpstr>
      <vt:lpstr>PowerPoint Presentation</vt:lpstr>
      <vt:lpstr>Object-Oriented vs. Functional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Programming Languages and their Uses</dc:title>
  <dc:creator>Moore,Andrew</dc:creator>
  <cp:lastModifiedBy>Moore,Andrew</cp:lastModifiedBy>
  <cp:revision>2</cp:revision>
  <dcterms:created xsi:type="dcterms:W3CDTF">2022-07-13T16:09:58Z</dcterms:created>
  <dcterms:modified xsi:type="dcterms:W3CDTF">2022-07-20T17:43:02Z</dcterms:modified>
</cp:coreProperties>
</file>