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7772400" cy="10058400"/>
  <p:notesSz cx="6858000" cy="9144000"/>
  <p:embeddedFontLst>
    <p:embeddedFont>
      <p:font typeface="Handy Casual" panose="020B0604020202020204" charset="0"/>
      <p:regular r:id="rId6"/>
    </p:embeddedFont>
    <p:embeddedFont>
      <p:font typeface="Sigher"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22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Stovall" userId="0d49f63f8db423f3" providerId="LiveId" clId="{77C7124F-523A-4ACA-A6C6-A86827710E84}"/>
    <pc:docChg chg="modSld">
      <pc:chgData name="Jessica Stovall" userId="0d49f63f8db423f3" providerId="LiveId" clId="{77C7124F-523A-4ACA-A6C6-A86827710E84}" dt="2025-04-01T00:10:10.867" v="2" actId="20577"/>
      <pc:docMkLst>
        <pc:docMk/>
      </pc:docMkLst>
      <pc:sldChg chg="modSp mod">
        <pc:chgData name="Jessica Stovall" userId="0d49f63f8db423f3" providerId="LiveId" clId="{77C7124F-523A-4ACA-A6C6-A86827710E84}" dt="2025-04-01T00:10:10.867" v="2" actId="20577"/>
        <pc:sldMkLst>
          <pc:docMk/>
          <pc:sldMk cId="0" sldId="257"/>
        </pc:sldMkLst>
        <pc:spChg chg="mod">
          <ac:chgData name="Jessica Stovall" userId="0d49f63f8db423f3" providerId="LiveId" clId="{77C7124F-523A-4ACA-A6C6-A86827710E84}" dt="2025-04-01T00:10:10.867" v="2" actId="20577"/>
          <ac:spMkLst>
            <pc:docMk/>
            <pc:sldMk cId="0" sldId="257"/>
            <ac:spMk id="24" creationId="{00000000-0000-0000-0000-000000000000}"/>
          </ac:spMkLst>
        </pc:spChg>
      </pc:sldChg>
    </pc:docChg>
  </pc:docChgLst>
  <pc:docChgLst>
    <pc:chgData name="Jessica Stovall" userId="0d49f63f8db423f3" providerId="LiveId" clId="{6943E9BC-A9D4-4C32-966A-E3B9576AC4AB}"/>
    <pc:docChg chg="undo custSel modSld">
      <pc:chgData name="Jessica Stovall" userId="0d49f63f8db423f3" providerId="LiveId" clId="{6943E9BC-A9D4-4C32-966A-E3B9576AC4AB}" dt="2025-06-13T23:59:22.022" v="66" actId="313"/>
      <pc:docMkLst>
        <pc:docMk/>
      </pc:docMkLst>
      <pc:sldChg chg="modSp mod">
        <pc:chgData name="Jessica Stovall" userId="0d49f63f8db423f3" providerId="LiveId" clId="{6943E9BC-A9D4-4C32-966A-E3B9576AC4AB}" dt="2025-06-13T23:56:36.239" v="54" actId="20577"/>
        <pc:sldMkLst>
          <pc:docMk/>
          <pc:sldMk cId="0" sldId="256"/>
        </pc:sldMkLst>
        <pc:spChg chg="mod">
          <ac:chgData name="Jessica Stovall" userId="0d49f63f8db423f3" providerId="LiveId" clId="{6943E9BC-A9D4-4C32-966A-E3B9576AC4AB}" dt="2025-06-13T23:56:36.239" v="54" actId="20577"/>
          <ac:spMkLst>
            <pc:docMk/>
            <pc:sldMk cId="0" sldId="256"/>
            <ac:spMk id="2" creationId="{00000000-0000-0000-0000-000000000000}"/>
          </ac:spMkLst>
        </pc:spChg>
      </pc:sldChg>
      <pc:sldChg chg="modSp mod">
        <pc:chgData name="Jessica Stovall" userId="0d49f63f8db423f3" providerId="LiveId" clId="{6943E9BC-A9D4-4C32-966A-E3B9576AC4AB}" dt="2025-06-13T23:59:22.022" v="66" actId="313"/>
        <pc:sldMkLst>
          <pc:docMk/>
          <pc:sldMk cId="0" sldId="257"/>
        </pc:sldMkLst>
        <pc:spChg chg="mod">
          <ac:chgData name="Jessica Stovall" userId="0d49f63f8db423f3" providerId="LiveId" clId="{6943E9BC-A9D4-4C32-966A-E3B9576AC4AB}" dt="2025-06-13T23:59:22.022" v="66" actId="313"/>
          <ac:spMkLst>
            <pc:docMk/>
            <pc:sldMk cId="0" sldId="257"/>
            <ac:spMk id="24" creationId="{00000000-0000-0000-0000-000000000000}"/>
          </ac:spMkLst>
        </pc:spChg>
      </pc:sldChg>
      <pc:sldChg chg="modSp mod">
        <pc:chgData name="Jessica Stovall" userId="0d49f63f8db423f3" providerId="LiveId" clId="{6943E9BC-A9D4-4C32-966A-E3B9576AC4AB}" dt="2025-06-13T23:59:02.451" v="65" actId="255"/>
        <pc:sldMkLst>
          <pc:docMk/>
          <pc:sldMk cId="0" sldId="259"/>
        </pc:sldMkLst>
        <pc:spChg chg="mod">
          <ac:chgData name="Jessica Stovall" userId="0d49f63f8db423f3" providerId="LiveId" clId="{6943E9BC-A9D4-4C32-966A-E3B9576AC4AB}" dt="2025-06-13T23:58:18.186" v="60" actId="14100"/>
          <ac:spMkLst>
            <pc:docMk/>
            <pc:sldMk cId="0" sldId="259"/>
            <ac:spMk id="9" creationId="{00000000-0000-0000-0000-000000000000}"/>
          </ac:spMkLst>
        </pc:spChg>
        <pc:spChg chg="mod">
          <ac:chgData name="Jessica Stovall" userId="0d49f63f8db423f3" providerId="LiveId" clId="{6943E9BC-A9D4-4C32-966A-E3B9576AC4AB}" dt="2025-06-13T23:58:24.896" v="62" actId="1076"/>
          <ac:spMkLst>
            <pc:docMk/>
            <pc:sldMk cId="0" sldId="259"/>
            <ac:spMk id="11" creationId="{00000000-0000-0000-0000-000000000000}"/>
          </ac:spMkLst>
        </pc:spChg>
        <pc:spChg chg="mod">
          <ac:chgData name="Jessica Stovall" userId="0d49f63f8db423f3" providerId="LiveId" clId="{6943E9BC-A9D4-4C32-966A-E3B9576AC4AB}" dt="2025-06-13T23:59:02.451" v="65" actId="255"/>
          <ac:spMkLst>
            <pc:docMk/>
            <pc:sldMk cId="0" sldId="259"/>
            <ac:spMk id="21" creationId="{00000000-0000-0000-0000-000000000000}"/>
          </ac:spMkLst>
        </pc:spChg>
        <pc:spChg chg="mod">
          <ac:chgData name="Jessica Stovall" userId="0d49f63f8db423f3" providerId="LiveId" clId="{6943E9BC-A9D4-4C32-966A-E3B9576AC4AB}" dt="2025-06-13T23:58:41.549" v="64" actId="14100"/>
          <ac:spMkLst>
            <pc:docMk/>
            <pc:sldMk cId="0" sldId="259"/>
            <ac:spMk id="2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8.svg"/><Relationship Id="rId26" Type="http://schemas.openxmlformats.org/officeDocument/2006/relationships/image" Target="../media/image26.png"/><Relationship Id="rId3" Type="http://schemas.openxmlformats.org/officeDocument/2006/relationships/image" Target="../media/image4.svg"/><Relationship Id="rId21" Type="http://schemas.openxmlformats.org/officeDocument/2006/relationships/image" Target="../media/image21.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3.pn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4.png"/><Relationship Id="rId5" Type="http://schemas.openxmlformats.org/officeDocument/2006/relationships/image" Target="../media/image6.sv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1.pn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hyperlink" Target="https://www.pcmag.com/how-to/14-tips-for-safe-online-shopping#:~:text=Use%20Familiar%20Websites" TargetMode="External"/><Relationship Id="rId22" Type="http://schemas.openxmlformats.org/officeDocument/2006/relationships/image" Target="../media/image22.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30.jpe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9.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8.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31.png"/><Relationship Id="rId3" Type="http://schemas.openxmlformats.org/officeDocument/2006/relationships/image" Target="../media/image4.svg"/><Relationship Id="rId21" Type="http://schemas.openxmlformats.org/officeDocument/2006/relationships/image" Target="../media/image34.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D6E6"/>
        </a:solidFill>
        <a:effectLst/>
      </p:bgPr>
    </p:bg>
    <p:spTree>
      <p:nvGrpSpPr>
        <p:cNvPr id="1" name=""/>
        <p:cNvGrpSpPr/>
        <p:nvPr/>
      </p:nvGrpSpPr>
      <p:grpSpPr>
        <a:xfrm>
          <a:off x="0" y="0"/>
          <a:ext cx="0" cy="0"/>
          <a:chOff x="0" y="0"/>
          <a:chExt cx="0" cy="0"/>
        </a:xfrm>
      </p:grpSpPr>
      <p:sp>
        <p:nvSpPr>
          <p:cNvPr id="2" name="TextBox 2"/>
          <p:cNvSpPr txBox="1"/>
          <p:nvPr/>
        </p:nvSpPr>
        <p:spPr>
          <a:xfrm>
            <a:off x="871023" y="963738"/>
            <a:ext cx="6329715" cy="5465086"/>
          </a:xfrm>
          <a:prstGeom prst="rect">
            <a:avLst/>
          </a:prstGeom>
        </p:spPr>
        <p:txBody>
          <a:bodyPr lIns="0" tIns="0" rIns="0" bIns="0" rtlCol="0" anchor="t">
            <a:spAutoFit/>
          </a:bodyPr>
          <a:lstStyle/>
          <a:p>
            <a:pPr algn="ctr">
              <a:lnSpc>
                <a:spcPts val="6568"/>
              </a:lnSpc>
            </a:pPr>
            <a:r>
              <a:rPr lang="en-US" sz="4691" dirty="0">
                <a:solidFill>
                  <a:srgbClr val="000000"/>
                </a:solidFill>
                <a:latin typeface="Handy Casual"/>
              </a:rPr>
              <a:t>Shopping Safe Online Guide</a:t>
            </a:r>
          </a:p>
          <a:p>
            <a:pPr algn="ctr">
              <a:lnSpc>
                <a:spcPts val="6568"/>
              </a:lnSpc>
            </a:pPr>
            <a:r>
              <a:rPr lang="en-US" sz="2400" dirty="0">
                <a:solidFill>
                  <a:srgbClr val="000000"/>
                </a:solidFill>
                <a:latin typeface="Handy Casual"/>
              </a:rPr>
              <a:t>By: Jessica Stovall</a:t>
            </a:r>
          </a:p>
          <a:p>
            <a:pPr algn="ctr">
              <a:lnSpc>
                <a:spcPts val="6568"/>
              </a:lnSpc>
            </a:pPr>
            <a:endParaRPr lang="en-US" sz="4691" dirty="0">
              <a:solidFill>
                <a:srgbClr val="000000"/>
              </a:solidFill>
              <a:latin typeface="Handy Casual"/>
            </a:endParaRPr>
          </a:p>
          <a:p>
            <a:pPr algn="ctr">
              <a:lnSpc>
                <a:spcPts val="6568"/>
              </a:lnSpc>
            </a:pPr>
            <a:endParaRPr lang="en-US" sz="4691" dirty="0">
              <a:solidFill>
                <a:srgbClr val="000000"/>
              </a:solidFill>
              <a:latin typeface="Handy Casual"/>
            </a:endParaRPr>
          </a:p>
          <a:p>
            <a:pPr algn="ctr">
              <a:lnSpc>
                <a:spcPts val="2735"/>
              </a:lnSpc>
            </a:pPr>
            <a:r>
              <a:rPr lang="en-US" sz="1954" dirty="0">
                <a:solidFill>
                  <a:srgbClr val="000000"/>
                </a:solidFill>
                <a:latin typeface="Handy Casual"/>
              </a:rPr>
              <a:t>Online shopping is convenient, in that you can shop around, find the best prices, and have your packages delivered right to your doorstep without ever having to leave the comfort of your </a:t>
            </a:r>
            <a:r>
              <a:rPr lang="en-US" sz="800" dirty="0">
                <a:solidFill>
                  <a:srgbClr val="000000"/>
                </a:solidFill>
                <a:latin typeface="Handy Casual"/>
              </a:rPr>
              <a:t>own</a:t>
            </a:r>
            <a:r>
              <a:rPr lang="en-US" sz="1954" dirty="0">
                <a:solidFill>
                  <a:srgbClr val="000000"/>
                </a:solidFill>
                <a:latin typeface="Handy Casual"/>
              </a:rPr>
              <a:t> home. But getting a great deal online involves more than just getting the lowest price.</a:t>
            </a:r>
          </a:p>
          <a:p>
            <a:pPr algn="ctr">
              <a:lnSpc>
                <a:spcPts val="6720"/>
              </a:lnSpc>
            </a:pPr>
            <a:endParaRPr lang="en-US" sz="1954" dirty="0">
              <a:solidFill>
                <a:srgbClr val="000000"/>
              </a:solidFill>
              <a:latin typeface="Handy Casual"/>
            </a:endParaRPr>
          </a:p>
        </p:txBody>
      </p:sp>
      <p:sp>
        <p:nvSpPr>
          <p:cNvPr id="3" name="Freeform 3"/>
          <p:cNvSpPr/>
          <p:nvPr/>
        </p:nvSpPr>
        <p:spPr>
          <a:xfrm>
            <a:off x="406243" y="1526742"/>
            <a:ext cx="2726047" cy="2044536"/>
          </a:xfrm>
          <a:custGeom>
            <a:avLst/>
            <a:gdLst/>
            <a:ahLst/>
            <a:cxnLst/>
            <a:rect l="l" t="t" r="r" b="b"/>
            <a:pathLst>
              <a:path w="2726047" h="2044536">
                <a:moveTo>
                  <a:pt x="0" y="0"/>
                </a:moveTo>
                <a:lnTo>
                  <a:pt x="2726047" y="0"/>
                </a:lnTo>
                <a:lnTo>
                  <a:pt x="2726047" y="2044536"/>
                </a:lnTo>
                <a:lnTo>
                  <a:pt x="0" y="2044536"/>
                </a:lnTo>
                <a:lnTo>
                  <a:pt x="0" y="0"/>
                </a:lnTo>
                <a:close/>
              </a:path>
            </a:pathLst>
          </a:custGeom>
          <a:blipFill>
            <a:blip r:embed="rId2"/>
            <a:stretch>
              <a:fillRect/>
            </a:stretch>
          </a:blipFill>
        </p:spPr>
        <p:txBody>
          <a:bodyPr/>
          <a:lstStyle/>
          <a:p>
            <a:endParaRPr lang="en-US"/>
          </a:p>
        </p:txBody>
      </p:sp>
      <p:sp>
        <p:nvSpPr>
          <p:cNvPr id="4" name="Freeform 4"/>
          <p:cNvSpPr/>
          <p:nvPr/>
        </p:nvSpPr>
        <p:spPr>
          <a:xfrm>
            <a:off x="2124672" y="6828333"/>
            <a:ext cx="3822417" cy="2927808"/>
          </a:xfrm>
          <a:custGeom>
            <a:avLst/>
            <a:gdLst/>
            <a:ahLst/>
            <a:cxnLst/>
            <a:rect l="l" t="t" r="r" b="b"/>
            <a:pathLst>
              <a:path w="3822417" h="2927808">
                <a:moveTo>
                  <a:pt x="0" y="0"/>
                </a:moveTo>
                <a:lnTo>
                  <a:pt x="3822417" y="0"/>
                </a:lnTo>
                <a:lnTo>
                  <a:pt x="3822417" y="2927809"/>
                </a:lnTo>
                <a:lnTo>
                  <a:pt x="0" y="2927809"/>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704729" y="5604688"/>
            <a:ext cx="6362941" cy="1223645"/>
          </a:xfrm>
          <a:prstGeom prst="rect">
            <a:avLst/>
          </a:prstGeom>
        </p:spPr>
        <p:txBody>
          <a:bodyPr lIns="0" tIns="0" rIns="0" bIns="0" rtlCol="0" anchor="t">
            <a:spAutoFit/>
          </a:bodyPr>
          <a:lstStyle/>
          <a:p>
            <a:pPr algn="ctr">
              <a:lnSpc>
                <a:spcPts val="2469"/>
              </a:lnSpc>
              <a:spcBef>
                <a:spcPct val="0"/>
              </a:spcBef>
            </a:pPr>
            <a:r>
              <a:rPr lang="en-US" sz="1899" spc="18">
                <a:solidFill>
                  <a:srgbClr val="000000"/>
                </a:solidFill>
                <a:latin typeface="Handy Casual"/>
              </a:rPr>
              <a:t>Before you embark on an online shopping spree, make sure you’re not leaving yourself at risk.</a:t>
            </a:r>
          </a:p>
          <a:p>
            <a:pPr algn="ctr">
              <a:lnSpc>
                <a:spcPts val="2469"/>
              </a:lnSpc>
              <a:spcBef>
                <a:spcPct val="0"/>
              </a:spcBef>
            </a:pPr>
            <a:r>
              <a:rPr lang="en-US" sz="1899" spc="18">
                <a:solidFill>
                  <a:srgbClr val="000000"/>
                </a:solidFill>
                <a:latin typeface="Handy Casual"/>
              </a:rPr>
              <a:t> Here are 12 savvy online shopping tips to help you keep your information out of the hands of people who are scammers.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FD6E6"/>
        </a:solidFill>
        <a:effectLst/>
      </p:bgPr>
    </p:bg>
    <p:spTree>
      <p:nvGrpSpPr>
        <p:cNvPr id="1" name=""/>
        <p:cNvGrpSpPr/>
        <p:nvPr/>
      </p:nvGrpSpPr>
      <p:grpSpPr>
        <a:xfrm>
          <a:off x="0" y="0"/>
          <a:ext cx="0" cy="0"/>
          <a:chOff x="0" y="0"/>
          <a:chExt cx="0" cy="0"/>
        </a:xfrm>
      </p:grpSpPr>
      <p:sp>
        <p:nvSpPr>
          <p:cNvPr id="2" name="Freeform 2"/>
          <p:cNvSpPr/>
          <p:nvPr/>
        </p:nvSpPr>
        <p:spPr>
          <a:xfrm>
            <a:off x="2294617" y="1793907"/>
            <a:ext cx="5311695" cy="1786057"/>
          </a:xfrm>
          <a:custGeom>
            <a:avLst/>
            <a:gdLst/>
            <a:ahLst/>
            <a:cxnLst/>
            <a:rect l="l" t="t" r="r" b="b"/>
            <a:pathLst>
              <a:path w="5311695" h="1786057">
                <a:moveTo>
                  <a:pt x="0" y="0"/>
                </a:moveTo>
                <a:lnTo>
                  <a:pt x="5311695" y="0"/>
                </a:lnTo>
                <a:lnTo>
                  <a:pt x="5311695" y="1786057"/>
                </a:lnTo>
                <a:lnTo>
                  <a:pt x="0" y="17860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24605" y="1233199"/>
            <a:ext cx="2258583" cy="2258583"/>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2034046" y="1233199"/>
            <a:ext cx="4806205" cy="907171"/>
          </a:xfrm>
          <a:custGeom>
            <a:avLst/>
            <a:gdLst/>
            <a:ahLst/>
            <a:cxnLst/>
            <a:rect l="l" t="t" r="r" b="b"/>
            <a:pathLst>
              <a:path w="4806205" h="907171">
                <a:moveTo>
                  <a:pt x="0" y="0"/>
                </a:moveTo>
                <a:lnTo>
                  <a:pt x="4806205" y="0"/>
                </a:lnTo>
                <a:lnTo>
                  <a:pt x="4806205" y="907171"/>
                </a:lnTo>
                <a:lnTo>
                  <a:pt x="0" y="9071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061084" y="4142168"/>
            <a:ext cx="5074242" cy="1706214"/>
          </a:xfrm>
          <a:custGeom>
            <a:avLst/>
            <a:gdLst/>
            <a:ahLst/>
            <a:cxnLst/>
            <a:rect l="l" t="t" r="r" b="b"/>
            <a:pathLst>
              <a:path w="5074242" h="1706214">
                <a:moveTo>
                  <a:pt x="0" y="0"/>
                </a:moveTo>
                <a:lnTo>
                  <a:pt x="5074242" y="0"/>
                </a:lnTo>
                <a:lnTo>
                  <a:pt x="5074242" y="1706214"/>
                </a:lnTo>
                <a:lnTo>
                  <a:pt x="0" y="1706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724910" y="3468556"/>
            <a:ext cx="3849115" cy="1193226"/>
          </a:xfrm>
          <a:custGeom>
            <a:avLst/>
            <a:gdLst/>
            <a:ahLst/>
            <a:cxnLst/>
            <a:rect l="l" t="t" r="r" b="b"/>
            <a:pathLst>
              <a:path w="3849115" h="1193226">
                <a:moveTo>
                  <a:pt x="0" y="0"/>
                </a:moveTo>
                <a:lnTo>
                  <a:pt x="3849115" y="0"/>
                </a:lnTo>
                <a:lnTo>
                  <a:pt x="3849115" y="1193225"/>
                </a:lnTo>
                <a:lnTo>
                  <a:pt x="0" y="11932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582958" y="6397518"/>
            <a:ext cx="5814667" cy="1234879"/>
          </a:xfrm>
          <a:custGeom>
            <a:avLst/>
            <a:gdLst/>
            <a:ahLst/>
            <a:cxnLst/>
            <a:rect l="l" t="t" r="r" b="b"/>
            <a:pathLst>
              <a:path w="5814667" h="1234879">
                <a:moveTo>
                  <a:pt x="0" y="0"/>
                </a:moveTo>
                <a:lnTo>
                  <a:pt x="5814667" y="0"/>
                </a:lnTo>
                <a:lnTo>
                  <a:pt x="5814667" y="1234879"/>
                </a:lnTo>
                <a:lnTo>
                  <a:pt x="0" y="1234879"/>
                </a:lnTo>
                <a:lnTo>
                  <a:pt x="0" y="0"/>
                </a:lnTo>
                <a:close/>
              </a:path>
            </a:pathLst>
          </a:custGeom>
          <a:blipFill>
            <a:blip r:embed="rId10">
              <a:extLst>
                <a:ext uri="{96DAC541-7B7A-43D3-8B79-37D633B846F1}">
                  <asvg:svgBlip xmlns:asvg="http://schemas.microsoft.com/office/drawing/2016/SVG/main" r:embed="rId11"/>
                </a:ext>
              </a:extLst>
            </a:blip>
            <a:stretch>
              <a:fillRect l="-14025"/>
            </a:stretch>
          </a:blipFill>
        </p:spPr>
        <p:txBody>
          <a:bodyPr/>
          <a:lstStyle/>
          <a:p>
            <a:endParaRPr lang="en-US"/>
          </a:p>
        </p:txBody>
      </p:sp>
      <p:sp>
        <p:nvSpPr>
          <p:cNvPr id="8" name="Freeform 8"/>
          <p:cNvSpPr/>
          <p:nvPr/>
        </p:nvSpPr>
        <p:spPr>
          <a:xfrm>
            <a:off x="5574025" y="3941082"/>
            <a:ext cx="1735022" cy="1735022"/>
          </a:xfrm>
          <a:custGeom>
            <a:avLst/>
            <a:gdLst/>
            <a:ahLst/>
            <a:cxnLst/>
            <a:rect l="l" t="t" r="r" b="b"/>
            <a:pathLst>
              <a:path w="1735022" h="1735022">
                <a:moveTo>
                  <a:pt x="0" y="0"/>
                </a:moveTo>
                <a:lnTo>
                  <a:pt x="1735022" y="0"/>
                </a:lnTo>
                <a:lnTo>
                  <a:pt x="1735022" y="1735022"/>
                </a:lnTo>
                <a:lnTo>
                  <a:pt x="0" y="173502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a:hlinkClick r:id="rId14" tooltip="https://www.pcmag.com/how-to/14-tips-for-safe-online-shopping#:~:text=Use%20Familiar%20Websites"/>
          </p:cNvPr>
          <p:cNvSpPr/>
          <p:nvPr/>
        </p:nvSpPr>
        <p:spPr>
          <a:xfrm>
            <a:off x="2130281" y="5902675"/>
            <a:ext cx="4251106" cy="802396"/>
          </a:xfrm>
          <a:custGeom>
            <a:avLst/>
            <a:gdLst/>
            <a:ahLst/>
            <a:cxnLst/>
            <a:rect l="l" t="t" r="r" b="b"/>
            <a:pathLst>
              <a:path w="4251106" h="802396">
                <a:moveTo>
                  <a:pt x="0" y="0"/>
                </a:moveTo>
                <a:lnTo>
                  <a:pt x="4251106" y="0"/>
                </a:lnTo>
                <a:lnTo>
                  <a:pt x="4251106" y="802396"/>
                </a:lnTo>
                <a:lnTo>
                  <a:pt x="0" y="80239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10" name="Freeform 10"/>
          <p:cNvSpPr/>
          <p:nvPr/>
        </p:nvSpPr>
        <p:spPr>
          <a:xfrm>
            <a:off x="452932" y="8416237"/>
            <a:ext cx="6039218" cy="1219869"/>
          </a:xfrm>
          <a:custGeom>
            <a:avLst/>
            <a:gdLst/>
            <a:ahLst/>
            <a:cxnLst/>
            <a:rect l="l" t="t" r="r" b="b"/>
            <a:pathLst>
              <a:path w="6039218" h="1219869">
                <a:moveTo>
                  <a:pt x="0" y="0"/>
                </a:moveTo>
                <a:lnTo>
                  <a:pt x="6039218" y="0"/>
                </a:lnTo>
                <a:lnTo>
                  <a:pt x="6039218" y="1219869"/>
                </a:lnTo>
                <a:lnTo>
                  <a:pt x="0" y="1219869"/>
                </a:lnTo>
                <a:lnTo>
                  <a:pt x="0" y="0"/>
                </a:lnTo>
                <a:close/>
              </a:path>
            </a:pathLst>
          </a:custGeom>
          <a:blipFill>
            <a:blip r:embed="rId10">
              <a:extLst>
                <a:ext uri="{96DAC541-7B7A-43D3-8B79-37D633B846F1}">
                  <asvg:svgBlip xmlns:asvg="http://schemas.microsoft.com/office/drawing/2016/SVG/main" r:embed="rId11"/>
                </a:ext>
              </a:extLst>
            </a:blip>
            <a:stretch>
              <a:fillRect r="-8451"/>
            </a:stretch>
          </a:blipFill>
        </p:spPr>
        <p:txBody>
          <a:bodyPr/>
          <a:lstStyle/>
          <a:p>
            <a:endParaRPr lang="en-US"/>
          </a:p>
        </p:txBody>
      </p:sp>
      <p:sp>
        <p:nvSpPr>
          <p:cNvPr id="11" name="Freeform 11"/>
          <p:cNvSpPr/>
          <p:nvPr/>
        </p:nvSpPr>
        <p:spPr>
          <a:xfrm>
            <a:off x="2388197" y="7737172"/>
            <a:ext cx="4053338" cy="1256535"/>
          </a:xfrm>
          <a:custGeom>
            <a:avLst/>
            <a:gdLst/>
            <a:ahLst/>
            <a:cxnLst/>
            <a:rect l="l" t="t" r="r" b="b"/>
            <a:pathLst>
              <a:path w="4053338" h="1256535">
                <a:moveTo>
                  <a:pt x="0" y="0"/>
                </a:moveTo>
                <a:lnTo>
                  <a:pt x="4053339" y="0"/>
                </a:lnTo>
                <a:lnTo>
                  <a:pt x="4053339" y="1256535"/>
                </a:lnTo>
                <a:lnTo>
                  <a:pt x="0" y="1256535"/>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en-US"/>
          </a:p>
        </p:txBody>
      </p:sp>
      <p:sp>
        <p:nvSpPr>
          <p:cNvPr id="12" name="Freeform 12"/>
          <p:cNvSpPr/>
          <p:nvPr/>
        </p:nvSpPr>
        <p:spPr>
          <a:xfrm rot="4303850">
            <a:off x="852493" y="3515594"/>
            <a:ext cx="377814" cy="453223"/>
          </a:xfrm>
          <a:custGeom>
            <a:avLst/>
            <a:gdLst/>
            <a:ahLst/>
            <a:cxnLst/>
            <a:rect l="l" t="t" r="r" b="b"/>
            <a:pathLst>
              <a:path w="377814" h="453223">
                <a:moveTo>
                  <a:pt x="0" y="0"/>
                </a:moveTo>
                <a:lnTo>
                  <a:pt x="377814" y="0"/>
                </a:lnTo>
                <a:lnTo>
                  <a:pt x="377814" y="453224"/>
                </a:lnTo>
                <a:lnTo>
                  <a:pt x="0" y="453224"/>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
        <p:nvSpPr>
          <p:cNvPr id="13" name="Freeform 13"/>
          <p:cNvSpPr/>
          <p:nvPr/>
        </p:nvSpPr>
        <p:spPr>
          <a:xfrm>
            <a:off x="7080578" y="7520850"/>
            <a:ext cx="253447" cy="364911"/>
          </a:xfrm>
          <a:custGeom>
            <a:avLst/>
            <a:gdLst/>
            <a:ahLst/>
            <a:cxnLst/>
            <a:rect l="l" t="t" r="r" b="b"/>
            <a:pathLst>
              <a:path w="253447" h="364911">
                <a:moveTo>
                  <a:pt x="0" y="0"/>
                </a:moveTo>
                <a:lnTo>
                  <a:pt x="253448" y="0"/>
                </a:lnTo>
                <a:lnTo>
                  <a:pt x="253448" y="364911"/>
                </a:lnTo>
                <a:lnTo>
                  <a:pt x="0" y="36491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en-US"/>
          </a:p>
        </p:txBody>
      </p:sp>
      <p:sp>
        <p:nvSpPr>
          <p:cNvPr id="14" name="Freeform 14"/>
          <p:cNvSpPr/>
          <p:nvPr/>
        </p:nvSpPr>
        <p:spPr>
          <a:xfrm>
            <a:off x="-36882" y="5848382"/>
            <a:ext cx="2258583" cy="2258583"/>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5871290" y="7942911"/>
            <a:ext cx="1735022" cy="1735022"/>
          </a:xfrm>
          <a:custGeom>
            <a:avLst/>
            <a:gdLst/>
            <a:ahLst/>
            <a:cxnLst/>
            <a:rect l="l" t="t" r="r" b="b"/>
            <a:pathLst>
              <a:path w="1735022" h="1735022">
                <a:moveTo>
                  <a:pt x="0" y="0"/>
                </a:moveTo>
                <a:lnTo>
                  <a:pt x="1735022" y="0"/>
                </a:lnTo>
                <a:lnTo>
                  <a:pt x="1735022" y="1735022"/>
                </a:lnTo>
                <a:lnTo>
                  <a:pt x="0" y="173502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6" name="Freeform 16"/>
          <p:cNvSpPr/>
          <p:nvPr/>
        </p:nvSpPr>
        <p:spPr>
          <a:xfrm>
            <a:off x="291284" y="1233199"/>
            <a:ext cx="2290164" cy="2290164"/>
          </a:xfrm>
          <a:custGeom>
            <a:avLst/>
            <a:gdLst/>
            <a:ahLst/>
            <a:cxnLst/>
            <a:rect l="l" t="t" r="r" b="b"/>
            <a:pathLst>
              <a:path w="2290164" h="2290164">
                <a:moveTo>
                  <a:pt x="0" y="0"/>
                </a:moveTo>
                <a:lnTo>
                  <a:pt x="2290164" y="0"/>
                </a:lnTo>
                <a:lnTo>
                  <a:pt x="2290164" y="2290163"/>
                </a:lnTo>
                <a:lnTo>
                  <a:pt x="0" y="2290163"/>
                </a:lnTo>
                <a:lnTo>
                  <a:pt x="0" y="0"/>
                </a:lnTo>
                <a:close/>
              </a:path>
            </a:pathLst>
          </a:custGeom>
          <a:blipFill>
            <a:blip r:embed="rId23"/>
            <a:stretch>
              <a:fillRect/>
            </a:stretch>
          </a:blipFill>
        </p:spPr>
        <p:txBody>
          <a:bodyPr/>
          <a:lstStyle/>
          <a:p>
            <a:endParaRPr lang="en-US"/>
          </a:p>
        </p:txBody>
      </p:sp>
      <p:sp>
        <p:nvSpPr>
          <p:cNvPr id="17" name="Freeform 17"/>
          <p:cNvSpPr/>
          <p:nvPr/>
        </p:nvSpPr>
        <p:spPr>
          <a:xfrm>
            <a:off x="5639486" y="4229353"/>
            <a:ext cx="1550585" cy="966460"/>
          </a:xfrm>
          <a:custGeom>
            <a:avLst/>
            <a:gdLst/>
            <a:ahLst/>
            <a:cxnLst/>
            <a:rect l="l" t="t" r="r" b="b"/>
            <a:pathLst>
              <a:path w="1550585" h="966460">
                <a:moveTo>
                  <a:pt x="0" y="0"/>
                </a:moveTo>
                <a:lnTo>
                  <a:pt x="1550584" y="0"/>
                </a:lnTo>
                <a:lnTo>
                  <a:pt x="1550584" y="966460"/>
                </a:lnTo>
                <a:lnTo>
                  <a:pt x="0" y="966460"/>
                </a:lnTo>
                <a:lnTo>
                  <a:pt x="0" y="0"/>
                </a:lnTo>
                <a:close/>
              </a:path>
            </a:pathLst>
          </a:custGeom>
          <a:blipFill>
            <a:blip r:embed="rId24"/>
            <a:stretch>
              <a:fillRect/>
            </a:stretch>
          </a:blipFill>
        </p:spPr>
        <p:txBody>
          <a:bodyPr/>
          <a:lstStyle/>
          <a:p>
            <a:endParaRPr lang="en-US"/>
          </a:p>
        </p:txBody>
      </p:sp>
      <p:sp>
        <p:nvSpPr>
          <p:cNvPr id="18" name="Freeform 18"/>
          <p:cNvSpPr/>
          <p:nvPr/>
        </p:nvSpPr>
        <p:spPr>
          <a:xfrm>
            <a:off x="312831" y="5702755"/>
            <a:ext cx="1559159" cy="2004633"/>
          </a:xfrm>
          <a:custGeom>
            <a:avLst/>
            <a:gdLst/>
            <a:ahLst/>
            <a:cxnLst/>
            <a:rect l="l" t="t" r="r" b="b"/>
            <a:pathLst>
              <a:path w="1559159" h="2004633">
                <a:moveTo>
                  <a:pt x="0" y="0"/>
                </a:moveTo>
                <a:lnTo>
                  <a:pt x="1559159" y="0"/>
                </a:lnTo>
                <a:lnTo>
                  <a:pt x="1559159" y="2004633"/>
                </a:lnTo>
                <a:lnTo>
                  <a:pt x="0" y="2004633"/>
                </a:lnTo>
                <a:lnTo>
                  <a:pt x="0" y="0"/>
                </a:lnTo>
                <a:close/>
              </a:path>
            </a:pathLst>
          </a:custGeom>
          <a:blipFill>
            <a:blip r:embed="rId25"/>
            <a:stretch>
              <a:fillRect l="-12276" r="-12276"/>
            </a:stretch>
          </a:blipFill>
        </p:spPr>
        <p:txBody>
          <a:bodyPr/>
          <a:lstStyle/>
          <a:p>
            <a:endParaRPr lang="en-US"/>
          </a:p>
        </p:txBody>
      </p:sp>
      <p:sp>
        <p:nvSpPr>
          <p:cNvPr id="19" name="TextBox 19"/>
          <p:cNvSpPr txBox="1"/>
          <p:nvPr/>
        </p:nvSpPr>
        <p:spPr>
          <a:xfrm>
            <a:off x="1250347" y="223036"/>
            <a:ext cx="5830231" cy="752988"/>
          </a:xfrm>
          <a:prstGeom prst="rect">
            <a:avLst/>
          </a:prstGeom>
        </p:spPr>
        <p:txBody>
          <a:bodyPr lIns="0" tIns="0" rIns="0" bIns="0" rtlCol="0" anchor="t">
            <a:spAutoFit/>
          </a:bodyPr>
          <a:lstStyle/>
          <a:p>
            <a:pPr algn="ctr">
              <a:lnSpc>
                <a:spcPts val="6190"/>
              </a:lnSpc>
            </a:pPr>
            <a:r>
              <a:rPr lang="en-US" sz="4421">
                <a:solidFill>
                  <a:srgbClr val="000000"/>
                </a:solidFill>
                <a:latin typeface="Handy Casual"/>
              </a:rPr>
              <a:t>Shopping Safe Online Guide</a:t>
            </a:r>
          </a:p>
        </p:txBody>
      </p:sp>
      <p:sp>
        <p:nvSpPr>
          <p:cNvPr id="20" name="TextBox 20"/>
          <p:cNvSpPr txBox="1"/>
          <p:nvPr/>
        </p:nvSpPr>
        <p:spPr>
          <a:xfrm>
            <a:off x="777240" y="3727475"/>
            <a:ext cx="5969757" cy="389114"/>
          </a:xfrm>
          <a:prstGeom prst="rect">
            <a:avLst/>
          </a:prstGeom>
        </p:spPr>
        <p:txBody>
          <a:bodyPr lIns="0" tIns="0" rIns="0" bIns="0" rtlCol="0" anchor="t">
            <a:spAutoFit/>
          </a:bodyPr>
          <a:lstStyle/>
          <a:p>
            <a:pPr algn="ctr">
              <a:lnSpc>
                <a:spcPts val="3069"/>
              </a:lnSpc>
              <a:spcBef>
                <a:spcPct val="0"/>
              </a:spcBef>
            </a:pPr>
            <a:r>
              <a:rPr lang="en-US" sz="2361" spc="23">
                <a:solidFill>
                  <a:srgbClr val="000000"/>
                </a:solidFill>
                <a:latin typeface="Sigher"/>
              </a:rPr>
              <a:t>Is the site secure?</a:t>
            </a:r>
          </a:p>
        </p:txBody>
      </p:sp>
      <p:sp>
        <p:nvSpPr>
          <p:cNvPr id="21" name="TextBox 21"/>
          <p:cNvSpPr txBox="1"/>
          <p:nvPr/>
        </p:nvSpPr>
        <p:spPr>
          <a:xfrm>
            <a:off x="2090915" y="6591241"/>
            <a:ext cx="5218132" cy="891509"/>
          </a:xfrm>
          <a:prstGeom prst="rect">
            <a:avLst/>
          </a:prstGeom>
        </p:spPr>
        <p:txBody>
          <a:bodyPr lIns="0" tIns="0" rIns="0" bIns="0" rtlCol="0" anchor="t">
            <a:spAutoFit/>
          </a:bodyPr>
          <a:lstStyle/>
          <a:p>
            <a:pPr algn="ctr">
              <a:lnSpc>
                <a:spcPts val="2343"/>
              </a:lnSpc>
              <a:spcBef>
                <a:spcPct val="0"/>
              </a:spcBef>
            </a:pPr>
            <a:r>
              <a:rPr lang="en-US" sz="1802" spc="18">
                <a:solidFill>
                  <a:srgbClr val="000000"/>
                </a:solidFill>
                <a:latin typeface="Sigher"/>
              </a:rPr>
              <a:t>If you already know the store, shopping their online store is very safe. Always shop from sites you know and trust.</a:t>
            </a:r>
          </a:p>
        </p:txBody>
      </p:sp>
      <p:sp>
        <p:nvSpPr>
          <p:cNvPr id="22" name="TextBox 22"/>
          <p:cNvSpPr txBox="1"/>
          <p:nvPr/>
        </p:nvSpPr>
        <p:spPr>
          <a:xfrm>
            <a:off x="2680759" y="7860997"/>
            <a:ext cx="3544398" cy="742315"/>
          </a:xfrm>
          <a:prstGeom prst="rect">
            <a:avLst/>
          </a:prstGeom>
        </p:spPr>
        <p:txBody>
          <a:bodyPr lIns="0" tIns="0" rIns="0" bIns="0" rtlCol="0" anchor="t">
            <a:spAutoFit/>
          </a:bodyPr>
          <a:lstStyle/>
          <a:p>
            <a:pPr algn="ctr">
              <a:lnSpc>
                <a:spcPts val="2989"/>
              </a:lnSpc>
              <a:spcBef>
                <a:spcPct val="0"/>
              </a:spcBef>
            </a:pPr>
            <a:r>
              <a:rPr lang="en-US" sz="2299" spc="22">
                <a:solidFill>
                  <a:srgbClr val="000000"/>
                </a:solidFill>
                <a:latin typeface="Sigher"/>
              </a:rPr>
              <a:t>Avoid offers that seem “too good to be true” </a:t>
            </a:r>
          </a:p>
        </p:txBody>
      </p:sp>
      <p:sp>
        <p:nvSpPr>
          <p:cNvPr id="23" name="TextBox 23"/>
          <p:cNvSpPr txBox="1"/>
          <p:nvPr/>
        </p:nvSpPr>
        <p:spPr>
          <a:xfrm>
            <a:off x="766992" y="8632499"/>
            <a:ext cx="5320770" cy="758771"/>
          </a:xfrm>
          <a:prstGeom prst="rect">
            <a:avLst/>
          </a:prstGeom>
        </p:spPr>
        <p:txBody>
          <a:bodyPr lIns="0" tIns="0" rIns="0" bIns="0" rtlCol="0" anchor="t">
            <a:spAutoFit/>
          </a:bodyPr>
          <a:lstStyle/>
          <a:p>
            <a:pPr algn="ctr">
              <a:lnSpc>
                <a:spcPts val="2047"/>
              </a:lnSpc>
              <a:spcBef>
                <a:spcPct val="0"/>
              </a:spcBef>
            </a:pPr>
            <a:r>
              <a:rPr lang="en-US" sz="1575" spc="15">
                <a:solidFill>
                  <a:srgbClr val="000000"/>
                </a:solidFill>
                <a:latin typeface="Sigher"/>
              </a:rPr>
              <a:t>Any e-store that promises too much at too low a price is suspicious. If the price is too low, consider whether the merchant came by the items legally</a:t>
            </a:r>
          </a:p>
        </p:txBody>
      </p:sp>
      <p:sp>
        <p:nvSpPr>
          <p:cNvPr id="24" name="TextBox 24"/>
          <p:cNvSpPr txBox="1"/>
          <p:nvPr/>
        </p:nvSpPr>
        <p:spPr>
          <a:xfrm>
            <a:off x="2011764" y="1394491"/>
            <a:ext cx="4806205" cy="370840"/>
          </a:xfrm>
          <a:prstGeom prst="rect">
            <a:avLst/>
          </a:prstGeom>
        </p:spPr>
        <p:txBody>
          <a:bodyPr lIns="0" tIns="0" rIns="0" bIns="0" rtlCol="0" anchor="t">
            <a:spAutoFit/>
          </a:bodyPr>
          <a:lstStyle/>
          <a:p>
            <a:pPr algn="ctr">
              <a:lnSpc>
                <a:spcPts val="2989"/>
              </a:lnSpc>
              <a:spcBef>
                <a:spcPct val="0"/>
              </a:spcBef>
            </a:pPr>
            <a:r>
              <a:rPr lang="en-US" sz="2299" spc="22" dirty="0">
                <a:solidFill>
                  <a:srgbClr val="000000"/>
                </a:solidFill>
                <a:latin typeface="Sigher"/>
              </a:rPr>
              <a:t>Don't Shop When Using Public </a:t>
            </a:r>
            <a:r>
              <a:rPr lang="en-US" sz="2299" spc="22" dirty="0" err="1">
                <a:solidFill>
                  <a:srgbClr val="000000"/>
                </a:solidFill>
                <a:latin typeface="Sigher"/>
              </a:rPr>
              <a:t>WiFi</a:t>
            </a:r>
            <a:r>
              <a:rPr lang="en-US" sz="2299" spc="22" dirty="0">
                <a:solidFill>
                  <a:srgbClr val="000000"/>
                </a:solidFill>
                <a:latin typeface="Sigher"/>
              </a:rPr>
              <a:t> </a:t>
            </a:r>
          </a:p>
        </p:txBody>
      </p:sp>
      <p:sp>
        <p:nvSpPr>
          <p:cNvPr id="25" name="TextBox 25"/>
          <p:cNvSpPr txBox="1"/>
          <p:nvPr/>
        </p:nvSpPr>
        <p:spPr>
          <a:xfrm>
            <a:off x="2294617" y="2079240"/>
            <a:ext cx="5311695" cy="1186815"/>
          </a:xfrm>
          <a:prstGeom prst="rect">
            <a:avLst/>
          </a:prstGeom>
        </p:spPr>
        <p:txBody>
          <a:bodyPr lIns="0" tIns="0" rIns="0" bIns="0" rtlCol="0" anchor="t">
            <a:spAutoFit/>
          </a:bodyPr>
          <a:lstStyle/>
          <a:p>
            <a:pPr algn="ctr">
              <a:lnSpc>
                <a:spcPts val="2339"/>
              </a:lnSpc>
              <a:spcBef>
                <a:spcPct val="0"/>
              </a:spcBef>
            </a:pPr>
            <a:r>
              <a:rPr lang="en-US" sz="1799" spc="17">
                <a:solidFill>
                  <a:srgbClr val="000000"/>
                </a:solidFill>
                <a:latin typeface="Sigher"/>
              </a:rPr>
              <a:t>always use a private and secure internet connection whenever</a:t>
            </a:r>
          </a:p>
          <a:p>
            <a:pPr algn="ctr">
              <a:lnSpc>
                <a:spcPts val="2339"/>
              </a:lnSpc>
              <a:spcBef>
                <a:spcPct val="0"/>
              </a:spcBef>
            </a:pPr>
            <a:r>
              <a:rPr lang="en-US" sz="1799" spc="17">
                <a:solidFill>
                  <a:srgbClr val="000000"/>
                </a:solidFill>
                <a:latin typeface="Sigher"/>
              </a:rPr>
              <a:t> you're shopping online Public WiFi is not secure—</a:t>
            </a:r>
          </a:p>
          <a:p>
            <a:pPr algn="ctr">
              <a:lnSpc>
                <a:spcPts val="2339"/>
              </a:lnSpc>
              <a:spcBef>
                <a:spcPct val="0"/>
              </a:spcBef>
            </a:pPr>
            <a:r>
              <a:rPr lang="en-US" sz="1799" spc="17">
                <a:solidFill>
                  <a:srgbClr val="000000"/>
                </a:solidFill>
                <a:latin typeface="Sigher"/>
              </a:rPr>
              <a:t>USE a private secure home network or a VPN </a:t>
            </a:r>
          </a:p>
        </p:txBody>
      </p:sp>
      <p:sp>
        <p:nvSpPr>
          <p:cNvPr id="26" name="TextBox 26"/>
          <p:cNvSpPr txBox="1"/>
          <p:nvPr/>
        </p:nvSpPr>
        <p:spPr>
          <a:xfrm>
            <a:off x="1436366" y="4586478"/>
            <a:ext cx="4323678" cy="798544"/>
          </a:xfrm>
          <a:prstGeom prst="rect">
            <a:avLst/>
          </a:prstGeom>
        </p:spPr>
        <p:txBody>
          <a:bodyPr lIns="0" tIns="0" rIns="0" bIns="0" rtlCol="0" anchor="t">
            <a:spAutoFit/>
          </a:bodyPr>
          <a:lstStyle/>
          <a:p>
            <a:pPr algn="ctr">
              <a:lnSpc>
                <a:spcPts val="2109"/>
              </a:lnSpc>
              <a:spcBef>
                <a:spcPct val="0"/>
              </a:spcBef>
            </a:pPr>
            <a:r>
              <a:rPr lang="en-US" sz="1622" spc="16">
                <a:solidFill>
                  <a:srgbClr val="000000"/>
                </a:solidFill>
                <a:latin typeface="Sigher"/>
              </a:rPr>
              <a:t> If the website URL starts with HTTPS rather than HTTP and has a padlock beside the name, that means that the security certificate is valid.</a:t>
            </a:r>
          </a:p>
        </p:txBody>
      </p:sp>
      <p:sp>
        <p:nvSpPr>
          <p:cNvPr id="27" name="TextBox 27"/>
          <p:cNvSpPr txBox="1"/>
          <p:nvPr/>
        </p:nvSpPr>
        <p:spPr>
          <a:xfrm>
            <a:off x="1505414" y="5981732"/>
            <a:ext cx="5969757" cy="389114"/>
          </a:xfrm>
          <a:prstGeom prst="rect">
            <a:avLst/>
          </a:prstGeom>
        </p:spPr>
        <p:txBody>
          <a:bodyPr lIns="0" tIns="0" rIns="0" bIns="0" rtlCol="0" anchor="t">
            <a:spAutoFit/>
          </a:bodyPr>
          <a:lstStyle/>
          <a:p>
            <a:pPr algn="ctr">
              <a:lnSpc>
                <a:spcPts val="3069"/>
              </a:lnSpc>
              <a:spcBef>
                <a:spcPct val="0"/>
              </a:spcBef>
            </a:pPr>
            <a:r>
              <a:rPr lang="en-US" sz="2361" spc="23">
                <a:solidFill>
                  <a:srgbClr val="000000"/>
                </a:solidFill>
                <a:latin typeface="Sigher"/>
              </a:rPr>
              <a:t>use familiar websites</a:t>
            </a:r>
          </a:p>
        </p:txBody>
      </p:sp>
      <p:sp>
        <p:nvSpPr>
          <p:cNvPr id="28" name="Freeform 28"/>
          <p:cNvSpPr/>
          <p:nvPr/>
        </p:nvSpPr>
        <p:spPr>
          <a:xfrm>
            <a:off x="6023240" y="8182283"/>
            <a:ext cx="1374385" cy="1374385"/>
          </a:xfrm>
          <a:custGeom>
            <a:avLst/>
            <a:gdLst/>
            <a:ahLst/>
            <a:cxnLst/>
            <a:rect l="l" t="t" r="r" b="b"/>
            <a:pathLst>
              <a:path w="1374385" h="1374385">
                <a:moveTo>
                  <a:pt x="0" y="0"/>
                </a:moveTo>
                <a:lnTo>
                  <a:pt x="1374385" y="0"/>
                </a:lnTo>
                <a:lnTo>
                  <a:pt x="1374385" y="1374386"/>
                </a:lnTo>
                <a:lnTo>
                  <a:pt x="0" y="1374386"/>
                </a:lnTo>
                <a:lnTo>
                  <a:pt x="0" y="0"/>
                </a:lnTo>
                <a:close/>
              </a:path>
            </a:pathLst>
          </a:custGeom>
          <a:blipFill>
            <a:blip r:embed="rId26"/>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FD6E6"/>
        </a:solidFill>
        <a:effectLst/>
      </p:bgPr>
    </p:bg>
    <p:spTree>
      <p:nvGrpSpPr>
        <p:cNvPr id="1" name=""/>
        <p:cNvGrpSpPr/>
        <p:nvPr/>
      </p:nvGrpSpPr>
      <p:grpSpPr>
        <a:xfrm>
          <a:off x="0" y="0"/>
          <a:ext cx="0" cy="0"/>
          <a:chOff x="0" y="0"/>
          <a:chExt cx="0" cy="0"/>
        </a:xfrm>
      </p:grpSpPr>
      <p:sp>
        <p:nvSpPr>
          <p:cNvPr id="2" name="Freeform 2"/>
          <p:cNvSpPr/>
          <p:nvPr/>
        </p:nvSpPr>
        <p:spPr>
          <a:xfrm>
            <a:off x="2294617" y="1793907"/>
            <a:ext cx="5311695" cy="1786057"/>
          </a:xfrm>
          <a:custGeom>
            <a:avLst/>
            <a:gdLst/>
            <a:ahLst/>
            <a:cxnLst/>
            <a:rect l="l" t="t" r="r" b="b"/>
            <a:pathLst>
              <a:path w="5311695" h="1786057">
                <a:moveTo>
                  <a:pt x="0" y="0"/>
                </a:moveTo>
                <a:lnTo>
                  <a:pt x="5311695" y="0"/>
                </a:lnTo>
                <a:lnTo>
                  <a:pt x="5311695" y="1786057"/>
                </a:lnTo>
                <a:lnTo>
                  <a:pt x="0" y="17860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24605" y="1233199"/>
            <a:ext cx="2258583" cy="2258583"/>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2034046" y="1233199"/>
            <a:ext cx="4806205" cy="907171"/>
          </a:xfrm>
          <a:custGeom>
            <a:avLst/>
            <a:gdLst/>
            <a:ahLst/>
            <a:cxnLst/>
            <a:rect l="l" t="t" r="r" b="b"/>
            <a:pathLst>
              <a:path w="4806205" h="907171">
                <a:moveTo>
                  <a:pt x="0" y="0"/>
                </a:moveTo>
                <a:lnTo>
                  <a:pt x="4806205" y="0"/>
                </a:lnTo>
                <a:lnTo>
                  <a:pt x="4806205" y="907171"/>
                </a:lnTo>
                <a:lnTo>
                  <a:pt x="0" y="9071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061084" y="4142168"/>
            <a:ext cx="5074242" cy="1706214"/>
          </a:xfrm>
          <a:custGeom>
            <a:avLst/>
            <a:gdLst/>
            <a:ahLst/>
            <a:cxnLst/>
            <a:rect l="l" t="t" r="r" b="b"/>
            <a:pathLst>
              <a:path w="5074242" h="1706214">
                <a:moveTo>
                  <a:pt x="0" y="0"/>
                </a:moveTo>
                <a:lnTo>
                  <a:pt x="5074242" y="0"/>
                </a:lnTo>
                <a:lnTo>
                  <a:pt x="5074242" y="1706214"/>
                </a:lnTo>
                <a:lnTo>
                  <a:pt x="0" y="1706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724910" y="3468556"/>
            <a:ext cx="3849115" cy="1193226"/>
          </a:xfrm>
          <a:custGeom>
            <a:avLst/>
            <a:gdLst/>
            <a:ahLst/>
            <a:cxnLst/>
            <a:rect l="l" t="t" r="r" b="b"/>
            <a:pathLst>
              <a:path w="3849115" h="1193226">
                <a:moveTo>
                  <a:pt x="0" y="0"/>
                </a:moveTo>
                <a:lnTo>
                  <a:pt x="3849115" y="0"/>
                </a:lnTo>
                <a:lnTo>
                  <a:pt x="3849115" y="1193225"/>
                </a:lnTo>
                <a:lnTo>
                  <a:pt x="0" y="11932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582958" y="6397518"/>
            <a:ext cx="5814667" cy="1234879"/>
          </a:xfrm>
          <a:custGeom>
            <a:avLst/>
            <a:gdLst/>
            <a:ahLst/>
            <a:cxnLst/>
            <a:rect l="l" t="t" r="r" b="b"/>
            <a:pathLst>
              <a:path w="5814667" h="1234879">
                <a:moveTo>
                  <a:pt x="0" y="0"/>
                </a:moveTo>
                <a:lnTo>
                  <a:pt x="5814667" y="0"/>
                </a:lnTo>
                <a:lnTo>
                  <a:pt x="5814667" y="1234879"/>
                </a:lnTo>
                <a:lnTo>
                  <a:pt x="0" y="1234879"/>
                </a:lnTo>
                <a:lnTo>
                  <a:pt x="0" y="0"/>
                </a:lnTo>
                <a:close/>
              </a:path>
            </a:pathLst>
          </a:custGeom>
          <a:blipFill>
            <a:blip r:embed="rId10">
              <a:extLst>
                <a:ext uri="{96DAC541-7B7A-43D3-8B79-37D633B846F1}">
                  <asvg:svgBlip xmlns:asvg="http://schemas.microsoft.com/office/drawing/2016/SVG/main" r:embed="rId11"/>
                </a:ext>
              </a:extLst>
            </a:blip>
            <a:stretch>
              <a:fillRect l="-14025"/>
            </a:stretch>
          </a:blipFill>
        </p:spPr>
        <p:txBody>
          <a:bodyPr/>
          <a:lstStyle/>
          <a:p>
            <a:endParaRPr lang="en-US"/>
          </a:p>
        </p:txBody>
      </p:sp>
      <p:sp>
        <p:nvSpPr>
          <p:cNvPr id="8" name="Freeform 8"/>
          <p:cNvSpPr/>
          <p:nvPr/>
        </p:nvSpPr>
        <p:spPr>
          <a:xfrm>
            <a:off x="5574025" y="3941082"/>
            <a:ext cx="1735022" cy="1735022"/>
          </a:xfrm>
          <a:custGeom>
            <a:avLst/>
            <a:gdLst/>
            <a:ahLst/>
            <a:cxnLst/>
            <a:rect l="l" t="t" r="r" b="b"/>
            <a:pathLst>
              <a:path w="1735022" h="1735022">
                <a:moveTo>
                  <a:pt x="0" y="0"/>
                </a:moveTo>
                <a:lnTo>
                  <a:pt x="1735022" y="0"/>
                </a:lnTo>
                <a:lnTo>
                  <a:pt x="1735022" y="1735022"/>
                </a:lnTo>
                <a:lnTo>
                  <a:pt x="0" y="173502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2130281" y="5902675"/>
            <a:ext cx="4251106" cy="802396"/>
          </a:xfrm>
          <a:custGeom>
            <a:avLst/>
            <a:gdLst/>
            <a:ahLst/>
            <a:cxnLst/>
            <a:rect l="l" t="t" r="r" b="b"/>
            <a:pathLst>
              <a:path w="4251106" h="802396">
                <a:moveTo>
                  <a:pt x="0" y="0"/>
                </a:moveTo>
                <a:lnTo>
                  <a:pt x="4251106" y="0"/>
                </a:lnTo>
                <a:lnTo>
                  <a:pt x="4251106" y="802396"/>
                </a:lnTo>
                <a:lnTo>
                  <a:pt x="0" y="8023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0" name="Freeform 10"/>
          <p:cNvSpPr/>
          <p:nvPr/>
        </p:nvSpPr>
        <p:spPr>
          <a:xfrm>
            <a:off x="145235" y="8393763"/>
            <a:ext cx="7481930" cy="1511284"/>
          </a:xfrm>
          <a:custGeom>
            <a:avLst/>
            <a:gdLst/>
            <a:ahLst/>
            <a:cxnLst/>
            <a:rect l="l" t="t" r="r" b="b"/>
            <a:pathLst>
              <a:path w="7481930" h="1511284">
                <a:moveTo>
                  <a:pt x="0" y="0"/>
                </a:moveTo>
                <a:lnTo>
                  <a:pt x="7481930" y="0"/>
                </a:lnTo>
                <a:lnTo>
                  <a:pt x="7481930" y="1511284"/>
                </a:lnTo>
                <a:lnTo>
                  <a:pt x="0" y="1511284"/>
                </a:lnTo>
                <a:lnTo>
                  <a:pt x="0" y="0"/>
                </a:lnTo>
                <a:close/>
              </a:path>
            </a:pathLst>
          </a:custGeom>
          <a:blipFill>
            <a:blip r:embed="rId10">
              <a:extLst>
                <a:ext uri="{96DAC541-7B7A-43D3-8B79-37D633B846F1}">
                  <asvg:svgBlip xmlns:asvg="http://schemas.microsoft.com/office/drawing/2016/SVG/main" r:embed="rId11"/>
                </a:ext>
              </a:extLst>
            </a:blip>
            <a:stretch>
              <a:fillRect r="-8451"/>
            </a:stretch>
          </a:blipFill>
        </p:spPr>
        <p:txBody>
          <a:bodyPr/>
          <a:lstStyle/>
          <a:p>
            <a:endParaRPr lang="en-US"/>
          </a:p>
        </p:txBody>
      </p:sp>
      <p:sp>
        <p:nvSpPr>
          <p:cNvPr id="11" name="Freeform 11"/>
          <p:cNvSpPr/>
          <p:nvPr/>
        </p:nvSpPr>
        <p:spPr>
          <a:xfrm>
            <a:off x="2388197" y="7737172"/>
            <a:ext cx="3483093" cy="1079759"/>
          </a:xfrm>
          <a:custGeom>
            <a:avLst/>
            <a:gdLst/>
            <a:ahLst/>
            <a:cxnLst/>
            <a:rect l="l" t="t" r="r" b="b"/>
            <a:pathLst>
              <a:path w="3483093" h="1079759">
                <a:moveTo>
                  <a:pt x="0" y="0"/>
                </a:moveTo>
                <a:lnTo>
                  <a:pt x="3483093" y="0"/>
                </a:lnTo>
                <a:lnTo>
                  <a:pt x="3483093" y="1079759"/>
                </a:lnTo>
                <a:lnTo>
                  <a:pt x="0" y="107975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2" name="Freeform 12"/>
          <p:cNvSpPr/>
          <p:nvPr/>
        </p:nvSpPr>
        <p:spPr>
          <a:xfrm rot="4303850">
            <a:off x="852493" y="3515594"/>
            <a:ext cx="377814" cy="453223"/>
          </a:xfrm>
          <a:custGeom>
            <a:avLst/>
            <a:gdLst/>
            <a:ahLst/>
            <a:cxnLst/>
            <a:rect l="l" t="t" r="r" b="b"/>
            <a:pathLst>
              <a:path w="377814" h="453223">
                <a:moveTo>
                  <a:pt x="0" y="0"/>
                </a:moveTo>
                <a:lnTo>
                  <a:pt x="377814" y="0"/>
                </a:lnTo>
                <a:lnTo>
                  <a:pt x="377814" y="453224"/>
                </a:lnTo>
                <a:lnTo>
                  <a:pt x="0" y="45322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3" name="Freeform 13"/>
          <p:cNvSpPr/>
          <p:nvPr/>
        </p:nvSpPr>
        <p:spPr>
          <a:xfrm>
            <a:off x="7080578" y="7520850"/>
            <a:ext cx="253447" cy="364911"/>
          </a:xfrm>
          <a:custGeom>
            <a:avLst/>
            <a:gdLst/>
            <a:ahLst/>
            <a:cxnLst/>
            <a:rect l="l" t="t" r="r" b="b"/>
            <a:pathLst>
              <a:path w="253447" h="364911">
                <a:moveTo>
                  <a:pt x="0" y="0"/>
                </a:moveTo>
                <a:lnTo>
                  <a:pt x="253448" y="0"/>
                </a:lnTo>
                <a:lnTo>
                  <a:pt x="253448" y="364911"/>
                </a:lnTo>
                <a:lnTo>
                  <a:pt x="0" y="36491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14" name="Freeform 14"/>
          <p:cNvSpPr/>
          <p:nvPr/>
        </p:nvSpPr>
        <p:spPr>
          <a:xfrm>
            <a:off x="-36882" y="5848382"/>
            <a:ext cx="2258583" cy="2258583"/>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6130024" y="7632397"/>
            <a:ext cx="1901110" cy="1901110"/>
          </a:xfrm>
          <a:custGeom>
            <a:avLst/>
            <a:gdLst/>
            <a:ahLst/>
            <a:cxnLst/>
            <a:rect l="l" t="t" r="r" b="b"/>
            <a:pathLst>
              <a:path w="1901110" h="1901110">
                <a:moveTo>
                  <a:pt x="0" y="0"/>
                </a:moveTo>
                <a:lnTo>
                  <a:pt x="1901109" y="0"/>
                </a:lnTo>
                <a:lnTo>
                  <a:pt x="1901109" y="1901110"/>
                </a:lnTo>
                <a:lnTo>
                  <a:pt x="0" y="1901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6" name="Freeform 16"/>
          <p:cNvSpPr/>
          <p:nvPr/>
        </p:nvSpPr>
        <p:spPr>
          <a:xfrm>
            <a:off x="6484167" y="7737172"/>
            <a:ext cx="1122145" cy="1122145"/>
          </a:xfrm>
          <a:custGeom>
            <a:avLst/>
            <a:gdLst/>
            <a:ahLst/>
            <a:cxnLst/>
            <a:rect l="l" t="t" r="r" b="b"/>
            <a:pathLst>
              <a:path w="1122145" h="1122145">
                <a:moveTo>
                  <a:pt x="0" y="0"/>
                </a:moveTo>
                <a:lnTo>
                  <a:pt x="1122145" y="0"/>
                </a:lnTo>
                <a:lnTo>
                  <a:pt x="1122145" y="1122146"/>
                </a:lnTo>
                <a:lnTo>
                  <a:pt x="0" y="1122146"/>
                </a:lnTo>
                <a:lnTo>
                  <a:pt x="0" y="0"/>
                </a:lnTo>
                <a:close/>
              </a:path>
            </a:pathLst>
          </a:custGeom>
          <a:blipFill>
            <a:blip r:embed="rId22"/>
            <a:stretch>
              <a:fillRect/>
            </a:stretch>
          </a:blipFill>
        </p:spPr>
        <p:txBody>
          <a:bodyPr/>
          <a:lstStyle/>
          <a:p>
            <a:endParaRPr lang="en-US"/>
          </a:p>
        </p:txBody>
      </p:sp>
      <p:sp>
        <p:nvSpPr>
          <p:cNvPr id="17" name="Freeform 17"/>
          <p:cNvSpPr/>
          <p:nvPr/>
        </p:nvSpPr>
        <p:spPr>
          <a:xfrm>
            <a:off x="286905" y="1395128"/>
            <a:ext cx="2202750" cy="1696586"/>
          </a:xfrm>
          <a:custGeom>
            <a:avLst/>
            <a:gdLst/>
            <a:ahLst/>
            <a:cxnLst/>
            <a:rect l="l" t="t" r="r" b="b"/>
            <a:pathLst>
              <a:path w="2202750" h="1696586">
                <a:moveTo>
                  <a:pt x="0" y="0"/>
                </a:moveTo>
                <a:lnTo>
                  <a:pt x="2202749" y="0"/>
                </a:lnTo>
                <a:lnTo>
                  <a:pt x="2202749" y="1696586"/>
                </a:lnTo>
                <a:lnTo>
                  <a:pt x="0" y="1696586"/>
                </a:lnTo>
                <a:lnTo>
                  <a:pt x="0" y="0"/>
                </a:lnTo>
                <a:close/>
              </a:path>
            </a:pathLst>
          </a:custGeom>
          <a:blipFill>
            <a:blip r:embed="rId23"/>
            <a:stretch>
              <a:fillRect/>
            </a:stretch>
          </a:blipFill>
        </p:spPr>
        <p:txBody>
          <a:bodyPr/>
          <a:lstStyle/>
          <a:p>
            <a:endParaRPr lang="en-US"/>
          </a:p>
        </p:txBody>
      </p:sp>
      <p:sp>
        <p:nvSpPr>
          <p:cNvPr id="18" name="Freeform 18"/>
          <p:cNvSpPr/>
          <p:nvPr/>
        </p:nvSpPr>
        <p:spPr>
          <a:xfrm>
            <a:off x="5773660" y="3915322"/>
            <a:ext cx="1215452" cy="1511103"/>
          </a:xfrm>
          <a:custGeom>
            <a:avLst/>
            <a:gdLst/>
            <a:ahLst/>
            <a:cxnLst/>
            <a:rect l="l" t="t" r="r" b="b"/>
            <a:pathLst>
              <a:path w="1215452" h="1511103">
                <a:moveTo>
                  <a:pt x="0" y="0"/>
                </a:moveTo>
                <a:lnTo>
                  <a:pt x="1215453" y="0"/>
                </a:lnTo>
                <a:lnTo>
                  <a:pt x="1215453" y="1511103"/>
                </a:lnTo>
                <a:lnTo>
                  <a:pt x="0" y="1511103"/>
                </a:lnTo>
                <a:lnTo>
                  <a:pt x="0" y="0"/>
                </a:lnTo>
                <a:close/>
              </a:path>
            </a:pathLst>
          </a:custGeom>
          <a:blipFill>
            <a:blip r:embed="rId24"/>
            <a:stretch>
              <a:fillRect/>
            </a:stretch>
          </a:blipFill>
        </p:spPr>
        <p:txBody>
          <a:bodyPr/>
          <a:lstStyle/>
          <a:p>
            <a:endParaRPr lang="en-US"/>
          </a:p>
        </p:txBody>
      </p:sp>
      <p:sp>
        <p:nvSpPr>
          <p:cNvPr id="19" name="Freeform 19"/>
          <p:cNvSpPr/>
          <p:nvPr/>
        </p:nvSpPr>
        <p:spPr>
          <a:xfrm>
            <a:off x="193149" y="6257640"/>
            <a:ext cx="1647448" cy="1234130"/>
          </a:xfrm>
          <a:custGeom>
            <a:avLst/>
            <a:gdLst/>
            <a:ahLst/>
            <a:cxnLst/>
            <a:rect l="l" t="t" r="r" b="b"/>
            <a:pathLst>
              <a:path w="1647448" h="1234130">
                <a:moveTo>
                  <a:pt x="0" y="0"/>
                </a:moveTo>
                <a:lnTo>
                  <a:pt x="1647447" y="0"/>
                </a:lnTo>
                <a:lnTo>
                  <a:pt x="1647447" y="1234130"/>
                </a:lnTo>
                <a:lnTo>
                  <a:pt x="0" y="1234130"/>
                </a:lnTo>
                <a:lnTo>
                  <a:pt x="0" y="0"/>
                </a:lnTo>
                <a:close/>
              </a:path>
            </a:pathLst>
          </a:custGeom>
          <a:blipFill>
            <a:blip r:embed="rId25"/>
            <a:stretch>
              <a:fillRect/>
            </a:stretch>
          </a:blipFill>
        </p:spPr>
        <p:txBody>
          <a:bodyPr/>
          <a:lstStyle/>
          <a:p>
            <a:endParaRPr lang="en-US"/>
          </a:p>
        </p:txBody>
      </p:sp>
      <p:sp>
        <p:nvSpPr>
          <p:cNvPr id="20" name="TextBox 20"/>
          <p:cNvSpPr txBox="1"/>
          <p:nvPr/>
        </p:nvSpPr>
        <p:spPr>
          <a:xfrm>
            <a:off x="2040898" y="1438307"/>
            <a:ext cx="4806205" cy="327025"/>
          </a:xfrm>
          <a:prstGeom prst="rect">
            <a:avLst/>
          </a:prstGeom>
        </p:spPr>
        <p:txBody>
          <a:bodyPr lIns="0" tIns="0" rIns="0" bIns="0" rtlCol="0" anchor="t">
            <a:spAutoFit/>
          </a:bodyPr>
          <a:lstStyle/>
          <a:p>
            <a:pPr algn="ctr">
              <a:lnSpc>
                <a:spcPts val="2599"/>
              </a:lnSpc>
              <a:spcBef>
                <a:spcPct val="0"/>
              </a:spcBef>
            </a:pPr>
            <a:r>
              <a:rPr lang="en-US" sz="1999" spc="19">
                <a:solidFill>
                  <a:srgbClr val="000000"/>
                </a:solidFill>
                <a:latin typeface="Sigher"/>
              </a:rPr>
              <a:t>Always check the company’s shipping terms. </a:t>
            </a:r>
          </a:p>
        </p:txBody>
      </p:sp>
      <p:sp>
        <p:nvSpPr>
          <p:cNvPr id="21" name="TextBox 21"/>
          <p:cNvSpPr txBox="1"/>
          <p:nvPr/>
        </p:nvSpPr>
        <p:spPr>
          <a:xfrm>
            <a:off x="1016872" y="242086"/>
            <a:ext cx="5830231" cy="752988"/>
          </a:xfrm>
          <a:prstGeom prst="rect">
            <a:avLst/>
          </a:prstGeom>
        </p:spPr>
        <p:txBody>
          <a:bodyPr lIns="0" tIns="0" rIns="0" bIns="0" rtlCol="0" anchor="t">
            <a:spAutoFit/>
          </a:bodyPr>
          <a:lstStyle/>
          <a:p>
            <a:pPr algn="ctr">
              <a:lnSpc>
                <a:spcPts val="6190"/>
              </a:lnSpc>
            </a:pPr>
            <a:r>
              <a:rPr lang="en-US" sz="4421">
                <a:solidFill>
                  <a:srgbClr val="000000"/>
                </a:solidFill>
                <a:latin typeface="Handy Casual"/>
              </a:rPr>
              <a:t>Shopping Safe Online Guide</a:t>
            </a:r>
          </a:p>
        </p:txBody>
      </p:sp>
      <p:sp>
        <p:nvSpPr>
          <p:cNvPr id="22" name="TextBox 22"/>
          <p:cNvSpPr txBox="1"/>
          <p:nvPr/>
        </p:nvSpPr>
        <p:spPr>
          <a:xfrm>
            <a:off x="1724910" y="4431601"/>
            <a:ext cx="3713039" cy="1111981"/>
          </a:xfrm>
          <a:prstGeom prst="rect">
            <a:avLst/>
          </a:prstGeom>
        </p:spPr>
        <p:txBody>
          <a:bodyPr lIns="0" tIns="0" rIns="0" bIns="0" rtlCol="0" anchor="t">
            <a:spAutoFit/>
          </a:bodyPr>
          <a:lstStyle/>
          <a:p>
            <a:pPr algn="ctr">
              <a:lnSpc>
                <a:spcPts val="2200"/>
              </a:lnSpc>
              <a:spcBef>
                <a:spcPct val="0"/>
              </a:spcBef>
            </a:pPr>
            <a:r>
              <a:rPr lang="en-US" sz="1692" spc="16">
                <a:solidFill>
                  <a:srgbClr val="000000"/>
                </a:solidFill>
                <a:latin typeface="Sigher"/>
              </a:rPr>
              <a:t>If the gift card is for someone else, be sure the store is legitimate, that the person uses the store, and that there are no hoops they will have to jump through.</a:t>
            </a:r>
          </a:p>
        </p:txBody>
      </p:sp>
      <p:sp>
        <p:nvSpPr>
          <p:cNvPr id="23" name="TextBox 23"/>
          <p:cNvSpPr txBox="1"/>
          <p:nvPr/>
        </p:nvSpPr>
        <p:spPr>
          <a:xfrm>
            <a:off x="2489654" y="2099304"/>
            <a:ext cx="4929134" cy="1186643"/>
          </a:xfrm>
          <a:prstGeom prst="rect">
            <a:avLst/>
          </a:prstGeom>
        </p:spPr>
        <p:txBody>
          <a:bodyPr lIns="0" tIns="0" rIns="0" bIns="0" rtlCol="0" anchor="t">
            <a:spAutoFit/>
          </a:bodyPr>
          <a:lstStyle/>
          <a:p>
            <a:pPr algn="ctr">
              <a:lnSpc>
                <a:spcPts val="2357"/>
              </a:lnSpc>
              <a:spcBef>
                <a:spcPct val="0"/>
              </a:spcBef>
            </a:pPr>
            <a:r>
              <a:rPr lang="en-US" sz="1813" spc="18">
                <a:solidFill>
                  <a:srgbClr val="000000"/>
                </a:solidFill>
                <a:latin typeface="Sigher"/>
              </a:rPr>
              <a:t> Look to see if they provide tracking and insurance. Understand what carriers they use, and be particularly cautious if the item won’t be shipped within 10 days.</a:t>
            </a:r>
          </a:p>
        </p:txBody>
      </p:sp>
      <p:sp>
        <p:nvSpPr>
          <p:cNvPr id="24" name="TextBox 24"/>
          <p:cNvSpPr txBox="1"/>
          <p:nvPr/>
        </p:nvSpPr>
        <p:spPr>
          <a:xfrm>
            <a:off x="1724910" y="3652905"/>
            <a:ext cx="3849115" cy="650875"/>
          </a:xfrm>
          <a:prstGeom prst="rect">
            <a:avLst/>
          </a:prstGeom>
        </p:spPr>
        <p:txBody>
          <a:bodyPr lIns="0" tIns="0" rIns="0" bIns="0" rtlCol="0" anchor="t">
            <a:spAutoFit/>
          </a:bodyPr>
          <a:lstStyle/>
          <a:p>
            <a:pPr algn="ctr">
              <a:lnSpc>
                <a:spcPts val="2599"/>
              </a:lnSpc>
              <a:spcBef>
                <a:spcPct val="0"/>
              </a:spcBef>
            </a:pPr>
            <a:r>
              <a:rPr lang="en-US" sz="1999" spc="19">
                <a:solidFill>
                  <a:srgbClr val="000000"/>
                </a:solidFill>
                <a:latin typeface="Sigher"/>
              </a:rPr>
              <a:t> If you are buying a Gift Card, read the Terms and Conditions</a:t>
            </a:r>
          </a:p>
        </p:txBody>
      </p:sp>
      <p:sp>
        <p:nvSpPr>
          <p:cNvPr id="25" name="TextBox 25"/>
          <p:cNvSpPr txBox="1"/>
          <p:nvPr/>
        </p:nvSpPr>
        <p:spPr>
          <a:xfrm>
            <a:off x="1536668" y="6686021"/>
            <a:ext cx="5814667" cy="770255"/>
          </a:xfrm>
          <a:prstGeom prst="rect">
            <a:avLst/>
          </a:prstGeom>
        </p:spPr>
        <p:txBody>
          <a:bodyPr lIns="0" tIns="0" rIns="0" bIns="0" rtlCol="0" anchor="t">
            <a:spAutoFit/>
          </a:bodyPr>
          <a:lstStyle/>
          <a:p>
            <a:pPr algn="ctr">
              <a:lnSpc>
                <a:spcPts val="2079"/>
              </a:lnSpc>
              <a:spcBef>
                <a:spcPct val="0"/>
              </a:spcBef>
            </a:pPr>
            <a:r>
              <a:rPr lang="en-US" sz="1599" spc="15">
                <a:solidFill>
                  <a:srgbClr val="000000"/>
                </a:solidFill>
                <a:latin typeface="Sigher"/>
              </a:rPr>
              <a:t>If you're creating an account with the retailer (instead of checking out as a guest), make sure you use a strong and unique password. This will make your account harder for hackers and scammers to access. </a:t>
            </a:r>
          </a:p>
        </p:txBody>
      </p:sp>
      <p:sp>
        <p:nvSpPr>
          <p:cNvPr id="26" name="TextBox 26"/>
          <p:cNvSpPr txBox="1"/>
          <p:nvPr/>
        </p:nvSpPr>
        <p:spPr>
          <a:xfrm>
            <a:off x="2130281" y="6057932"/>
            <a:ext cx="4251106" cy="370840"/>
          </a:xfrm>
          <a:prstGeom prst="rect">
            <a:avLst/>
          </a:prstGeom>
        </p:spPr>
        <p:txBody>
          <a:bodyPr lIns="0" tIns="0" rIns="0" bIns="0" rtlCol="0" anchor="t">
            <a:spAutoFit/>
          </a:bodyPr>
          <a:lstStyle/>
          <a:p>
            <a:pPr algn="ctr">
              <a:lnSpc>
                <a:spcPts val="2989"/>
              </a:lnSpc>
              <a:spcBef>
                <a:spcPct val="0"/>
              </a:spcBef>
            </a:pPr>
            <a:r>
              <a:rPr lang="en-US" sz="2299" spc="22">
                <a:solidFill>
                  <a:srgbClr val="000000"/>
                </a:solidFill>
                <a:latin typeface="Sigher"/>
              </a:rPr>
              <a:t>Use Strong and Unique Passwords</a:t>
            </a:r>
          </a:p>
        </p:txBody>
      </p:sp>
      <p:sp>
        <p:nvSpPr>
          <p:cNvPr id="27" name="TextBox 27"/>
          <p:cNvSpPr txBox="1"/>
          <p:nvPr/>
        </p:nvSpPr>
        <p:spPr>
          <a:xfrm>
            <a:off x="2197958" y="7965772"/>
            <a:ext cx="4053338" cy="370840"/>
          </a:xfrm>
          <a:prstGeom prst="rect">
            <a:avLst/>
          </a:prstGeom>
        </p:spPr>
        <p:txBody>
          <a:bodyPr lIns="0" tIns="0" rIns="0" bIns="0" rtlCol="0" anchor="t">
            <a:spAutoFit/>
          </a:bodyPr>
          <a:lstStyle/>
          <a:p>
            <a:pPr algn="ctr">
              <a:lnSpc>
                <a:spcPts val="2989"/>
              </a:lnSpc>
              <a:spcBef>
                <a:spcPct val="0"/>
              </a:spcBef>
            </a:pPr>
            <a:r>
              <a:rPr lang="en-US" sz="2299" spc="22">
                <a:solidFill>
                  <a:srgbClr val="000000"/>
                </a:solidFill>
                <a:latin typeface="Sigher"/>
              </a:rPr>
              <a:t>Use a Password Manager</a:t>
            </a:r>
          </a:p>
        </p:txBody>
      </p:sp>
      <p:sp>
        <p:nvSpPr>
          <p:cNvPr id="28" name="TextBox 28"/>
          <p:cNvSpPr txBox="1"/>
          <p:nvPr/>
        </p:nvSpPr>
        <p:spPr>
          <a:xfrm>
            <a:off x="258733" y="8797881"/>
            <a:ext cx="7368432" cy="731211"/>
          </a:xfrm>
          <a:prstGeom prst="rect">
            <a:avLst/>
          </a:prstGeom>
        </p:spPr>
        <p:txBody>
          <a:bodyPr lIns="0" tIns="0" rIns="0" bIns="0" rtlCol="0" anchor="t">
            <a:spAutoFit/>
          </a:bodyPr>
          <a:lstStyle/>
          <a:p>
            <a:pPr algn="ctr">
              <a:lnSpc>
                <a:spcPts val="1971"/>
              </a:lnSpc>
              <a:spcBef>
                <a:spcPct val="0"/>
              </a:spcBef>
            </a:pPr>
            <a:r>
              <a:rPr lang="en-US" sz="1516" spc="15">
                <a:solidFill>
                  <a:srgbClr val="000000"/>
                </a:solidFill>
                <a:latin typeface="Sigher"/>
              </a:rPr>
              <a:t>Password managers help you securely store your passwords, so you don't have to remember them all or write them down somewhere. Some password managers also allow you to access your passwords from all of your devices, making having secure accounts easier.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FD6E6"/>
        </a:solidFill>
        <a:effectLst/>
      </p:bgPr>
    </p:bg>
    <p:spTree>
      <p:nvGrpSpPr>
        <p:cNvPr id="1" name=""/>
        <p:cNvGrpSpPr/>
        <p:nvPr/>
      </p:nvGrpSpPr>
      <p:grpSpPr>
        <a:xfrm>
          <a:off x="0" y="0"/>
          <a:ext cx="0" cy="0"/>
          <a:chOff x="0" y="0"/>
          <a:chExt cx="0" cy="0"/>
        </a:xfrm>
      </p:grpSpPr>
      <p:sp>
        <p:nvSpPr>
          <p:cNvPr id="2" name="Freeform 2"/>
          <p:cNvSpPr/>
          <p:nvPr/>
        </p:nvSpPr>
        <p:spPr>
          <a:xfrm>
            <a:off x="2294617" y="1793907"/>
            <a:ext cx="5311695" cy="1786057"/>
          </a:xfrm>
          <a:custGeom>
            <a:avLst/>
            <a:gdLst/>
            <a:ahLst/>
            <a:cxnLst/>
            <a:rect l="l" t="t" r="r" b="b"/>
            <a:pathLst>
              <a:path w="5311695" h="1786057">
                <a:moveTo>
                  <a:pt x="0" y="0"/>
                </a:moveTo>
                <a:lnTo>
                  <a:pt x="5311695" y="0"/>
                </a:lnTo>
                <a:lnTo>
                  <a:pt x="5311695" y="1786057"/>
                </a:lnTo>
                <a:lnTo>
                  <a:pt x="0" y="17860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24605" y="1233199"/>
            <a:ext cx="2258583" cy="2258583"/>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2015640" y="1141412"/>
            <a:ext cx="5756760" cy="1086588"/>
          </a:xfrm>
          <a:custGeom>
            <a:avLst/>
            <a:gdLst/>
            <a:ahLst/>
            <a:cxnLst/>
            <a:rect l="l" t="t" r="r" b="b"/>
            <a:pathLst>
              <a:path w="5756760" h="1086588">
                <a:moveTo>
                  <a:pt x="0" y="0"/>
                </a:moveTo>
                <a:lnTo>
                  <a:pt x="5756760" y="0"/>
                </a:lnTo>
                <a:lnTo>
                  <a:pt x="5756760" y="1086588"/>
                </a:lnTo>
                <a:lnTo>
                  <a:pt x="0" y="10865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452932" y="4272661"/>
            <a:ext cx="5575028" cy="1874603"/>
          </a:xfrm>
          <a:custGeom>
            <a:avLst/>
            <a:gdLst/>
            <a:ahLst/>
            <a:cxnLst/>
            <a:rect l="l" t="t" r="r" b="b"/>
            <a:pathLst>
              <a:path w="5575028" h="1874603">
                <a:moveTo>
                  <a:pt x="0" y="0"/>
                </a:moveTo>
                <a:lnTo>
                  <a:pt x="5575028" y="0"/>
                </a:lnTo>
                <a:lnTo>
                  <a:pt x="5575028" y="1874603"/>
                </a:lnTo>
                <a:lnTo>
                  <a:pt x="0" y="18746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724910" y="3468556"/>
            <a:ext cx="4191520" cy="1299371"/>
          </a:xfrm>
          <a:custGeom>
            <a:avLst/>
            <a:gdLst/>
            <a:ahLst/>
            <a:cxnLst/>
            <a:rect l="l" t="t" r="r" b="b"/>
            <a:pathLst>
              <a:path w="4191520" h="1299371">
                <a:moveTo>
                  <a:pt x="0" y="0"/>
                </a:moveTo>
                <a:lnTo>
                  <a:pt x="4191520" y="0"/>
                </a:lnTo>
                <a:lnTo>
                  <a:pt x="4191520" y="1299371"/>
                </a:lnTo>
                <a:lnTo>
                  <a:pt x="0" y="12993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582958" y="6397518"/>
            <a:ext cx="5814667" cy="1234879"/>
          </a:xfrm>
          <a:custGeom>
            <a:avLst/>
            <a:gdLst/>
            <a:ahLst/>
            <a:cxnLst/>
            <a:rect l="l" t="t" r="r" b="b"/>
            <a:pathLst>
              <a:path w="5814667" h="1234879">
                <a:moveTo>
                  <a:pt x="0" y="0"/>
                </a:moveTo>
                <a:lnTo>
                  <a:pt x="5814667" y="0"/>
                </a:lnTo>
                <a:lnTo>
                  <a:pt x="5814667" y="1234879"/>
                </a:lnTo>
                <a:lnTo>
                  <a:pt x="0" y="1234879"/>
                </a:lnTo>
                <a:lnTo>
                  <a:pt x="0" y="0"/>
                </a:lnTo>
                <a:close/>
              </a:path>
            </a:pathLst>
          </a:custGeom>
          <a:blipFill>
            <a:blip r:embed="rId10">
              <a:extLst>
                <a:ext uri="{96DAC541-7B7A-43D3-8B79-37D633B846F1}">
                  <asvg:svgBlip xmlns:asvg="http://schemas.microsoft.com/office/drawing/2016/SVG/main" r:embed="rId11"/>
                </a:ext>
              </a:extLst>
            </a:blip>
            <a:stretch>
              <a:fillRect l="-14025"/>
            </a:stretch>
          </a:blipFill>
        </p:spPr>
        <p:txBody>
          <a:bodyPr/>
          <a:lstStyle/>
          <a:p>
            <a:endParaRPr lang="en-US"/>
          </a:p>
        </p:txBody>
      </p:sp>
      <p:sp>
        <p:nvSpPr>
          <p:cNvPr id="8" name="Freeform 8"/>
          <p:cNvSpPr/>
          <p:nvPr/>
        </p:nvSpPr>
        <p:spPr>
          <a:xfrm>
            <a:off x="5679963" y="3904735"/>
            <a:ext cx="2092437" cy="2092437"/>
          </a:xfrm>
          <a:custGeom>
            <a:avLst/>
            <a:gdLst/>
            <a:ahLst/>
            <a:cxnLst/>
            <a:rect l="l" t="t" r="r" b="b"/>
            <a:pathLst>
              <a:path w="2092437" h="2092437">
                <a:moveTo>
                  <a:pt x="0" y="0"/>
                </a:moveTo>
                <a:lnTo>
                  <a:pt x="2092437" y="0"/>
                </a:lnTo>
                <a:lnTo>
                  <a:pt x="2092437" y="2092436"/>
                </a:lnTo>
                <a:lnTo>
                  <a:pt x="0" y="209243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2130281" y="5902675"/>
            <a:ext cx="4251106" cy="600742"/>
          </a:xfrm>
          <a:custGeom>
            <a:avLst/>
            <a:gdLst/>
            <a:ahLst/>
            <a:cxnLst/>
            <a:rect l="l" t="t" r="r" b="b"/>
            <a:pathLst>
              <a:path w="4251106" h="802396">
                <a:moveTo>
                  <a:pt x="0" y="0"/>
                </a:moveTo>
                <a:lnTo>
                  <a:pt x="4251106" y="0"/>
                </a:lnTo>
                <a:lnTo>
                  <a:pt x="4251106" y="802396"/>
                </a:lnTo>
                <a:lnTo>
                  <a:pt x="0" y="8023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0" name="Freeform 10"/>
          <p:cNvSpPr/>
          <p:nvPr/>
        </p:nvSpPr>
        <p:spPr>
          <a:xfrm>
            <a:off x="180354" y="8430815"/>
            <a:ext cx="7068544" cy="1427784"/>
          </a:xfrm>
          <a:custGeom>
            <a:avLst/>
            <a:gdLst/>
            <a:ahLst/>
            <a:cxnLst/>
            <a:rect l="l" t="t" r="r" b="b"/>
            <a:pathLst>
              <a:path w="7068544" h="1427784">
                <a:moveTo>
                  <a:pt x="0" y="0"/>
                </a:moveTo>
                <a:lnTo>
                  <a:pt x="7068544" y="0"/>
                </a:lnTo>
                <a:lnTo>
                  <a:pt x="7068544" y="1427784"/>
                </a:lnTo>
                <a:lnTo>
                  <a:pt x="0" y="1427784"/>
                </a:lnTo>
                <a:lnTo>
                  <a:pt x="0" y="0"/>
                </a:lnTo>
                <a:close/>
              </a:path>
            </a:pathLst>
          </a:custGeom>
          <a:blipFill>
            <a:blip r:embed="rId10">
              <a:extLst>
                <a:ext uri="{96DAC541-7B7A-43D3-8B79-37D633B846F1}">
                  <asvg:svgBlip xmlns:asvg="http://schemas.microsoft.com/office/drawing/2016/SVG/main" r:embed="rId11"/>
                </a:ext>
              </a:extLst>
            </a:blip>
            <a:stretch>
              <a:fillRect r="-8451"/>
            </a:stretch>
          </a:blipFill>
        </p:spPr>
        <p:txBody>
          <a:bodyPr/>
          <a:lstStyle/>
          <a:p>
            <a:endParaRPr lang="en-US"/>
          </a:p>
        </p:txBody>
      </p:sp>
      <p:sp>
        <p:nvSpPr>
          <p:cNvPr id="11" name="Freeform 11"/>
          <p:cNvSpPr/>
          <p:nvPr/>
        </p:nvSpPr>
        <p:spPr>
          <a:xfrm>
            <a:off x="2830728" y="7690421"/>
            <a:ext cx="3722240" cy="1103353"/>
          </a:xfrm>
          <a:custGeom>
            <a:avLst/>
            <a:gdLst/>
            <a:ahLst/>
            <a:cxnLst/>
            <a:rect l="l" t="t" r="r" b="b"/>
            <a:pathLst>
              <a:path w="4053338" h="1256535">
                <a:moveTo>
                  <a:pt x="0" y="0"/>
                </a:moveTo>
                <a:lnTo>
                  <a:pt x="4053339" y="0"/>
                </a:lnTo>
                <a:lnTo>
                  <a:pt x="4053339" y="1256535"/>
                </a:lnTo>
                <a:lnTo>
                  <a:pt x="0" y="125653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2" name="Freeform 12"/>
          <p:cNvSpPr/>
          <p:nvPr/>
        </p:nvSpPr>
        <p:spPr>
          <a:xfrm>
            <a:off x="-36882" y="5848382"/>
            <a:ext cx="2258583" cy="2258583"/>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a:off x="5916430" y="7870522"/>
            <a:ext cx="1901110" cy="1901110"/>
          </a:xfrm>
          <a:custGeom>
            <a:avLst/>
            <a:gdLst/>
            <a:ahLst/>
            <a:cxnLst/>
            <a:rect l="l" t="t" r="r" b="b"/>
            <a:pathLst>
              <a:path w="1901110" h="1901110">
                <a:moveTo>
                  <a:pt x="0" y="0"/>
                </a:moveTo>
                <a:lnTo>
                  <a:pt x="1901110" y="0"/>
                </a:lnTo>
                <a:lnTo>
                  <a:pt x="1901110" y="1901110"/>
                </a:lnTo>
                <a:lnTo>
                  <a:pt x="0" y="1901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4" name="Freeform 14"/>
          <p:cNvSpPr/>
          <p:nvPr/>
        </p:nvSpPr>
        <p:spPr>
          <a:xfrm>
            <a:off x="6546342" y="8241997"/>
            <a:ext cx="1059970" cy="1059970"/>
          </a:xfrm>
          <a:custGeom>
            <a:avLst/>
            <a:gdLst/>
            <a:ahLst/>
            <a:cxnLst/>
            <a:rect l="l" t="t" r="r" b="b"/>
            <a:pathLst>
              <a:path w="1059970" h="1059970">
                <a:moveTo>
                  <a:pt x="0" y="0"/>
                </a:moveTo>
                <a:lnTo>
                  <a:pt x="1059970" y="0"/>
                </a:lnTo>
                <a:lnTo>
                  <a:pt x="1059970" y="1059971"/>
                </a:lnTo>
                <a:lnTo>
                  <a:pt x="0" y="1059971"/>
                </a:lnTo>
                <a:lnTo>
                  <a:pt x="0" y="0"/>
                </a:lnTo>
                <a:close/>
              </a:path>
            </a:pathLst>
          </a:custGeom>
          <a:blipFill>
            <a:blip r:embed="rId18"/>
            <a:stretch>
              <a:fillRect/>
            </a:stretch>
          </a:blipFill>
        </p:spPr>
        <p:txBody>
          <a:bodyPr/>
          <a:lstStyle/>
          <a:p>
            <a:endParaRPr lang="en-US"/>
          </a:p>
        </p:txBody>
      </p:sp>
      <p:sp>
        <p:nvSpPr>
          <p:cNvPr id="15" name="Freeform 15"/>
          <p:cNvSpPr/>
          <p:nvPr/>
        </p:nvSpPr>
        <p:spPr>
          <a:xfrm>
            <a:off x="229397" y="5971375"/>
            <a:ext cx="1726026" cy="1950043"/>
          </a:xfrm>
          <a:custGeom>
            <a:avLst/>
            <a:gdLst/>
            <a:ahLst/>
            <a:cxnLst/>
            <a:rect l="l" t="t" r="r" b="b"/>
            <a:pathLst>
              <a:path w="1726026" h="1950043">
                <a:moveTo>
                  <a:pt x="0" y="0"/>
                </a:moveTo>
                <a:lnTo>
                  <a:pt x="1726026" y="0"/>
                </a:lnTo>
                <a:lnTo>
                  <a:pt x="1726026" y="1950042"/>
                </a:lnTo>
                <a:lnTo>
                  <a:pt x="0" y="1950042"/>
                </a:lnTo>
                <a:lnTo>
                  <a:pt x="0" y="0"/>
                </a:lnTo>
                <a:close/>
              </a:path>
            </a:pathLst>
          </a:custGeom>
          <a:blipFill>
            <a:blip r:embed="rId19"/>
            <a:stretch>
              <a:fillRect/>
            </a:stretch>
          </a:blipFill>
        </p:spPr>
        <p:txBody>
          <a:bodyPr/>
          <a:lstStyle/>
          <a:p>
            <a:endParaRPr lang="en-US"/>
          </a:p>
        </p:txBody>
      </p:sp>
      <p:sp>
        <p:nvSpPr>
          <p:cNvPr id="16" name="Freeform 16"/>
          <p:cNvSpPr/>
          <p:nvPr/>
        </p:nvSpPr>
        <p:spPr>
          <a:xfrm>
            <a:off x="5820855" y="4033989"/>
            <a:ext cx="1728241" cy="1719810"/>
          </a:xfrm>
          <a:custGeom>
            <a:avLst/>
            <a:gdLst/>
            <a:ahLst/>
            <a:cxnLst/>
            <a:rect l="l" t="t" r="r" b="b"/>
            <a:pathLst>
              <a:path w="1728241" h="1719810">
                <a:moveTo>
                  <a:pt x="0" y="0"/>
                </a:moveTo>
                <a:lnTo>
                  <a:pt x="1728241" y="0"/>
                </a:lnTo>
                <a:lnTo>
                  <a:pt x="1728241" y="1719811"/>
                </a:lnTo>
                <a:lnTo>
                  <a:pt x="0" y="1719811"/>
                </a:lnTo>
                <a:lnTo>
                  <a:pt x="0" y="0"/>
                </a:lnTo>
                <a:close/>
              </a:path>
            </a:pathLst>
          </a:custGeom>
          <a:blipFill>
            <a:blip r:embed="rId20"/>
            <a:stretch>
              <a:fillRect/>
            </a:stretch>
          </a:blipFill>
        </p:spPr>
        <p:txBody>
          <a:bodyPr/>
          <a:lstStyle/>
          <a:p>
            <a:endParaRPr lang="en-US"/>
          </a:p>
        </p:txBody>
      </p:sp>
      <p:sp>
        <p:nvSpPr>
          <p:cNvPr id="17" name="Freeform 17"/>
          <p:cNvSpPr/>
          <p:nvPr/>
        </p:nvSpPr>
        <p:spPr>
          <a:xfrm>
            <a:off x="554458" y="1491984"/>
            <a:ext cx="1798878" cy="1519371"/>
          </a:xfrm>
          <a:custGeom>
            <a:avLst/>
            <a:gdLst/>
            <a:ahLst/>
            <a:cxnLst/>
            <a:rect l="l" t="t" r="r" b="b"/>
            <a:pathLst>
              <a:path w="1798878" h="1519371">
                <a:moveTo>
                  <a:pt x="0" y="0"/>
                </a:moveTo>
                <a:lnTo>
                  <a:pt x="1798878" y="0"/>
                </a:lnTo>
                <a:lnTo>
                  <a:pt x="1798878" y="1519372"/>
                </a:lnTo>
                <a:lnTo>
                  <a:pt x="0" y="1519372"/>
                </a:lnTo>
                <a:lnTo>
                  <a:pt x="0" y="0"/>
                </a:lnTo>
                <a:close/>
              </a:path>
            </a:pathLst>
          </a:custGeom>
          <a:blipFill>
            <a:blip r:embed="rId21"/>
            <a:stretch>
              <a:fillRect/>
            </a:stretch>
          </a:blipFill>
        </p:spPr>
        <p:txBody>
          <a:bodyPr/>
          <a:lstStyle/>
          <a:p>
            <a:endParaRPr lang="en-US"/>
          </a:p>
        </p:txBody>
      </p:sp>
      <p:sp>
        <p:nvSpPr>
          <p:cNvPr id="18" name="TextBox 18"/>
          <p:cNvSpPr txBox="1"/>
          <p:nvPr/>
        </p:nvSpPr>
        <p:spPr>
          <a:xfrm>
            <a:off x="1016872" y="242086"/>
            <a:ext cx="5830231" cy="752988"/>
          </a:xfrm>
          <a:prstGeom prst="rect">
            <a:avLst/>
          </a:prstGeom>
        </p:spPr>
        <p:txBody>
          <a:bodyPr lIns="0" tIns="0" rIns="0" bIns="0" rtlCol="0" anchor="t">
            <a:spAutoFit/>
          </a:bodyPr>
          <a:lstStyle/>
          <a:p>
            <a:pPr algn="ctr">
              <a:lnSpc>
                <a:spcPts val="6190"/>
              </a:lnSpc>
            </a:pPr>
            <a:r>
              <a:rPr lang="en-US" sz="4421">
                <a:solidFill>
                  <a:srgbClr val="000000"/>
                </a:solidFill>
                <a:latin typeface="Handy Casual"/>
              </a:rPr>
              <a:t>Shopping Safe Online Guide</a:t>
            </a:r>
          </a:p>
        </p:txBody>
      </p:sp>
      <p:sp>
        <p:nvSpPr>
          <p:cNvPr id="19" name="TextBox 19"/>
          <p:cNvSpPr txBox="1"/>
          <p:nvPr/>
        </p:nvSpPr>
        <p:spPr>
          <a:xfrm>
            <a:off x="1724910" y="4431601"/>
            <a:ext cx="3713039" cy="283306"/>
          </a:xfrm>
          <a:prstGeom prst="rect">
            <a:avLst/>
          </a:prstGeom>
        </p:spPr>
        <p:txBody>
          <a:bodyPr lIns="0" tIns="0" rIns="0" bIns="0" rtlCol="0" anchor="t">
            <a:spAutoFit/>
          </a:bodyPr>
          <a:lstStyle/>
          <a:p>
            <a:pPr algn="ctr">
              <a:lnSpc>
                <a:spcPts val="2200"/>
              </a:lnSpc>
              <a:spcBef>
                <a:spcPct val="0"/>
              </a:spcBef>
            </a:pPr>
            <a:r>
              <a:rPr lang="en-US" sz="1692" spc="16">
                <a:solidFill>
                  <a:srgbClr val="000000"/>
                </a:solidFill>
                <a:latin typeface="Sigher"/>
              </a:rPr>
              <a:t>.</a:t>
            </a:r>
          </a:p>
        </p:txBody>
      </p:sp>
      <p:sp>
        <p:nvSpPr>
          <p:cNvPr id="20" name="TextBox 20"/>
          <p:cNvSpPr txBox="1"/>
          <p:nvPr/>
        </p:nvSpPr>
        <p:spPr>
          <a:xfrm>
            <a:off x="2410479" y="1245554"/>
            <a:ext cx="4806205" cy="687705"/>
          </a:xfrm>
          <a:prstGeom prst="rect">
            <a:avLst/>
          </a:prstGeom>
        </p:spPr>
        <p:txBody>
          <a:bodyPr lIns="0" tIns="0" rIns="0" bIns="0" rtlCol="0" anchor="t">
            <a:spAutoFit/>
          </a:bodyPr>
          <a:lstStyle/>
          <a:p>
            <a:pPr algn="ctr">
              <a:lnSpc>
                <a:spcPts val="2729"/>
              </a:lnSpc>
              <a:spcBef>
                <a:spcPct val="0"/>
              </a:spcBef>
            </a:pPr>
            <a:r>
              <a:rPr lang="en-US" sz="2099" spc="20">
                <a:solidFill>
                  <a:srgbClr val="000000"/>
                </a:solidFill>
                <a:latin typeface="Sigher"/>
              </a:rPr>
              <a:t>Get into the habit of checking your bank statements</a:t>
            </a:r>
          </a:p>
        </p:txBody>
      </p:sp>
      <p:sp>
        <p:nvSpPr>
          <p:cNvPr id="21" name="TextBox 21"/>
          <p:cNvSpPr txBox="1"/>
          <p:nvPr/>
        </p:nvSpPr>
        <p:spPr>
          <a:xfrm>
            <a:off x="2719295" y="2028509"/>
            <a:ext cx="4497390" cy="1450782"/>
          </a:xfrm>
          <a:prstGeom prst="rect">
            <a:avLst/>
          </a:prstGeom>
        </p:spPr>
        <p:txBody>
          <a:bodyPr lIns="0" tIns="0" rIns="0" bIns="0" rtlCol="0" anchor="t">
            <a:spAutoFit/>
          </a:bodyPr>
          <a:lstStyle/>
          <a:p>
            <a:pPr algn="ctr">
              <a:lnSpc>
                <a:spcPts val="1557"/>
              </a:lnSpc>
              <a:spcBef>
                <a:spcPct val="0"/>
              </a:spcBef>
            </a:pPr>
            <a:r>
              <a:rPr lang="en-US" sz="1198" spc="11" dirty="0">
                <a:solidFill>
                  <a:srgbClr val="000000"/>
                </a:solidFill>
                <a:latin typeface="Sigher"/>
              </a:rPr>
              <a:t> </a:t>
            </a:r>
            <a:r>
              <a:rPr lang="en-US" sz="1600" spc="11" dirty="0">
                <a:solidFill>
                  <a:srgbClr val="000000"/>
                </a:solidFill>
                <a:latin typeface="Sigher"/>
              </a:rPr>
              <a:t>if you get into the habit of checking your bank statements, you’ll spot inconsistencies far sooner.</a:t>
            </a:r>
          </a:p>
          <a:p>
            <a:pPr algn="ctr">
              <a:lnSpc>
                <a:spcPts val="1320"/>
              </a:lnSpc>
              <a:spcBef>
                <a:spcPct val="0"/>
              </a:spcBef>
            </a:pPr>
            <a:endParaRPr lang="en-US" sz="1600" spc="11" dirty="0">
              <a:solidFill>
                <a:srgbClr val="000000"/>
              </a:solidFill>
              <a:latin typeface="Sigher"/>
            </a:endParaRPr>
          </a:p>
          <a:p>
            <a:pPr algn="ctr">
              <a:lnSpc>
                <a:spcPts val="1676"/>
              </a:lnSpc>
              <a:spcBef>
                <a:spcPct val="0"/>
              </a:spcBef>
            </a:pPr>
            <a:r>
              <a:rPr lang="en-US" sz="1600" spc="12" dirty="0">
                <a:solidFill>
                  <a:srgbClr val="000000"/>
                </a:solidFill>
                <a:latin typeface="Sigher"/>
              </a:rPr>
              <a:t>Don’t recognize a transaction? Make sure you get in touch with your bank as soon as possible. To be as safe as possible, use the telephone number that’s listed on the back of your debit or credit card.</a:t>
            </a:r>
          </a:p>
        </p:txBody>
      </p:sp>
      <p:sp>
        <p:nvSpPr>
          <p:cNvPr id="22" name="TextBox 22"/>
          <p:cNvSpPr txBox="1"/>
          <p:nvPr/>
        </p:nvSpPr>
        <p:spPr>
          <a:xfrm>
            <a:off x="1896113" y="3694264"/>
            <a:ext cx="3849115" cy="650875"/>
          </a:xfrm>
          <a:prstGeom prst="rect">
            <a:avLst/>
          </a:prstGeom>
        </p:spPr>
        <p:txBody>
          <a:bodyPr lIns="0" tIns="0" rIns="0" bIns="0" rtlCol="0" anchor="t">
            <a:spAutoFit/>
          </a:bodyPr>
          <a:lstStyle/>
          <a:p>
            <a:pPr algn="ctr">
              <a:lnSpc>
                <a:spcPts val="2599"/>
              </a:lnSpc>
              <a:spcBef>
                <a:spcPct val="0"/>
              </a:spcBef>
            </a:pPr>
            <a:r>
              <a:rPr lang="en-US" sz="1999" spc="19">
                <a:solidFill>
                  <a:srgbClr val="000000"/>
                </a:solidFill>
                <a:latin typeface="Sigher"/>
              </a:rPr>
              <a:t>Beware When Shopping on Classified Websites</a:t>
            </a:r>
          </a:p>
        </p:txBody>
      </p:sp>
      <p:sp>
        <p:nvSpPr>
          <p:cNvPr id="23" name="TextBox 23"/>
          <p:cNvSpPr txBox="1"/>
          <p:nvPr/>
        </p:nvSpPr>
        <p:spPr>
          <a:xfrm>
            <a:off x="797048" y="4630890"/>
            <a:ext cx="5074242" cy="1111885"/>
          </a:xfrm>
          <a:prstGeom prst="rect">
            <a:avLst/>
          </a:prstGeom>
        </p:spPr>
        <p:txBody>
          <a:bodyPr lIns="0" tIns="0" rIns="0" bIns="0" rtlCol="0" anchor="t">
            <a:spAutoFit/>
          </a:bodyPr>
          <a:lstStyle/>
          <a:p>
            <a:pPr algn="ctr">
              <a:lnSpc>
                <a:spcPts val="2209"/>
              </a:lnSpc>
              <a:spcBef>
                <a:spcPct val="0"/>
              </a:spcBef>
            </a:pPr>
            <a:r>
              <a:rPr lang="en-US" sz="1699" spc="16" dirty="0">
                <a:solidFill>
                  <a:srgbClr val="000000"/>
                </a:solidFill>
                <a:latin typeface="Sigher"/>
              </a:rPr>
              <a:t>One of the riskiest places to shop is on classified websites, such as Craigslist, </a:t>
            </a:r>
            <a:r>
              <a:rPr lang="en-US" sz="1699" spc="16" dirty="0" err="1">
                <a:solidFill>
                  <a:srgbClr val="000000"/>
                </a:solidFill>
                <a:latin typeface="Sigher"/>
              </a:rPr>
              <a:t>OfferUp</a:t>
            </a:r>
            <a:r>
              <a:rPr lang="en-US" sz="1699" spc="16" dirty="0">
                <a:solidFill>
                  <a:srgbClr val="000000"/>
                </a:solidFill>
                <a:latin typeface="Sigher"/>
              </a:rPr>
              <a:t>, and Facebook Marketplace. Although there are plenty of genuine sellers on these platforms, there are also a lot of scammers. </a:t>
            </a:r>
          </a:p>
        </p:txBody>
      </p:sp>
      <p:sp>
        <p:nvSpPr>
          <p:cNvPr id="24" name="TextBox 24"/>
          <p:cNvSpPr txBox="1"/>
          <p:nvPr/>
        </p:nvSpPr>
        <p:spPr>
          <a:xfrm>
            <a:off x="2229164" y="5997171"/>
            <a:ext cx="4053338" cy="370840"/>
          </a:xfrm>
          <a:prstGeom prst="rect">
            <a:avLst/>
          </a:prstGeom>
        </p:spPr>
        <p:txBody>
          <a:bodyPr lIns="0" tIns="0" rIns="0" bIns="0" rtlCol="0" anchor="t">
            <a:spAutoFit/>
          </a:bodyPr>
          <a:lstStyle/>
          <a:p>
            <a:pPr algn="ctr">
              <a:lnSpc>
                <a:spcPts val="2989"/>
              </a:lnSpc>
              <a:spcBef>
                <a:spcPct val="0"/>
              </a:spcBef>
            </a:pPr>
            <a:r>
              <a:rPr lang="en-US" sz="2299" spc="22">
                <a:solidFill>
                  <a:srgbClr val="000000"/>
                </a:solidFill>
                <a:latin typeface="Sigher"/>
              </a:rPr>
              <a:t>Use a Credit Card or PayPal </a:t>
            </a:r>
          </a:p>
        </p:txBody>
      </p:sp>
      <p:sp>
        <p:nvSpPr>
          <p:cNvPr id="25" name="TextBox 25"/>
          <p:cNvSpPr txBox="1"/>
          <p:nvPr/>
        </p:nvSpPr>
        <p:spPr>
          <a:xfrm>
            <a:off x="1724910" y="6491004"/>
            <a:ext cx="5824185" cy="1179169"/>
          </a:xfrm>
          <a:prstGeom prst="rect">
            <a:avLst/>
          </a:prstGeom>
        </p:spPr>
        <p:txBody>
          <a:bodyPr wrap="square" lIns="0" tIns="0" rIns="0" bIns="0" rtlCol="0" anchor="t">
            <a:spAutoFit/>
          </a:bodyPr>
          <a:lstStyle/>
          <a:p>
            <a:pPr algn="ctr">
              <a:lnSpc>
                <a:spcPts val="1278"/>
              </a:lnSpc>
              <a:spcBef>
                <a:spcPct val="0"/>
              </a:spcBef>
            </a:pPr>
            <a:r>
              <a:rPr lang="en-US" sz="1400" spc="9" dirty="0">
                <a:solidFill>
                  <a:srgbClr val="000000"/>
                </a:solidFill>
                <a:latin typeface="Sigher"/>
              </a:rPr>
              <a:t>Do not use a debit card or check as these do not have the same security protections in place for you should a problem arise.</a:t>
            </a:r>
          </a:p>
          <a:p>
            <a:pPr algn="ctr">
              <a:lnSpc>
                <a:spcPts val="1278"/>
              </a:lnSpc>
              <a:spcBef>
                <a:spcPct val="0"/>
              </a:spcBef>
            </a:pPr>
            <a:r>
              <a:rPr lang="en-US" sz="1400" spc="9" dirty="0">
                <a:solidFill>
                  <a:srgbClr val="000000"/>
                </a:solidFill>
                <a:latin typeface="Sigher"/>
              </a:rPr>
              <a:t> </a:t>
            </a:r>
          </a:p>
          <a:p>
            <a:pPr algn="ctr">
              <a:lnSpc>
                <a:spcPts val="1278"/>
              </a:lnSpc>
              <a:spcBef>
                <a:spcPct val="0"/>
              </a:spcBef>
            </a:pPr>
            <a:r>
              <a:rPr lang="en-US" sz="1400" spc="9" dirty="0">
                <a:solidFill>
                  <a:srgbClr val="000000"/>
                </a:solidFill>
                <a:latin typeface="Sigher"/>
              </a:rPr>
              <a:t>Credit card purchases limit your liability to no more than $50 of unauthorized charges if your financial information is stolen, and the money in your bank account is untouched. Most debit cards do not offer this protection – and even when they do, you’re the one out of funds in the meantime.</a:t>
            </a:r>
          </a:p>
        </p:txBody>
      </p:sp>
      <p:sp>
        <p:nvSpPr>
          <p:cNvPr id="26" name="TextBox 26"/>
          <p:cNvSpPr txBox="1"/>
          <p:nvPr/>
        </p:nvSpPr>
        <p:spPr>
          <a:xfrm>
            <a:off x="2388197" y="7841947"/>
            <a:ext cx="4053338" cy="398145"/>
          </a:xfrm>
          <a:prstGeom prst="rect">
            <a:avLst/>
          </a:prstGeom>
        </p:spPr>
        <p:txBody>
          <a:bodyPr lIns="0" tIns="0" rIns="0" bIns="0" rtlCol="0" anchor="t">
            <a:spAutoFit/>
          </a:bodyPr>
          <a:lstStyle/>
          <a:p>
            <a:pPr algn="ctr">
              <a:lnSpc>
                <a:spcPts val="3119"/>
              </a:lnSpc>
              <a:spcBef>
                <a:spcPct val="0"/>
              </a:spcBef>
            </a:pPr>
            <a:r>
              <a:rPr lang="en-US" sz="2399" spc="23" dirty="0">
                <a:solidFill>
                  <a:srgbClr val="000000"/>
                </a:solidFill>
                <a:latin typeface="Sigher"/>
              </a:rPr>
              <a:t>Complain Loud and Proud</a:t>
            </a:r>
          </a:p>
        </p:txBody>
      </p:sp>
      <p:sp>
        <p:nvSpPr>
          <p:cNvPr id="27" name="TextBox 27"/>
          <p:cNvSpPr txBox="1"/>
          <p:nvPr/>
        </p:nvSpPr>
        <p:spPr>
          <a:xfrm>
            <a:off x="324605" y="8687768"/>
            <a:ext cx="6448425" cy="1017757"/>
          </a:xfrm>
          <a:prstGeom prst="rect">
            <a:avLst/>
          </a:prstGeom>
        </p:spPr>
        <p:txBody>
          <a:bodyPr lIns="0" tIns="0" rIns="0" bIns="0" rtlCol="0" anchor="t">
            <a:spAutoFit/>
          </a:bodyPr>
          <a:lstStyle/>
          <a:p>
            <a:pPr algn="ctr">
              <a:lnSpc>
                <a:spcPts val="2095"/>
              </a:lnSpc>
              <a:spcBef>
                <a:spcPct val="0"/>
              </a:spcBef>
            </a:pPr>
            <a:r>
              <a:rPr lang="en-US" sz="1611" spc="16" dirty="0">
                <a:solidFill>
                  <a:srgbClr val="000000"/>
                </a:solidFill>
                <a:latin typeface="Sigher"/>
              </a:rPr>
              <a:t>Don't be embarrassed if you get taken for a ride while online shopping. Instead, get very mad. Complain to the seller. If you don't get satisfaction, report it to the Federal Trade Commission, your state's attorney general, even the FBI.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692</Words>
  <Application>Microsoft Office PowerPoint</Application>
  <PresentationFormat>Custom</PresentationFormat>
  <Paragraphs>41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Sigher</vt:lpstr>
      <vt:lpstr>Handy Casual</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Dating Tips for Beginners Flyer</dc:title>
  <cp:lastModifiedBy>Jessica Stovall</cp:lastModifiedBy>
  <cp:revision>1</cp:revision>
  <dcterms:created xsi:type="dcterms:W3CDTF">2006-08-16T00:00:00Z</dcterms:created>
  <dcterms:modified xsi:type="dcterms:W3CDTF">2025-06-13T23:59:34Z</dcterms:modified>
  <dc:identifier>DAFtBxxstc4</dc:identifier>
</cp:coreProperties>
</file>