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  <p:sldMasterId id="2147483696" r:id="rId3"/>
    <p:sldMasterId id="2147483730" r:id="rId4"/>
    <p:sldMasterId id="2147483747" r:id="rId5"/>
  </p:sldMasterIdLst>
  <p:notesMasterIdLst>
    <p:notesMasterId r:id="rId76"/>
  </p:notesMasterIdLst>
  <p:sldIdLst>
    <p:sldId id="256" r:id="rId6"/>
    <p:sldId id="788" r:id="rId7"/>
    <p:sldId id="789" r:id="rId8"/>
    <p:sldId id="790" r:id="rId9"/>
    <p:sldId id="791" r:id="rId10"/>
    <p:sldId id="779" r:id="rId11"/>
    <p:sldId id="792" r:id="rId12"/>
    <p:sldId id="266" r:id="rId13"/>
    <p:sldId id="268" r:id="rId14"/>
    <p:sldId id="269" r:id="rId15"/>
    <p:sldId id="336" r:id="rId16"/>
    <p:sldId id="270" r:id="rId17"/>
    <p:sldId id="277" r:id="rId18"/>
    <p:sldId id="338" r:id="rId19"/>
    <p:sldId id="337" r:id="rId20"/>
    <p:sldId id="271" r:id="rId21"/>
    <p:sldId id="272" r:id="rId22"/>
    <p:sldId id="273" r:id="rId23"/>
    <p:sldId id="274" r:id="rId24"/>
    <p:sldId id="275" r:id="rId25"/>
    <p:sldId id="276" r:id="rId26"/>
    <p:sldId id="780" r:id="rId27"/>
    <p:sldId id="314" r:id="rId28"/>
    <p:sldId id="315" r:id="rId29"/>
    <p:sldId id="316" r:id="rId30"/>
    <p:sldId id="317" r:id="rId31"/>
    <p:sldId id="267" r:id="rId32"/>
    <p:sldId id="339" r:id="rId33"/>
    <p:sldId id="318" r:id="rId34"/>
    <p:sldId id="286" r:id="rId35"/>
    <p:sldId id="287" r:id="rId36"/>
    <p:sldId id="288" r:id="rId37"/>
    <p:sldId id="340" r:id="rId38"/>
    <p:sldId id="262" r:id="rId39"/>
    <p:sldId id="263" r:id="rId40"/>
    <p:sldId id="793" r:id="rId41"/>
    <p:sldId id="794" r:id="rId42"/>
    <p:sldId id="795" r:id="rId43"/>
    <p:sldId id="796" r:id="rId44"/>
    <p:sldId id="289" r:id="rId45"/>
    <p:sldId id="290" r:id="rId46"/>
    <p:sldId id="291" r:id="rId47"/>
    <p:sldId id="283" r:id="rId48"/>
    <p:sldId id="284" r:id="rId49"/>
    <p:sldId id="285" r:id="rId50"/>
    <p:sldId id="781" r:id="rId51"/>
    <p:sldId id="320" r:id="rId52"/>
    <p:sldId id="334" r:id="rId53"/>
    <p:sldId id="321" r:id="rId54"/>
    <p:sldId id="322" r:id="rId55"/>
    <p:sldId id="323" r:id="rId56"/>
    <p:sldId id="324" r:id="rId57"/>
    <p:sldId id="782" r:id="rId58"/>
    <p:sldId id="797" r:id="rId59"/>
    <p:sldId id="798" r:id="rId60"/>
    <p:sldId id="799" r:id="rId61"/>
    <p:sldId id="800" r:id="rId62"/>
    <p:sldId id="801" r:id="rId63"/>
    <p:sldId id="803" r:id="rId64"/>
    <p:sldId id="804" r:id="rId65"/>
    <p:sldId id="805" r:id="rId66"/>
    <p:sldId id="806" r:id="rId67"/>
    <p:sldId id="807" r:id="rId68"/>
    <p:sldId id="808" r:id="rId69"/>
    <p:sldId id="809" r:id="rId70"/>
    <p:sldId id="810" r:id="rId71"/>
    <p:sldId id="811" r:id="rId72"/>
    <p:sldId id="812" r:id="rId73"/>
    <p:sldId id="815" r:id="rId74"/>
    <p:sldId id="816" r:id="rId75"/>
  </p:sldIdLst>
  <p:sldSz cx="12192000" cy="6858000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Consolas" panose="020B0609020204030204" pitchFamily="49" charset="0"/>
      <p:regular r:id="rId81"/>
      <p:bold r:id="rId82"/>
      <p:italic r:id="rId83"/>
      <p:boldItalic r:id="rId84"/>
    </p:embeddedFont>
    <p:embeddedFont>
      <p:font typeface="Dakota" pitchFamily="2" charset="0"/>
      <p:regular r:id="rId85"/>
    </p:embeddedFont>
    <p:embeddedFont>
      <p:font typeface="Lucida Console" panose="020B0609040504020204" pitchFamily="49" charset="0"/>
      <p:regular r:id="rId86"/>
    </p:embeddedFont>
    <p:embeddedFont>
      <p:font typeface="Segoe UI" panose="020B0502040204020203" pitchFamily="34" charset="0"/>
      <p:regular r:id="rId87"/>
      <p:bold r:id="rId88"/>
      <p:italic r:id="rId89"/>
      <p:boldItalic r:id="rId90"/>
    </p:embeddedFont>
    <p:embeddedFont>
      <p:font typeface="Segoe UI Semibold" panose="020F0502020204030204" pitchFamily="34" charset="0"/>
      <p:regular r:id="rId91"/>
      <p:bold r:id="rId92"/>
      <p:italic r:id="rId93"/>
      <p:boldItalic r:id="rId94"/>
    </p:embeddedFont>
    <p:embeddedFont>
      <p:font typeface="Segoe UI Semilight" panose="020F0302020204030204" pitchFamily="34" charset="0"/>
      <p:regular r:id="rId95"/>
      <p:italic r:id="rId9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905"/>
    <a:srgbClr val="21498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8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font" Target="fonts/font3.fntdata"/><Relationship Id="rId5" Type="http://schemas.openxmlformats.org/officeDocument/2006/relationships/slideMaster" Target="slideMasters/slideMaster5.xml"/><Relationship Id="rId90" Type="http://schemas.openxmlformats.org/officeDocument/2006/relationships/font" Target="fonts/font14.fntdata"/><Relationship Id="rId95" Type="http://schemas.openxmlformats.org/officeDocument/2006/relationships/font" Target="fonts/font19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font" Target="fonts/font18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97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11.fntdata"/><Relationship Id="rId61" Type="http://schemas.openxmlformats.org/officeDocument/2006/relationships/slide" Target="slides/slide56.xml"/><Relationship Id="rId82" Type="http://schemas.openxmlformats.org/officeDocument/2006/relationships/font" Target="fonts/font6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font" Target="fonts/font1.fntdata"/><Relationship Id="rId100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17.fntdata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0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0"/>
      <dgm:spPr/>
    </dgm:pt>
    <dgm:pt modelId="{F3FFD62F-7863-4CDC-ADBE-773054AE338B}" type="pres">
      <dgm:prSet presAssocID="{4F0D10A5-7DB6-460B-928B-F99BCBDE037D}" presName="dstNode" presStyleLbl="node1" presStyleIdx="0" presStyleCnt="0"/>
      <dgm:spPr/>
    </dgm:pt>
  </dgm:ptLst>
  <dgm:cxnLst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65B8-C8CC-4EE0-A323-83EDF3DCC08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30B8-94F6-49F1-8D7C-4B3B01B9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49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36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92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77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73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469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619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2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3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50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80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726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8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22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45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77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86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563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248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14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8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0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76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47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60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75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9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993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45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4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48153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45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746585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146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95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anchor="b"/>
          <a:lstStyle>
            <a:lvl1pPr algn="ctr">
              <a:defRPr sz="6000" b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A8BB890-5361-4D1E-B6C0-51AE7F9B539B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133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03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82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95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87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22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32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6077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276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4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38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86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28929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636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32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3808925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253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960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7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376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949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456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46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28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042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1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303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8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72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2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098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978747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65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2312496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93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91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512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3040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9615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3737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855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92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9267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181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591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75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80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546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62124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8548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413417207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885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243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3708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297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8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96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997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64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57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40137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7090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143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7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547015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545373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63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03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52320146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8790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081117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3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387B98D-4CB9-4AD3-8B9C-14B3BFED95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4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61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7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8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Segoe UI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" panose="020B05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" panose="020B05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shington.zoom.us/j/9542256019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help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6.xml"/><Relationship Id="rId5" Type="http://schemas.openxmlformats.org/officeDocument/2006/relationships/hyperlink" Target="https://support.rstudio.com/hc/en-us" TargetMode="External"/><Relationship Id="rId4" Type="http://schemas.openxmlformats.org/officeDocument/2006/relationships/hyperlink" Target="https://support.rstudio.com/hc/en-us/articles/200552336-Getting-Help-with-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2299506"/>
            <a:ext cx="10363200" cy="789896"/>
          </a:xfrm>
        </p:spPr>
        <p:txBody>
          <a:bodyPr/>
          <a:lstStyle/>
          <a:p>
            <a:r>
              <a:rPr lang="en-US" sz="44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Introduction to R III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957925"/>
          </a:xfrm>
        </p:spPr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Jeff Stanaway, MPH PhD</a:t>
            </a:r>
          </a:p>
        </p:txBody>
      </p:sp>
    </p:spTree>
    <p:extLst>
      <p:ext uri="{BB962C8B-B14F-4D97-AF65-F5344CB8AC3E}">
        <p14:creationId xmlns:p14="http://schemas.microsoft.com/office/powerpoint/2010/main" val="3663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for most R functions is to retain missing values.  </a:t>
            </a:r>
          </a:p>
          <a:p>
            <a:pPr marL="0" indent="0">
              <a:buNone/>
            </a:pPr>
            <a:r>
              <a:rPr lang="en-US" dirty="0"/>
              <a:t>We need to override this default to get sensible results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354" y="2489929"/>
            <a:ext cx="10690964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mean(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24.32061 </a:t>
            </a:r>
          </a:p>
          <a:p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5.520354</a:t>
            </a:r>
          </a:p>
          <a:p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quantile(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c(0, 0.1, 0.25, 0.5, 0.75, 0.9, 1)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 , na.rm = 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0%  10%  25%  50%  75%  90%  100% 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15   18   20   23   28   32    46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16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mean and standard deviation of birthweight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196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9" y="688063"/>
            <a:ext cx="71652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 statistics</a:t>
            </a:r>
            <a:endParaRPr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4368" y="1593517"/>
            <a:ext cx="10136832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summary()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is analogous to command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summarize</a:t>
            </a: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Stata.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734369" y="2185553"/>
            <a:ext cx="10663971" cy="3581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summary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734369" y="2795664"/>
            <a:ext cx="10663972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Output includes the number of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summary statistics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numeric variables, and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frequency in each level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factors/</a:t>
            </a:r>
            <a:r>
              <a:rPr sz="2327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logicals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24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Summary()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38" y="899914"/>
            <a:ext cx="11734725" cy="12711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patid</a:t>
            </a:r>
            <a:r>
              <a:rPr lang="en-US" sz="2000" dirty="0"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latin typeface="Consolas" panose="020B0609020204030204" pitchFamily="49" charset="0"/>
              </a:rPr>
              <a:t>delmo</a:t>
            </a: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deldy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delyr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enrmo</a:t>
            </a:r>
            <a:r>
              <a:rPr lang="en-US" sz="2000" dirty="0">
                <a:latin typeface="Consolas" panose="020B0609020204030204" pitchFamily="49" charset="0"/>
              </a:rPr>
              <a:t>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:1200005   Min.   : 1.000   Min.   : 1.00   Min.   :1984   Min.   : 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Qu.:5269709   1st Qu.: 3.000   1st Qu.: 8.00   1st Qu.:1986   1st Qu.: 3.000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:7076300   Median : 6.000   Median :16.00   Median :1987   Median : 7.000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:6380925   Mean   : 6.458   Mean   :15.67   Mean   :1987   Mean   : 6.452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Qu.:7578503   3rd Qu.: 9.000   3rd Qu.:23.00   3rd Qu.:1988   3rd Qu.: 9.000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:9500406   Max.   :12.000   Max.   :31.00   Max.   :1989   Max.   :12.000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NA's   :610      NA's   :610     NA's   :610    NA's   :20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enrdy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enryr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momage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raceth</a:t>
            </a:r>
            <a:r>
              <a:rPr lang="en-US" sz="2000" dirty="0">
                <a:latin typeface="Consolas" panose="020B0609020204030204" pitchFamily="49" charset="0"/>
              </a:rPr>
              <a:t>          grade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 1.00   Min.   :1984   Min.   :15.00   Min.   :0.000   Min.   : 0.00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 8.00   1st Qu.:1985   1st Qu.:20.00   1st Qu.:0.000   1st Qu.:10.00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:15.00   Median :1986   Median :23.00   Median :1.000   Median :12.00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:15.51   Mean   :1986   Mean   :24.32   Mean   :1.062   Mean   :11.52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Qu.:23.00   3rd Qu.:1987   3rd Qu.:28.00   3rd Qu.:2.000   3rd Qu.:12.00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:31.00   Max.   :1989   Max.   :46.00   Max.   :2.000   Max.   :27.00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:20      NA's   :20     NA's   :4                       NA's   :30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marstat</a:t>
            </a:r>
            <a:r>
              <a:rPr lang="en-US" sz="2000" dirty="0">
                <a:latin typeface="Consolas" panose="020B0609020204030204" pitchFamily="49" charset="0"/>
              </a:rPr>
              <a:t>          cigs1        cigs2           etoh1          etoh2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:1.000   Min.   : 0   Min.   : 0.00   Min.   :1.00   Min.  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Qu.:1.000   1st Qu.: 0   1st Qu.: 0.00   1st Qu.:6.00   1st Qu.:6.000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:2.000   Median : 0   Median : 0.00   Median :6.00   Median 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:2.883   Mean   : 4   Mean   : 3.07   Mean   :5.57   Mean   :5.674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Qu.:5.000   3rd Qu.: 3   3rd Qu.: 2.00   3rd Qu.:6.00   3rd Qu.:6.000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:5.000   Max.   :92   Max.   :70.00   Max.   :6.00   Max.   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:12      NA's   :1    NA's   :1       NA's   :2      NA's   :3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partyr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pregnum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delges</a:t>
            </a: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bw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deltype</a:t>
            </a:r>
            <a:r>
              <a:rPr lang="en-US" sz="20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  0.00   Min.   : 1.000   Min.   :23.00   Min.   : 143   Min.  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  1.00   1st Qu.: 1.000   1st Qu.:38.00   1st Qu.:2956   1st Qu.:1.000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  1.00   Median : 2.000   Median :39.00   Median :3295   Median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  1.26   Mean   : 2.642   Mean   :39.07   Mean   :3268   Mean   :1.208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  1.00   3rd Qu.: 3.000   3rd Qu.:41.00   3rd Qu.:3630   3rd Qu.:1.000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:200.00   Max.   :16.000   Max.   :70.00   Max.   :6549   Max.   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:223                                       NA's   :473    NA's   :649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induclab</a:t>
            </a: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auglab</a:t>
            </a: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intrapih</a:t>
            </a: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:1.000   Min.   :1.000   Min.  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Qu.:2.000   1st Qu.:1.000   1st Qu.:2.000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:2.000   Median :2.000   Median 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:1.909   Mean   :1.649   Mean   :1.929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Qu.:2.000   3rd Qu.:2.000   3rd Qu.:2.000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:2.000   Max.   :2.000   Max.   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:465     NA's   :462     NA's   :338 </a:t>
            </a:r>
          </a:p>
        </p:txBody>
      </p:sp>
    </p:spTree>
    <p:extLst>
      <p:ext uri="{BB962C8B-B14F-4D97-AF65-F5344CB8AC3E}">
        <p14:creationId xmlns:p14="http://schemas.microsoft.com/office/powerpoint/2010/main" val="24535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Summary()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6590" y="1447169"/>
            <a:ext cx="987825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summary(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Min.  1st Qu.  Median   Mean  3rd Qu.   Max.  NA's </a:t>
            </a:r>
            <a:b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15.00    20.00   23.00  24.32    28.00  46.00     4 </a:t>
            </a:r>
            <a:endParaRPr lang="en-US" altLang="en-US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16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Summarize birthweight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677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692637" y="1377364"/>
            <a:ext cx="10580721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indent="-10742" defTabSz="1219170">
              <a:lnSpc>
                <a:spcPct val="102600"/>
              </a:lnSpc>
              <a:spcBef>
                <a:spcPts val="2179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create a one-way or two-way freqency table, use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table()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function. Use optional argument,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deparse.level=2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to print the variable names with the table.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461B5A-9001-442A-A35B-15CEEED7456E}"/>
              </a:ext>
            </a:extLst>
          </p:cNvPr>
          <p:cNvSpPr/>
          <p:nvPr/>
        </p:nvSpPr>
        <p:spPr>
          <a:xfrm>
            <a:off x="609601" y="510054"/>
            <a:ext cx="332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Frequency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8" y="2192202"/>
            <a:ext cx="10661504" cy="35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30959" y="1976490"/>
            <a:ext cx="10753936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Note that NAs are excluded from the table. Another optional argument,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useNA=“ifany”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useNA=“always”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will include NAs in the table.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09861B-C731-4455-B9C3-FB3D8401C572}"/>
              </a:ext>
            </a:extLst>
          </p:cNvPr>
          <p:cNvSpPr/>
          <p:nvPr/>
        </p:nvSpPr>
        <p:spPr>
          <a:xfrm>
            <a:off x="609601" y="692437"/>
            <a:ext cx="332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Frequency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21001"/>
            <a:ext cx="10972800" cy="21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71460" y="1683306"/>
            <a:ext cx="10716339" cy="110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  <a:spcBef>
                <a:spcPts val="2211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Unfor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unately,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table()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does not offer options for calculating proportions. For this, we can use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prop.table()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By default, cell proportions are produced.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E8A30A-0BBC-4CF4-B390-40407A864BD0}"/>
              </a:ext>
            </a:extLst>
          </p:cNvPr>
          <p:cNvSpPr/>
          <p:nvPr/>
        </p:nvSpPr>
        <p:spPr>
          <a:xfrm>
            <a:off x="661666" y="623533"/>
            <a:ext cx="3440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15" y="3022600"/>
            <a:ext cx="10440371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680979" y="1295400"/>
            <a:ext cx="10710967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would prefer to see percentages, you can accomplish this by multiplying the table by 100.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48F2C8-6800-4FAA-B480-BC6898910DAF}"/>
              </a:ext>
            </a:extLst>
          </p:cNvPr>
          <p:cNvSpPr/>
          <p:nvPr/>
        </p:nvSpPr>
        <p:spPr>
          <a:xfrm>
            <a:off x="609601" y="538565"/>
            <a:ext cx="3440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0" y="2616201"/>
            <a:ext cx="10940400" cy="23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Thursdays @ 3-4pm </a:t>
            </a:r>
            <a:br>
              <a:rPr lang="en-US" dirty="0"/>
            </a:br>
            <a:r>
              <a:rPr lang="en-US" u="sng" dirty="0">
                <a:hlinkClick r:id="rId2"/>
              </a:rPr>
              <a:t>https://washington.zoom.us/j/95422560196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45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688063"/>
            <a:ext cx="69626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0979" y="1397001"/>
            <a:ext cx="7040621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get row percentages, use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margin=1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9688" y="2108201"/>
            <a:ext cx="10818385" cy="22127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5462259" algn="l"/>
              </a:tabLst>
            </a:pPr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prop.table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(tableA, </a:t>
            </a:r>
            <a:r>
              <a:rPr sz="2327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margin=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*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100	</a:t>
            </a:r>
            <a:r>
              <a:rPr lang="en-US"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#row percents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</a:t>
            </a:r>
          </a:p>
          <a:p>
            <a:pPr marL="79221" defTabSz="1219170">
              <a:spcBef>
                <a:spcPts val="73"/>
              </a:spcBef>
              <a:tabLst>
                <a:tab pos="2232975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FALSE  TRUE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white	87.3  12.7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hispanic	88.7  11.3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black	87.4  12.6</a:t>
            </a:r>
          </a:p>
        </p:txBody>
      </p:sp>
    </p:spTree>
    <p:extLst>
      <p:ext uri="{BB962C8B-B14F-4D97-AF65-F5344CB8AC3E}">
        <p14:creationId xmlns:p14="http://schemas.microsoft.com/office/powerpoint/2010/main" val="35672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688063"/>
            <a:ext cx="69626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12911" y="1452252"/>
            <a:ext cx="5981171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get column percentages, use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margin=2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6808" y="2209801"/>
            <a:ext cx="10818385" cy="22127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5462259" algn="l"/>
              </a:tabLst>
            </a:pPr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prop.table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(tableA, </a:t>
            </a:r>
            <a:r>
              <a:rPr sz="2327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margin=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2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*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100	</a:t>
            </a:r>
            <a:r>
              <a:rPr lang="en-US"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#column </a:t>
            </a:r>
            <a:r>
              <a:rPr sz="2327" i="1" dirty="0" err="1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percents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</a:t>
            </a:r>
          </a:p>
          <a:p>
            <a:pPr marL="79221" defTabSz="1219170">
              <a:spcBef>
                <a:spcPts val="73"/>
              </a:spcBef>
              <a:tabLst>
                <a:tab pos="2232975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FALSE  TRUE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white	31.6  33.0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hispanic	30.6  28.1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black	37.8  39.0</a:t>
            </a:r>
          </a:p>
        </p:txBody>
      </p:sp>
    </p:spTree>
    <p:extLst>
      <p:ext uri="{BB962C8B-B14F-4D97-AF65-F5344CB8AC3E}">
        <p14:creationId xmlns:p14="http://schemas.microsoft.com/office/powerpoint/2010/main" val="27277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 txBox="1"/>
          <p:nvPr/>
        </p:nvSpPr>
        <p:spPr>
          <a:xfrm>
            <a:off x="724697" y="688063"/>
            <a:ext cx="61311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27824" y="1551522"/>
            <a:ext cx="10352459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indent="-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 index is direction to R to only use specific elements of an object. Indexing is 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primary way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to create a subset in 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base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6808" y="2687259"/>
            <a:ext cx="10818385" cy="14709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momage[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: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10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79221" defTabSz="1219170">
              <a:spcBef>
                <a:spcPts val="73"/>
              </a:spcBef>
              <a:tabLst>
                <a:tab pos="69419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[1]  24  26  22  26  21  25  20  35  20  29</a:t>
            </a: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momage[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3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: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7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 22  26  21  25  20</a:t>
            </a:r>
          </a:p>
        </p:txBody>
      </p:sp>
    </p:spTree>
    <p:extLst>
      <p:ext uri="{BB962C8B-B14F-4D97-AF65-F5344CB8AC3E}">
        <p14:creationId xmlns:p14="http://schemas.microsoft.com/office/powerpoint/2010/main" val="21127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 txBox="1"/>
          <p:nvPr/>
        </p:nvSpPr>
        <p:spPr>
          <a:xfrm>
            <a:off x="720617" y="688063"/>
            <a:ext cx="61352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20617" y="1600200"/>
            <a:ext cx="10688140" cy="110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provide R with an index for a data frame. We need to tell R both which rows and which columns we are interested in. Note that the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row index comes before the comma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 the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column index comes after the comma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0617" y="3225801"/>
            <a:ext cx="10818385" cy="109998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vipcls[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,  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9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: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16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raceth  grade  marstat  cigs1  cigs2  etoh1  etoh2  partyr</a:t>
            </a:r>
          </a:p>
          <a:p>
            <a:pPr marL="79221" defTabSz="1219170">
              <a:spcBef>
                <a:spcPts val="73"/>
              </a:spcBef>
              <a:tabLst>
                <a:tab pos="1618000" algn="l"/>
                <a:tab pos="2386046" algn="l"/>
                <a:tab pos="3770410" algn="l"/>
                <a:tab pos="4694213" algn="l"/>
                <a:tab pos="5616674" algn="l"/>
                <a:tab pos="6539134" algn="l"/>
                <a:tab pos="7461596" algn="l"/>
                <a:tab pos="8538473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	1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13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 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0	0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6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6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84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0618" y="938760"/>
            <a:ext cx="10611604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  <a:spcBef>
                <a:spcPts val="191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ask for all of one dimension, for example, all columns for a partcular row. We do this by leaving the column specification blank.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720616" y="4379847"/>
            <a:ext cx="11137957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Alternately, we could specify all rows of a column leaving the row specification blank.</a:t>
            </a:r>
          </a:p>
        </p:txBody>
      </p:sp>
      <p:sp>
        <p:nvSpPr>
          <p:cNvPr id="75" name="object 67">
            <a:extLst>
              <a:ext uri="{FF2B5EF4-FFF2-40B4-BE49-F238E27FC236}">
                <a16:creationId xmlns:a16="http://schemas.microsoft.com/office/drawing/2014/main" id="{7D629E1A-239C-40F8-943F-085F35E1D971}"/>
              </a:ext>
            </a:extLst>
          </p:cNvPr>
          <p:cNvSpPr txBox="1"/>
          <p:nvPr/>
        </p:nvSpPr>
        <p:spPr>
          <a:xfrm>
            <a:off x="720617" y="381001"/>
            <a:ext cx="61352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9FDE5D-BACF-4E3F-B133-E5778C859CBC}"/>
              </a:ext>
            </a:extLst>
          </p:cNvPr>
          <p:cNvSpPr/>
          <p:nvPr/>
        </p:nvSpPr>
        <p:spPr>
          <a:xfrm>
            <a:off x="406401" y="1746402"/>
            <a:ext cx="11582399" cy="2389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vipcls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33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, ]</a:t>
            </a: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   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patid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delmo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deldy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delyr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enrmo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enrdy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enryr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momage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raceth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grade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marstat</a:t>
            </a:r>
            <a:endParaRPr lang="en-US" sz="2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1 1200005    -1    -1    -1     4    27  1987     24      1    13       1 </a:t>
            </a: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    cigs1 cigs2 etoh1 etoh2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partyr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pregnum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delges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deltype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induclab</a:t>
            </a:r>
            <a:endParaRPr lang="en-US" sz="2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1       0 	 0    6     6      1       2     40 2650      1        2</a:t>
            </a: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  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auglab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intrapih</a:t>
            </a:r>
            <a:endParaRPr lang="en-US" sz="2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1       2       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C17B15-87D5-4E14-B443-929FA19CE210}"/>
              </a:ext>
            </a:extLst>
          </p:cNvPr>
          <p:cNvSpPr/>
          <p:nvPr/>
        </p:nvSpPr>
        <p:spPr>
          <a:xfrm>
            <a:off x="406402" y="4737893"/>
            <a:ext cx="1158239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vipcls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 ,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## [1] 24 26 22 26 21 25 20 35 20 29 24 21 28 21 23 29 25 27 29 24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## [ reached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max.print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") -- omitted 13265 entries ]</a:t>
            </a:r>
          </a:p>
        </p:txBody>
      </p:sp>
    </p:spTree>
    <p:extLst>
      <p:ext uri="{BB962C8B-B14F-4D97-AF65-F5344CB8AC3E}">
        <p14:creationId xmlns:p14="http://schemas.microsoft.com/office/powerpoint/2010/main" val="31906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9601" y="1360896"/>
            <a:ext cx="10725737" cy="110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algn="just" defTabSz="1219170">
              <a:lnSpc>
                <a:spcPct val="102600"/>
              </a:lnSpc>
              <a:spcBef>
                <a:spcPts val="2580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We’ll now look at how to use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 to create conditional subsets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Ultimately, we can use this way of indexing to subset data based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on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one or more conditions. Subsets can be assigned to a new object. . 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21486" y="2703596"/>
            <a:ext cx="10818385" cy="3581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vipcls2  &lt;-  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raceth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327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</a:t>
            </a:r>
            <a:r>
              <a:rPr sz="2327" dirty="0" err="1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hispanic</a:t>
            </a:r>
            <a:r>
              <a:rPr sz="2327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,]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0979" y="3864676"/>
            <a:ext cx="4244032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or conditionally recoded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09601" y="4445001"/>
            <a:ext cx="10818385" cy="3581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$momage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pcls</a:t>
            </a:r>
            <a:r>
              <a:rPr sz="2327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momage</a:t>
            </a:r>
            <a:r>
              <a:rPr sz="2327" b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327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15</a:t>
            </a:r>
            <a:r>
              <a:rPr sz="2327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&lt;-  </a:t>
            </a:r>
            <a:r>
              <a:rPr sz="2327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NA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823937-DA87-4FBD-9093-966A55C223F4}"/>
              </a:ext>
            </a:extLst>
          </p:cNvPr>
          <p:cNvSpPr/>
          <p:nvPr/>
        </p:nvSpPr>
        <p:spPr>
          <a:xfrm>
            <a:off x="508001" y="584200"/>
            <a:ext cx="4564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Conditional 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subsetting</a:t>
            </a:r>
            <a:endParaRPr lang="en-US"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stats for maternal age among first-time mothers?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2668" y="1755911"/>
            <a:ext cx="11088003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mean(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vipcls$pregnum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==1]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20.81749 </a:t>
            </a:r>
          </a:p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sd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vipcls$pregnum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==1]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4.027764 </a:t>
            </a:r>
          </a:p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quantile(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vipcls$pregnum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==1],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c(0, 0.1, 0.25, 0.5, 0.75, 0.9, 1)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, na.rm =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/>
            <a:r>
              <a:rPr lang="en-US" altLang="en-US" sz="2000" dirty="0">
                <a:latin typeface="Consolas" panose="020B0609020204030204" pitchFamily="49" charset="0"/>
              </a:rPr>
              <a:t>0%  10%  25%  50%  75%  90%  100%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15   17   18   20   23   26    46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962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the values of </a:t>
            </a:r>
            <a:r>
              <a:rPr lang="en-US" dirty="0" err="1"/>
              <a:t>patid</a:t>
            </a:r>
            <a:r>
              <a:rPr lang="en-US" dirty="0"/>
              <a:t> in rows 5 through 10? </a:t>
            </a:r>
          </a:p>
        </p:txBody>
      </p:sp>
    </p:spTree>
    <p:extLst>
      <p:ext uri="{BB962C8B-B14F-4D97-AF65-F5344CB8AC3E}">
        <p14:creationId xmlns:p14="http://schemas.microsoft.com/office/powerpoint/2010/main" val="13112761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7" y="1523243"/>
            <a:ext cx="10712311" cy="1141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algn="just" defTabSz="1219170">
              <a:lnSpc>
                <a:spcPct val="102600"/>
              </a:lnSpc>
            </a:pP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Logical expressions are code segments that instruct R to check whether a statement is true and return a logical value (TRUE or FALSE). Like Stata, testing equality in R is done with the special operator, 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==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as follows.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1329" y="2884004"/>
            <a:ext cx="10818385" cy="751488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patid[</a:t>
            </a:r>
            <a:r>
              <a:rPr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  <a:r>
              <a:rPr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1200005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 TRUE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734366" y="4140200"/>
            <a:ext cx="7495233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Other logical operators are:</a:t>
            </a:r>
          </a:p>
          <a:p>
            <a:pPr marL="26855" defTabSz="1219170">
              <a:spcBef>
                <a:spcPts val="1332"/>
              </a:spcBef>
            </a:pP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&gt;=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&lt;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&lt;=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!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endParaRPr sz="24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6B6760-2F99-4D18-BE57-252EB001DBF0}"/>
              </a:ext>
            </a:extLst>
          </p:cNvPr>
          <p:cNvSpPr/>
          <p:nvPr/>
        </p:nvSpPr>
        <p:spPr>
          <a:xfrm>
            <a:off x="609600" y="628763"/>
            <a:ext cx="376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3633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6" y="385757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455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columns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92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new columns using assignment operator: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716" y="2252580"/>
            <a:ext cx="11258436" cy="2444719"/>
            <a:chOff x="484716" y="2252580"/>
            <a:chExt cx="11258436" cy="244471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84716" y="2252580"/>
              <a:ext cx="11258435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vipcls$bwLbs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/ 453.592 </a:t>
              </a:r>
            </a:p>
            <a:p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vipcls$index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&lt;- 1:nrow(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 head(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vipcls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n=10)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718" y="3081472"/>
              <a:ext cx="1125843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     </a:t>
              </a:r>
              <a:r>
                <a:rPr lang="en-US" sz="900" dirty="0" err="1">
                  <a:latin typeface="Consolas" panose="020B0609020204030204" pitchFamily="49" charset="0"/>
                </a:rPr>
                <a:t>patid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momage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raceth</a:t>
              </a:r>
              <a:r>
                <a:rPr lang="en-US" sz="900" dirty="0">
                  <a:latin typeface="Consolas" panose="020B0609020204030204" pitchFamily="49" charset="0"/>
                </a:rPr>
                <a:t> grade </a:t>
              </a:r>
              <a:r>
                <a:rPr lang="en-US" sz="900" dirty="0" err="1">
                  <a:latin typeface="Consolas" panose="020B0609020204030204" pitchFamily="49" charset="0"/>
                </a:rPr>
                <a:t>marstat</a:t>
              </a:r>
              <a:r>
                <a:rPr lang="en-US" sz="900" dirty="0">
                  <a:latin typeface="Consolas" panose="020B0609020204030204" pitchFamily="49" charset="0"/>
                </a:rPr>
                <a:t> cigs1 cigs2 etoh1 etoh2 </a:t>
              </a:r>
              <a:r>
                <a:rPr lang="en-US" sz="900" dirty="0" err="1">
                  <a:latin typeface="Consolas" panose="020B0609020204030204" pitchFamily="49" charset="0"/>
                </a:rPr>
                <a:t>partyr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pregnum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delges</a:t>
              </a:r>
              <a:r>
                <a:rPr lang="en-US" sz="900" dirty="0">
                  <a:latin typeface="Consolas" panose="020B0609020204030204" pitchFamily="49" charset="0"/>
                </a:rPr>
                <a:t>   </a:t>
              </a:r>
              <a:r>
                <a:rPr lang="en-US" sz="900" dirty="0" err="1">
                  <a:latin typeface="Consolas" panose="020B0609020204030204" pitchFamily="49" charset="0"/>
                </a:rPr>
                <a:t>bw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deltype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induclab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auglab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intrapih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bwLbs</a:t>
              </a:r>
              <a:r>
                <a:rPr lang="en-US" sz="900" dirty="0">
                  <a:latin typeface="Consolas" panose="020B0609020204030204" pitchFamily="49" charset="0"/>
                </a:rPr>
                <a:t> index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  1200005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4    27  1987     24      1    13       1     0     0     6     6      1       2     40 2650       1        2      2        2 5.842255     1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2  1200104    11     9  1987     5    13  1987     26      2    11       5     0     0     4     4      1       4     40 2725       1        2      2        2 6.007602     2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3  1200203    10    31  1987     3    31  1987     22      2    12       5     0     0     6     6      1       2     39 3232       1        2      2        2 7.125346     3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4  1200302    11     3  1987     7     1  1987     26      1    16       3     0     0     6     6      1       2     38 3195       1        2      2        2 7.043775     4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5  1200401    11     3  1987     6     2  1987     21      2    12       5     0     0     6     6      1       1     38 2720       1        1      2        1 5.996578     5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6  1200500    11     1  1987     4     3  1987     25      1    12       5     0     0     6     6      1       3     38 3629       1        2      1        2 8.000582     6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7  1200609    10    24  1987     5     8  1987     20      2    11       5     3     3     6     6      1       2     37 2090       1        2      2        2 4.607665     7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8  1200708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4    10  1987     35      1     8       3     0     0     6     6      1       8     37 3015       1        2      2        2 6.646943     8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9  1200807    10     4  1987     3    18  1987     20      1    12       1     0     0     6     6      1       1     38 3430       1        2      1        2 7.561862     9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10 1201003    10     2  1987     3    23  1987     29      1    12       2     0     0     6     6      1       4     40 3686       1        2      2        2 8.126246    10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56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modify columns using assignment operator: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49667"/>
            <a:ext cx="110955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23.00   38.00   39.00   39.07   41.00   70.00 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&gt; 53] &lt;- 53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23.00   38.00   39.00   39.07   41.00   53.00 </a:t>
            </a:r>
          </a:p>
        </p:txBody>
      </p:sp>
    </p:spTree>
    <p:extLst>
      <p:ext uri="{BB962C8B-B14F-4D97-AF65-F5344CB8AC3E}">
        <p14:creationId xmlns:p14="http://schemas.microsoft.com/office/powerpoint/2010/main" val="726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36532"/>
            <a:ext cx="10972801" cy="497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values that correspond to missing with NAs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7" y="1561569"/>
            <a:ext cx="10972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-1.000   3.000   6.000   6.116   9.000  12.000 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==-1] &lt;- NA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   NA's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1.000   3.000   6.000   6.458   9.000  12.000     610 </a:t>
            </a:r>
          </a:p>
        </p:txBody>
      </p:sp>
      <p:sp>
        <p:nvSpPr>
          <p:cNvPr id="6" name="object 69"/>
          <p:cNvSpPr txBox="1"/>
          <p:nvPr/>
        </p:nvSpPr>
        <p:spPr>
          <a:xfrm>
            <a:off x="499575" y="4157251"/>
            <a:ext cx="109014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recode a value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across the entire dataframe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use the following syntax.</a:t>
            </a:r>
          </a:p>
        </p:txBody>
      </p:sp>
      <p:sp>
        <p:nvSpPr>
          <p:cNvPr id="7" name="object 70"/>
          <p:cNvSpPr txBox="1"/>
          <p:nvPr/>
        </p:nvSpPr>
        <p:spPr>
          <a:xfrm>
            <a:off x="499575" y="4658794"/>
            <a:ext cx="10818385" cy="62837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==-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1] &lt;- 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numeric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000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"-1"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]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&lt;-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character or factor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23531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8" y="688064"/>
            <a:ext cx="10979539" cy="526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7317" marR="10742" indent="-5111804" defTabSz="1219170">
              <a:lnSpc>
                <a:spcPct val="106700"/>
              </a:lnSpc>
            </a:pP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ecod</a:t>
            </a: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binary variables to </a:t>
            </a:r>
            <a:r>
              <a:rPr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4368" y="1613512"/>
            <a:ext cx="10821072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394765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Now we know enough to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convert a binary variable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found in vipcls to a more useful coding scheme.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D6B074-D922-4FD3-8866-B8D196BE22A4}"/>
              </a:ext>
            </a:extLst>
          </p:cNvPr>
          <p:cNvSpPr/>
          <p:nvPr/>
        </p:nvSpPr>
        <p:spPr>
          <a:xfrm>
            <a:off x="754688" y="2819400"/>
            <a:ext cx="10821072" cy="1213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855" defTabSz="1219170">
              <a:tabLst>
                <a:tab pos="6792912" algn="l"/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 &lt;- 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0  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change 2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 to 0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>
              <a:spcBef>
                <a:spcPts val="73"/>
              </a:spcBef>
              <a:tabLst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&lt;- </a:t>
            </a:r>
            <a:r>
              <a:rPr lang="en-US" sz="2400" b="1" dirty="0" err="1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as.logical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</a:t>
            </a:r>
            <a:b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</a:b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	   logical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80" y="1466518"/>
            <a:ext cx="10727081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recode multi-level categorical variables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like etoh2, to be more intuitive and useful for our subsequent analyses.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08111" y="2594115"/>
            <a:ext cx="11668539" cy="25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  &lt;-  </a:t>
            </a:r>
            <a:r>
              <a:rPr lang="en-US" sz="2327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factor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(vipcls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levels = 1:6,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labels=c("every day", "3-5/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","&lt;1/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"&lt;1/month", 	"never"))				</a:t>
            </a:r>
            <a:r>
              <a:rPr lang="en-US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 factor</a:t>
            </a:r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bold" panose="020B0702040204020203" pitchFamily="34" charset="0"/>
            </a:endParaRPr>
          </a:p>
          <a:p>
            <a:pPr marL="26855" marR="163813" defTabSz="1219170">
              <a:lnSpc>
                <a:spcPct val="102699"/>
              </a:lnSpc>
            </a:pPr>
            <a:r>
              <a:rPr lang="da-DK"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levels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</a:t>
            </a:r>
            <a:r>
              <a:rPr lang="da-DK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etoh2)</a:t>
            </a:r>
            <a:r>
              <a:rPr lang="da-DK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 				# check levels</a:t>
            </a:r>
            <a:endParaRPr lang="da-DK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lvl="0"/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"every day" "3-5/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"&lt;1/month" "never"</a:t>
            </a:r>
            <a:endParaRPr lang="en-US" alt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9600" y="630113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Putting things together to recode factors in 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vipcls</a:t>
            </a:r>
            <a:endParaRPr lang="en-US"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330" y="12985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1790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&lt;=15] &lt;- NA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 Semibold" panose="020B0702040204020203" pitchFamily="34" charset="0"/>
            </a:endParaRP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&lt;=19] &lt;- 1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&gt;19 &amp; 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&lt;30] &lt;- 2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&gt;=30] &lt;- 3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435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check the contents</a:t>
            </a: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19287"/>
            <a:ext cx="9420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levels = 1:3,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labels = c(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"&lt;20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"20-29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"30+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table(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&lt;20 years  20-29 years  30+ years  &lt;NA&gt;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    2875         7974       2430     6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Converting to a labelled factor variable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maternal age category in which you categorize maternal age in 5-year bins (i.e. &lt;20, 20-24, 25-29, 30-34, 35+).  Convert this to a labelled factor variable.</a:t>
            </a:r>
          </a:p>
        </p:txBody>
      </p:sp>
    </p:spTree>
    <p:extLst>
      <p:ext uri="{BB962C8B-B14F-4D97-AF65-F5344CB8AC3E}">
        <p14:creationId xmlns:p14="http://schemas.microsoft.com/office/powerpoint/2010/main" val="1788850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6" y="464338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2656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remove a single column by assigning it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alternatively code 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415009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613" y="4029206"/>
            <a:ext cx="114150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F9905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16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also allows us to remove multiple columns at once: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62358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[,c("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delmo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deldy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delyr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")]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"etoh1"  "etoh2"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[12]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839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60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flip what we just did to keep selected columns: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080" y="1763410"/>
            <a:ext cx="1147384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 c(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enrmo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enrdy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enryr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momage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raceth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"grade"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marstat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[1] "</a:t>
            </a:r>
            <a:r>
              <a:rPr lang="en-US" dirty="0" err="1">
                <a:latin typeface="Consolas" panose="020B0609020204030204" pitchFamily="49" charset="0"/>
              </a:rPr>
              <a:t>enrmo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enrdy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enryr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momage</a:t>
            </a:r>
            <a:r>
              <a:rPr lang="en-US" dirty="0">
                <a:latin typeface="Consolas" panose="020B0609020204030204" pitchFamily="49" charset="0"/>
              </a:rPr>
              <a:t>"  "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>
                <a:latin typeface="Consolas" panose="020B0609020204030204" pitchFamily="49" charset="0"/>
              </a:rPr>
              <a:t>"  "grade"   "</a:t>
            </a:r>
            <a:r>
              <a:rPr lang="en-US" dirty="0" err="1">
                <a:latin typeface="Consolas" panose="020B0609020204030204" pitchFamily="49" charset="0"/>
              </a:rPr>
              <a:t>marstat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90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1"/>
            <a:ext cx="10972801" cy="9801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order() </a:t>
            </a:r>
            <a:r>
              <a:rPr lang="en-US" dirty="0"/>
              <a:t>function gives you the indices of a vector according to the rank</a:t>
            </a:r>
          </a:p>
          <a:p>
            <a:r>
              <a:rPr lang="en-US" dirty="0"/>
              <a:t>order of the values of that vector: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1" y="1805694"/>
            <a:ext cx="8664738" cy="46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We can use this to sort rows of a data frame by index: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401767"/>
            <a:ext cx="8714563" cy="4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364296"/>
            <a:ext cx="8745207" cy="494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Can also be used to sort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1160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11200" y="1456749"/>
            <a:ext cx="10066456" cy="12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Documentation for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 functions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accessed from R and RStudio using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?</a:t>
            </a:r>
            <a:r>
              <a:rPr lang="en-US"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operator (e.g.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?names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609600" y="713435"/>
            <a:ext cx="3332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924695-4767-4448-8621-50FC4C3613DC}"/>
              </a:ext>
            </a:extLst>
          </p:cNvPr>
          <p:cNvGrpSpPr/>
          <p:nvPr/>
        </p:nvGrpSpPr>
        <p:grpSpPr>
          <a:xfrm>
            <a:off x="600893" y="2413000"/>
            <a:ext cx="9762308" cy="3307556"/>
            <a:chOff x="450669" y="1952188"/>
            <a:chExt cx="7321731" cy="2480667"/>
          </a:xfrm>
        </p:grpSpPr>
        <p:sp>
          <p:nvSpPr>
            <p:cNvPr id="68" name="object 68"/>
            <p:cNvSpPr/>
            <p:nvPr/>
          </p:nvSpPr>
          <p:spPr>
            <a:xfrm>
              <a:off x="1996534" y="2289152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996534" y="2678778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6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1976392" y="2745285"/>
              <a:ext cx="1224008" cy="16599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Description Usage Arguments Details Value Examples</a:t>
              </a: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3382227" y="2745284"/>
              <a:ext cx="4390173" cy="165189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defTabSz="1219170"/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function does</a:t>
              </a: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Syntax for how to call the function </a:t>
              </a:r>
              <a:endPara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Options for controlling function behavior More detail on function behavior</a:t>
              </a: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</a:t>
              </a: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function returns</a:t>
              </a:r>
              <a:endParaRPr lang="en-US" sz="2327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Working </a:t>
              </a: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code using the function</a:t>
              </a:r>
            </a:p>
          </p:txBody>
        </p:sp>
        <p:sp>
          <p:nvSpPr>
            <p:cNvPr id="73" name="object 73"/>
            <p:cNvSpPr/>
            <p:nvPr/>
          </p:nvSpPr>
          <p:spPr>
            <a:xfrm>
              <a:off x="1996534" y="4432855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A72743-2C3A-4725-BC7A-BCE8246185C3}"/>
                </a:ext>
              </a:extLst>
            </p:cNvPr>
            <p:cNvSpPr/>
            <p:nvPr/>
          </p:nvSpPr>
          <p:spPr>
            <a:xfrm>
              <a:off x="450669" y="1952188"/>
              <a:ext cx="4572000" cy="7155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>
                <a:spcBef>
                  <a:spcPts val="7"/>
                </a:spcBef>
              </a:pPr>
              <a:endParaRPr lang="en-US" sz="3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1926830" defTabSz="1219170">
                <a:tabLst>
                  <a:tab pos="3801293" algn="l"/>
                </a:tabLst>
              </a:pPr>
              <a:r>
                <a:rPr lang="en-US" sz="2400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Help Section	Describes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574964" y="867930"/>
            <a:ext cx="10202692" cy="1599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documentation when you don't know the function name with 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</a:t>
            </a: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??graph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564493" y="124616"/>
            <a:ext cx="3378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6" y="1420092"/>
            <a:ext cx="7277086" cy="54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699" y="688063"/>
            <a:ext cx="5957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CRAN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699" y="1498600"/>
            <a:ext cx="10720367" cy="303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Comprehensive R Archive Network (CRAN) is a network of servers around the world that store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identical, up-to-date, versions of code and documentation for 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6855" defTabSz="1219170">
              <a:spcBef>
                <a:spcPts val="1332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Accessing CRAN: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Go to website and search for package.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the internet for package name and “CRAN”(e.g. “ggplot2 CRAN”).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https://cran.r-project.org/ 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8" y="485769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549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9601" y="1397001"/>
            <a:ext cx="10705596" cy="39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>
              <a:spcBef>
                <a:spcPts val="1820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When will help files not be helpful?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don’t not know the name of the function that you need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help file is confusing or doesn’t seem to explain your problem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You’re looking for a new package</a:t>
            </a:r>
          </a:p>
          <a:p>
            <a:pPr defTabSz="1219170">
              <a:spcBef>
                <a:spcPts val="48"/>
              </a:spcBef>
              <a:buClr>
                <a:srgbClr val="3333B2"/>
              </a:buClr>
              <a:buFont typeface="Arial"/>
              <a:buChar char="•"/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0282" defTabSz="1219170"/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What now? 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Try searching the internet for: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you are trying to do (e.g. “conditionally select rows in R”)</a:t>
            </a:r>
          </a:p>
          <a:p>
            <a:pPr marL="625716" marR="10742" indent="-292717" defTabSz="1219170">
              <a:lnSpc>
                <a:spcPct val="102600"/>
              </a:lnSpc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quote the text of an error (e.g. “Error in sum(”a“,”a“) : invalid ‘type’ (character) of argument”)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F93977-36C6-4CE9-BF28-0B4144903402}"/>
              </a:ext>
            </a:extLst>
          </p:cNvPr>
          <p:cNvSpPr/>
          <p:nvPr/>
        </p:nvSpPr>
        <p:spPr>
          <a:xfrm>
            <a:off x="508001" y="584201"/>
            <a:ext cx="4375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</p:spTree>
    <p:extLst>
      <p:ext uri="{BB962C8B-B14F-4D97-AF65-F5344CB8AC3E}">
        <p14:creationId xmlns:p14="http://schemas.microsoft.com/office/powerpoint/2010/main" val="22450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0" y="688063"/>
            <a:ext cx="73392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430" y="1498601"/>
            <a:ext cx="9955009" cy="32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This will often bring you to: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 instructional pages (like Quick-R)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Programming forums such as StackExchange and StackOverflow</a:t>
            </a:r>
          </a:p>
          <a:p>
            <a:pPr defTabSz="1219170">
              <a:spcBef>
                <a:spcPts val="97"/>
              </a:spcBef>
            </a:pPr>
            <a:endParaRPr sz="2116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marR="10742" defTabSz="1219170">
              <a:lnSpc>
                <a:spcPct val="102600"/>
              </a:lnSpc>
            </a:pP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Important culture note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Before posting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question on these forums, read and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 the community guidelines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 Posts asking for answers to homework problems are widely frowned upon and may violate academic integrity rules.</a:t>
            </a:r>
          </a:p>
        </p:txBody>
      </p:sp>
    </p:spTree>
    <p:extLst>
      <p:ext uri="{BB962C8B-B14F-4D97-AF65-F5344CB8AC3E}">
        <p14:creationId xmlns:p14="http://schemas.microsoft.com/office/powerpoint/2010/main" val="6180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70" y="688063"/>
            <a:ext cx="763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information on help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34369" y="1701800"/>
            <a:ext cx="9801939" cy="179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5271591" defTabSz="1219170">
              <a:lnSpc>
                <a:spcPct val="1479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places to look for help: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https://www.r-project.org/help.html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https://support.rstudio.com/hc/en-us/articles/200552336-Getting-Help-with-R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https://support.rstudio.com/hc/en-us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8484-614A-4E37-8AA0-E0366BCEB1AC}"/>
              </a:ext>
            </a:extLst>
          </p:cNvPr>
          <p:cNvSpPr txBox="1"/>
          <p:nvPr/>
        </p:nvSpPr>
        <p:spPr>
          <a:xfrm>
            <a:off x="2112510" y="5211441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21284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842" y="1377952"/>
            <a:ext cx="10001506" cy="24087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16125" tIns="134620" rIns="134620" bIns="134620" numCol="1" spcCol="1270" anchor="ctr" anchorCtr="0">
            <a:noAutofit/>
          </a:bodyPr>
          <a:lstStyle/>
          <a:p>
            <a:pPr lvl="0" algn="l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Math, date, &amp; 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54894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F46-1651-4372-B750-C7CAF3205822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817" y="603592"/>
            <a:ext cx="8134986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abs(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Absolute value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exp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e</a:t>
            </a:r>
            <a:r>
              <a:rPr kumimoji="0" lang="en-US" sz="2800" b="0" i="1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natural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x, 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base-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sqrt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square-root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x%%y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modulus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with respect to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factorial(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factorial of x (x!)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16601" y="601957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39827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2322AF-8904-44EC-BC46-95AD22595233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5730" y="904674"/>
            <a:ext cx="9527852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functions: rounding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ceiling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floor(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trunc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toward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 nearest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,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with y digits after the decimal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548576" y="608881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141936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8291-812C-4B10-83E8-EBC2166A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1EE3-6A74-4AFA-B1A5-CF651266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4756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has several functions for matching patterns in character vectors, including </a:t>
            </a:r>
            <a:r>
              <a:rPr lang="en-US" dirty="0" err="1">
                <a:latin typeface="Consolas" panose="020B0609020204030204" pitchFamily="49" charset="0"/>
              </a:rPr>
              <a:t>grepl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which returns a logical vector telling you where there are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grep()</a:t>
            </a:r>
            <a:r>
              <a:rPr lang="en-US" dirty="0"/>
              <a:t>, which return the indices of any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the actual matches, if value = TRUE: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3E202-C6A2-42B1-9473-826230494627}"/>
              </a:ext>
            </a:extLst>
          </p:cNvPr>
          <p:cNvSpPr/>
          <p:nvPr/>
        </p:nvSpPr>
        <p:spPr>
          <a:xfrm>
            <a:off x="484717" y="2217200"/>
            <a:ext cx="10922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states &lt;-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Carolina"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"South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("Dakota",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FALSE  TRUE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TRUE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7CD3D-0978-4B9D-BFC4-3BD867855B05}"/>
              </a:ext>
            </a:extLst>
          </p:cNvPr>
          <p:cNvSpPr/>
          <p:nvPr/>
        </p:nvSpPr>
        <p:spPr>
          <a:xfrm>
            <a:off x="535519" y="4008735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2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572A-347C-46AE-9ECA-70E416011295}"/>
              </a:ext>
            </a:extLst>
          </p:cNvPr>
          <p:cNvSpPr/>
          <p:nvPr/>
        </p:nvSpPr>
        <p:spPr>
          <a:xfrm>
            <a:off x="535519" y="5253332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states, value = 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Dakota" "South Dakota"</a:t>
            </a:r>
          </a:p>
        </p:txBody>
      </p:sp>
    </p:spTree>
    <p:extLst>
      <p:ext uri="{BB962C8B-B14F-4D97-AF65-F5344CB8AC3E}">
        <p14:creationId xmlns:p14="http://schemas.microsoft.com/office/powerpoint/2010/main" val="38086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6" y="1090750"/>
            <a:ext cx="10972801" cy="442528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to find all variable names that contain "del"</a:t>
            </a:r>
          </a:p>
          <a:p>
            <a:r>
              <a:rPr lang="en-US" dirty="0"/>
              <a:t>Use the above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function nested in a summary function to summarize all variables with names that contain "del"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5092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2EDE-20AC-4D88-BB79-CF1196F1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9533-090E-4C4C-9C68-C18DCAB8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50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(MANY!!!) more string functions are available: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DDBC8-D1D2-45D6-884A-BAB66CAF7DE7}"/>
              </a:ext>
            </a:extLst>
          </p:cNvPr>
          <p:cNvSpPr/>
          <p:nvPr/>
        </p:nvSpPr>
        <p:spPr>
          <a:xfrm>
            <a:off x="484717" y="1859340"/>
            <a:ext cx="10922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tolower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convert all strings to lower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carolina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"south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toupper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# convert all strings to upper case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CAROLINA" "NORTH DAKOTA"   "SOUTH DAKOTA"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substr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(states, 1, 5)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first 5 characters of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"North" "North" "South"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number of characters in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14 12 12</a:t>
            </a:r>
          </a:p>
        </p:txBody>
      </p:sp>
    </p:spTree>
    <p:extLst>
      <p:ext uri="{BB962C8B-B14F-4D97-AF65-F5344CB8AC3E}">
        <p14:creationId xmlns:p14="http://schemas.microsoft.com/office/powerpoint/2010/main" val="7762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EEE0-E0C0-4B10-9711-1DE3C8D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3908-6442-44D0-9090-A440E580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8024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concatenate strings or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allows you to choose the separator (default is a space)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places no separator between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4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8CA3-C559-4221-A255-B342CCB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851B1-6CBE-462A-A8DF-2CCF309F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look at paste more closely: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86AA5-789F-47E9-9F8A-8CDD0319275C}"/>
              </a:ext>
            </a:extLst>
          </p:cNvPr>
          <p:cNvSpPr/>
          <p:nvPr/>
        </p:nvSpPr>
        <p:spPr>
          <a:xfrm>
            <a:off x="484717" y="2060270"/>
            <a:ext cx="109220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day &lt;- 19:21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month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"September"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year &lt;- 2017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paste0(month,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"September192017" "September202017" "September212017"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 19 2017" "September 20 2017" "September 21 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"-"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"September-19-2017" "September-20-2017" "September-21-2017"</a:t>
            </a:r>
          </a:p>
        </p:txBody>
      </p:sp>
    </p:spTree>
    <p:extLst>
      <p:ext uri="{BB962C8B-B14F-4D97-AF65-F5344CB8AC3E}">
        <p14:creationId xmlns:p14="http://schemas.microsoft.com/office/powerpoint/2010/main" val="3898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1418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We've used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cs typeface="Segoe UI Semilight" panose="020B0402040204020203" pitchFamily="34" charset="0"/>
              </a:rPr>
              <a:t> to avoid retyping full paths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alternative is to use </a:t>
            </a: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625" y="2708290"/>
            <a:ext cx="10580985" cy="720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"C:/epi510/r/data/"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read.csv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paste0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"vipcls.csv"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9790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A192-7F1B-48EC-AF33-161489A8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2A8-532E-4187-B1BD-89823CE6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285998"/>
          </a:xfrm>
        </p:spPr>
        <p:txBody>
          <a:bodyPr/>
          <a:lstStyle/>
          <a:p>
            <a:r>
              <a:rPr lang="en-US" dirty="0"/>
              <a:t>Usually advantageous to store dates and date components as a Date type variable</a:t>
            </a:r>
          </a:p>
          <a:p>
            <a:r>
              <a:rPr lang="en-US" dirty="0"/>
              <a:t>Make using </a:t>
            </a:r>
            <a:r>
              <a:rPr lang="en-US" dirty="0" err="1">
                <a:latin typeface="Consolas" panose="020B0609020204030204" pitchFamily="49" charset="0"/>
              </a:rPr>
              <a:t>as.Date</a:t>
            </a:r>
            <a:r>
              <a:rPr lang="en-US" dirty="0">
                <a:latin typeface="Consolas" panose="020B0609020204030204" pitchFamily="49" charset="0"/>
              </a:rPr>
              <a:t>("YYYY-MM-DD")</a:t>
            </a:r>
          </a:p>
          <a:p>
            <a:r>
              <a:rPr lang="en-US" dirty="0"/>
              <a:t>Converts to numeric value of number of days from January 1</a:t>
            </a:r>
            <a:r>
              <a:rPr lang="en-US" baseline="30000" dirty="0"/>
              <a:t>st</a:t>
            </a:r>
            <a:r>
              <a:rPr lang="en-US" dirty="0"/>
              <a:t> 1970, labelled in HRF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3B873-A0D9-4104-8C56-7E034313C3FE}"/>
              </a:ext>
            </a:extLst>
          </p:cNvPr>
          <p:cNvSpPr/>
          <p:nvPr/>
        </p:nvSpPr>
        <p:spPr>
          <a:xfrm>
            <a:off x="484718" y="3605566"/>
            <a:ext cx="1097280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"1970-01-01"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"1971-01-01"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365</a:t>
            </a:r>
          </a:p>
        </p:txBody>
      </p:sp>
    </p:spTree>
    <p:extLst>
      <p:ext uri="{BB962C8B-B14F-4D97-AF65-F5344CB8AC3E}">
        <p14:creationId xmlns:p14="http://schemas.microsoft.com/office/powerpoint/2010/main" val="14622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49859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date variables for delivery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1442736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Error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charToDate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(x)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character string is not in a standard unambiguous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Let's look at first few observations of the del date variables to investigate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   NA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2    11     9  1987     40       1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3    10    31  1987     39       1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6    11     1  1987     38       1</a:t>
            </a:r>
          </a:p>
        </p:txBody>
      </p:sp>
    </p:spTree>
    <p:extLst>
      <p:ext uri="{BB962C8B-B14F-4D97-AF65-F5344CB8AC3E}">
        <p14:creationId xmlns:p14="http://schemas.microsoft.com/office/powerpoint/2010/main" val="16690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2058919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[order(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51     1     6  1988     41       2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71     1     8  1988     40       1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82     1     1  1988     42       1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84     1    31  1988     38       1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88     1     8  1988     39       1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96     1     6  1988     36       1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771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  <a:p>
            <a:r>
              <a:rPr lang="en-US" dirty="0"/>
              <a:t>We can first paste the date components, recode NAs, and then convert to date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574169" y="2747700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a) paste components and look at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"NA-NA-NA"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b) recode NAs and take a look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)] &lt;-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NA        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#c) convert to date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5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242359" y="1442736"/>
            <a:ext cx="1170728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Min.      1st Qu.       Median         Mean      3rd Qu.         Max.     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"1984-11-18" "1986-03-03" "1987-02-17" "1987-03-29" "1988-04-07" "1989-09-05"        "610"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5435    5905    6256    6296    6671    7187     610 </a:t>
            </a:r>
          </a:p>
        </p:txBody>
      </p:sp>
    </p:spTree>
    <p:extLst>
      <p:ext uri="{BB962C8B-B14F-4D97-AF65-F5344CB8AC3E}">
        <p14:creationId xmlns:p14="http://schemas.microsoft.com/office/powerpoint/2010/main" val="34537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date variable for enrollment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38144"/>
            <a:ext cx="795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year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vipcls$enryr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month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vipcls$enrmo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day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vipcls$enrdy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54129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B84-5F24-4970-A4F9-789D06CB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E978-D5E8-4B1D-82E4-C15FDD6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8682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if we want to know the number of days between enrollment and delivery? Use </a:t>
            </a:r>
            <a:r>
              <a:rPr lang="en-US" err="1">
                <a:latin typeface="Consolas" panose="020B0609020204030204" pitchFamily="49" charset="0"/>
              </a:rPr>
              <a:t>difftime</a:t>
            </a:r>
            <a:r>
              <a:rPr lang="en-US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E101-6E8F-45C4-B0DB-07474638FD7D}"/>
              </a:ext>
            </a:extLst>
          </p:cNvPr>
          <p:cNvSpPr/>
          <p:nvPr/>
        </p:nvSpPr>
        <p:spPr>
          <a:xfrm>
            <a:off x="484717" y="1720014"/>
            <a:ext cx="10922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-18.0   135.0   169.0   165.8   198.0   549.0     628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units=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"weeks"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-2.571  19.286  24.143  23.689  28.286  78.429     628 </a:t>
            </a:r>
          </a:p>
        </p:txBody>
      </p:sp>
    </p:spTree>
    <p:extLst>
      <p:ext uri="{BB962C8B-B14F-4D97-AF65-F5344CB8AC3E}">
        <p14:creationId xmlns:p14="http://schemas.microsoft.com/office/powerpoint/2010/main" val="40797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63" y="868671"/>
            <a:ext cx="10922000" cy="626005"/>
          </a:xfrm>
        </p:spPr>
        <p:txBody>
          <a:bodyPr/>
          <a:lstStyle/>
          <a:p>
            <a:r>
              <a:rPr lang="en-US" dirty="0"/>
              <a:t>Let's load up the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4363" y="2284304"/>
            <a:ext cx="10222707" cy="19518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(list = ls())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setwd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"C:/epi510/r/data")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read.csv(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"vipcls.csv"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stringsAsFactors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==-1] &lt;- NA</a:t>
            </a:r>
          </a:p>
        </p:txBody>
      </p:sp>
    </p:spTree>
    <p:extLst>
      <p:ext uri="{BB962C8B-B14F-4D97-AF65-F5344CB8AC3E}">
        <p14:creationId xmlns:p14="http://schemas.microsoft.com/office/powerpoint/2010/main" val="1309839487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D230-6A7A-4812-9BBD-0C8E55C5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C37-5DBC-4F0D-B369-0DFEC7B0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70" y="823844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can extract date components using the </a:t>
            </a:r>
            <a:r>
              <a:rPr lang="en-US">
                <a:latin typeface="Consolas" panose="020B0609020204030204" pitchFamily="49" charset="0"/>
              </a:rPr>
              <a:t>format() </a:t>
            </a:r>
            <a:r>
              <a:rPr lang="en-US"/>
              <a:t>function: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214B3-5DE6-4ECF-A1A1-D9AB1D948414}"/>
              </a:ext>
            </a:extLst>
          </p:cNvPr>
          <p:cNvSpPr/>
          <p:nvPr/>
        </p:nvSpPr>
        <p:spPr>
          <a:xfrm>
            <a:off x="451170" y="1364469"/>
            <a:ext cx="11289661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"%Y"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1984 1985 1986 1987 1988 1989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9 2609 3297 2737 2730 1293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"%m"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01   02   03   04   05   06   07   08   09   10   11   12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1074 1098 1090  878 1117 1171 1171 1022  904 1049 1019 1082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"%B"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April    August  December  February   January      July      June     March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878      1022      1082      1098      1074      1171      1171      1090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May  November   October September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1117      1019      1049       904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01  02  03  04  05  06  07  08  09  10  11  12  13  14  15  16  17  18  19  20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459 437 408 396 424 405 434 435 424 388 424 413 397 436 422 362 427 405 408 411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21  22  23  24  25  26  27  28  29  30  31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407 422 408 407 463 440 414 390 400 372 237 </a:t>
            </a:r>
          </a:p>
        </p:txBody>
      </p:sp>
    </p:spTree>
    <p:extLst>
      <p:ext uri="{BB962C8B-B14F-4D97-AF65-F5344CB8AC3E}">
        <p14:creationId xmlns:p14="http://schemas.microsoft.com/office/powerpoint/2010/main" val="10414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has many functions for calculating summary statistics: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useful commands: 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median()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min()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max()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sum()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table()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5942" y="2063687"/>
            <a:ext cx="9060117" cy="215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mean(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24.31298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5.536978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quantile(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c(0, 0.1, 0.25, 0.5, 0.75, 0.9, 1)) </a:t>
            </a:r>
          </a:p>
          <a:p>
            <a:pPr lvl="0"/>
            <a:r>
              <a:rPr lang="en-US" altLang="en-US" sz="2000" dirty="0">
                <a:latin typeface="Consolas" panose="020B0609020204030204" pitchFamily="49" charset="0"/>
              </a:rPr>
              <a:t>0%  10%  25%  50%  75%  90%  100%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-1   18   20   23   28   32    46 </a:t>
            </a:r>
          </a:p>
        </p:txBody>
      </p:sp>
    </p:spTree>
    <p:extLst>
      <p:ext uri="{BB962C8B-B14F-4D97-AF65-F5344CB8AC3E}">
        <p14:creationId xmlns:p14="http://schemas.microsoft.com/office/powerpoint/2010/main" val="33526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deal with missing values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354" y="1909799"/>
            <a:ext cx="1069096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==-1] &lt;- NA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mean(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NA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NA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quantile(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c(0, 0.1, 0.25, 0.5, 0.75, 0.9, 1)) </a:t>
            </a:r>
          </a:p>
          <a:p>
            <a:pPr lvl="0"/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quantile.default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vipcls$momage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vipcls$pregnum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 == 1], c(0, 0.1, : missing values and 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NaN's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 not allowed if 'na.rm' is FALSE</a:t>
            </a:r>
            <a:endParaRPr lang="en-US" altLang="en-US" sz="4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epi510_R_1</Template>
  <TotalTime>13889</TotalTime>
  <Words>5354</Words>
  <Application>Microsoft Macintosh PowerPoint</Application>
  <PresentationFormat>Widescreen</PresentationFormat>
  <Paragraphs>551</Paragraphs>
  <Slides>70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Calibri</vt:lpstr>
      <vt:lpstr>Segoe UI</vt:lpstr>
      <vt:lpstr>Arial</vt:lpstr>
      <vt:lpstr>Consolas</vt:lpstr>
      <vt:lpstr>Courier New</vt:lpstr>
      <vt:lpstr>Segoe UI Semilight</vt:lpstr>
      <vt:lpstr>Dakota</vt:lpstr>
      <vt:lpstr>Segoe UI Semibold</vt:lpstr>
      <vt:lpstr>Times New Roman</vt:lpstr>
      <vt:lpstr>Lucida Console</vt:lpstr>
      <vt:lpstr>IHME ppt template_1109</vt:lpstr>
      <vt:lpstr>1_IHME ppt template_1109</vt:lpstr>
      <vt:lpstr>2_IHME ppt template_1109</vt:lpstr>
      <vt:lpstr>4_IHME ppt template_1109</vt:lpstr>
      <vt:lpstr>5_IHME ppt template_1109</vt:lpstr>
      <vt:lpstr>Epi 510: Introduction to R III</vt:lpstr>
      <vt:lpstr>Office hours</vt:lpstr>
      <vt:lpstr>PowerPoint Presentation</vt:lpstr>
      <vt:lpstr>PowerPoint Presentation</vt:lpstr>
      <vt:lpstr>PowerPoint Presentation</vt:lpstr>
      <vt:lpstr>PowerPoint Presentation</vt:lpstr>
      <vt:lpstr>Let's load up the dataset</vt:lpstr>
      <vt:lpstr>Summary statistics</vt:lpstr>
      <vt:lpstr>Summary statistics</vt:lpstr>
      <vt:lpstr>Summary statistics</vt:lpstr>
      <vt:lpstr>Exercise</vt:lpstr>
      <vt:lpstr>PowerPoint Presentation</vt:lpstr>
      <vt:lpstr>Summary() output</vt:lpstr>
      <vt:lpstr>Summary() output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subsetting</vt:lpstr>
      <vt:lpstr>Exercise</vt:lpstr>
      <vt:lpstr>PowerPoint Presentation</vt:lpstr>
      <vt:lpstr>Creating columns</vt:lpstr>
      <vt:lpstr>Modifying columns</vt:lpstr>
      <vt:lpstr>Modifying columns: missing values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Removing columns</vt:lpstr>
      <vt:lpstr>Removing columns</vt:lpstr>
      <vt:lpstr>Keeping columns</vt:lpstr>
      <vt:lpstr>Sorting: order()</vt:lpstr>
      <vt:lpstr>Sorting: order()</vt:lpstr>
      <vt:lpstr>Sorting: order()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 matching</vt:lpstr>
      <vt:lpstr>Exercise</vt:lpstr>
      <vt:lpstr>Other string functions</vt:lpstr>
      <vt:lpstr>Pasting</vt:lpstr>
      <vt:lpstr>Paste</vt:lpstr>
      <vt:lpstr>Pasting file paths</vt:lpstr>
      <vt:lpstr>Dates</vt:lpstr>
      <vt:lpstr>Dates</vt:lpstr>
      <vt:lpstr>Dates</vt:lpstr>
      <vt:lpstr>Dates</vt:lpstr>
      <vt:lpstr>Dates</vt:lpstr>
      <vt:lpstr>Exercise</vt:lpstr>
      <vt:lpstr>Dates</vt:lpstr>
      <vt:lpstr>Dates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 Introduction to R</dc:title>
  <dc:creator>Jeff Stanaway</dc:creator>
  <cp:lastModifiedBy>Susan C. Glenn</cp:lastModifiedBy>
  <cp:revision>72</cp:revision>
  <dcterms:created xsi:type="dcterms:W3CDTF">2019-01-23T18:32:24Z</dcterms:created>
  <dcterms:modified xsi:type="dcterms:W3CDTF">2022-10-12T00:37:49Z</dcterms:modified>
</cp:coreProperties>
</file>