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  <p:sldMasterId id="2147483696" r:id="rId3"/>
    <p:sldMasterId id="2147483730" r:id="rId4"/>
    <p:sldMasterId id="2147483747" r:id="rId5"/>
  </p:sldMasterIdLst>
  <p:notesMasterIdLst>
    <p:notesMasterId r:id="rId74"/>
  </p:notesMasterIdLst>
  <p:sldIdLst>
    <p:sldId id="256" r:id="rId6"/>
    <p:sldId id="788" r:id="rId7"/>
    <p:sldId id="820" r:id="rId8"/>
    <p:sldId id="286" r:id="rId9"/>
    <p:sldId id="287" r:id="rId10"/>
    <p:sldId id="288" r:id="rId11"/>
    <p:sldId id="340" r:id="rId12"/>
    <p:sldId id="787" r:id="rId13"/>
    <p:sldId id="262" r:id="rId14"/>
    <p:sldId id="263" r:id="rId15"/>
    <p:sldId id="793" r:id="rId16"/>
    <p:sldId id="794" r:id="rId17"/>
    <p:sldId id="795" r:id="rId18"/>
    <p:sldId id="796" r:id="rId19"/>
    <p:sldId id="289" r:id="rId20"/>
    <p:sldId id="290" r:id="rId21"/>
    <p:sldId id="291" r:id="rId22"/>
    <p:sldId id="283" r:id="rId23"/>
    <p:sldId id="284" r:id="rId24"/>
    <p:sldId id="285" r:id="rId25"/>
    <p:sldId id="781" r:id="rId26"/>
    <p:sldId id="320" r:id="rId27"/>
    <p:sldId id="334" r:id="rId28"/>
    <p:sldId id="321" r:id="rId29"/>
    <p:sldId id="322" r:id="rId30"/>
    <p:sldId id="323" r:id="rId31"/>
    <p:sldId id="324" r:id="rId32"/>
    <p:sldId id="782" r:id="rId33"/>
    <p:sldId id="821" r:id="rId34"/>
    <p:sldId id="837" r:id="rId35"/>
    <p:sldId id="838" r:id="rId36"/>
    <p:sldId id="839" r:id="rId37"/>
    <p:sldId id="840" r:id="rId38"/>
    <p:sldId id="841" r:id="rId39"/>
    <p:sldId id="842" r:id="rId40"/>
    <p:sldId id="843" r:id="rId41"/>
    <p:sldId id="844" r:id="rId42"/>
    <p:sldId id="846" r:id="rId43"/>
    <p:sldId id="801" r:id="rId44"/>
    <p:sldId id="802" r:id="rId45"/>
    <p:sldId id="803" r:id="rId46"/>
    <p:sldId id="804" r:id="rId47"/>
    <p:sldId id="806" r:id="rId48"/>
    <p:sldId id="807" r:id="rId49"/>
    <p:sldId id="808" r:id="rId50"/>
    <p:sldId id="809" r:id="rId51"/>
    <p:sldId id="810" r:id="rId52"/>
    <p:sldId id="811" r:id="rId53"/>
    <p:sldId id="812" r:id="rId54"/>
    <p:sldId id="813" r:id="rId55"/>
    <p:sldId id="814" r:id="rId56"/>
    <p:sldId id="815" r:id="rId57"/>
    <p:sldId id="818" r:id="rId58"/>
    <p:sldId id="819" r:id="rId59"/>
    <p:sldId id="847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  <p:sldId id="836" r:id="rId73"/>
  </p:sldIdLst>
  <p:sldSz cx="12192000" cy="6858000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Dakota" pitchFamily="2" charset="0"/>
      <p:regular r:id="rId83"/>
    </p:embeddedFont>
    <p:embeddedFont>
      <p:font typeface="Lucida Console" panose="020B0609040504020204" pitchFamily="49" charset="0"/>
      <p:regular r:id="rId84"/>
    </p:embeddedFont>
    <p:embeddedFont>
      <p:font typeface="Segoe UI" panose="020B0502040204020203" pitchFamily="34" charset="0"/>
      <p:regular r:id="rId85"/>
      <p:bold r:id="rId86"/>
      <p:italic r:id="rId87"/>
      <p:boldItalic r:id="rId88"/>
    </p:embeddedFont>
    <p:embeddedFont>
      <p:font typeface="Segoe UI Semibold" panose="020F0502020204030204" pitchFamily="34" charset="0"/>
      <p:regular r:id="rId89"/>
      <p:bold r:id="rId90"/>
      <p:italic r:id="rId91"/>
      <p:boldItalic r:id="rId92"/>
    </p:embeddedFont>
    <p:embeddedFont>
      <p:font typeface="Segoe UI Semilight" panose="020F0302020204030204" pitchFamily="34" charset="0"/>
      <p:regular r:id="rId93"/>
      <p:italic r:id="rId94"/>
    </p:embeddedFont>
    <p:embeddedFont>
      <p:font typeface="Trebuchet MS" panose="020B0703020202090204" pitchFamily="34" charset="0"/>
      <p:regular r:id="rId95"/>
      <p:bold r:id="rId96"/>
      <p:italic r:id="rId97"/>
      <p:boldItalic r:id="rId9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905"/>
    <a:srgbClr val="2149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font" Target="fonts/font16.fntdata"/><Relationship Id="rId95" Type="http://schemas.openxmlformats.org/officeDocument/2006/relationships/font" Target="fonts/font21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font" Target="fonts/font17.fntdata"/><Relationship Id="rId96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font" Target="fonts/font20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97" Type="http://schemas.openxmlformats.org/officeDocument/2006/relationships/font" Target="fonts/font23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3.fntdata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3.fntdata"/><Relationship Id="rId100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19.fntdata"/><Relationship Id="rId98" Type="http://schemas.openxmlformats.org/officeDocument/2006/relationships/font" Target="fonts/font24.fntdata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65B8-C8CC-4EE0-A323-83EDF3DCC082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30B8-94F6-49F1-8D7C-4B3B01B9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61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8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6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24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14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71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6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313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414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0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1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2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8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97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3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50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80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22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4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7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9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45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4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8153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45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46585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46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95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anchor="b"/>
          <a:lstStyle>
            <a:lvl1pPr algn="ctr">
              <a:defRPr sz="6000" b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A8BB890-5361-4D1E-B6C0-51AE7F9B539B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133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03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82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8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22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32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6077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276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4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38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8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28929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636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32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3808925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253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960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7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76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49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45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46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28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42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1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303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8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72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2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098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7874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65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2312496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3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9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512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3040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9615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3737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55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92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9267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181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591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75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80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546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62124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8548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41341720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85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243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3708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297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8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96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997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64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57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40137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7090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143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7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47015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545373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63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03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52320146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8790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081117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3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387B98D-4CB9-4AD3-8B9C-14B3BFED95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4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6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7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Segoe UI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" panose="020B05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" panose="020B05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shington.zoom.us/s/631087603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hel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Relationship Id="rId5" Type="http://schemas.openxmlformats.org/officeDocument/2006/relationships/hyperlink" Target="https://support.rstudio.com/hc/en-us" TargetMode="External"/><Relationship Id="rId4" Type="http://schemas.openxmlformats.org/officeDocument/2006/relationships/hyperlink" Target="https://support.rstudio.com/hc/en-us/articles/200552336-Getting-Help-with-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2299506"/>
            <a:ext cx="10363200" cy="789896"/>
          </a:xfrm>
        </p:spPr>
        <p:txBody>
          <a:bodyPr/>
          <a:lstStyle/>
          <a:p>
            <a:r>
              <a:rPr lang="en-US" sz="44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Data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957925"/>
          </a:xfrm>
        </p:spPr>
        <p:txBody>
          <a:bodyPr/>
          <a:lstStyle/>
          <a:p>
            <a:r>
              <a:rPr lang="en-US" dirty="0"/>
              <a:t>Fall 2022</a:t>
            </a:r>
          </a:p>
          <a:p>
            <a:r>
              <a:rPr lang="en-US" dirty="0"/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663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80" y="1466518"/>
            <a:ext cx="1072708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recode multi-level categorical variables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like etoh2, to be more intuitive and useful for our subsequent analyses.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08111" y="2594115"/>
            <a:ext cx="11668539" cy="25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  &lt;-  </a:t>
            </a:r>
            <a:r>
              <a:rPr lang="en-US" sz="2327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factor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(vipcls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levels = 1:6,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labels=c("every day", "3-5/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","&lt;1/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"&lt;1/month", 	"never"))				</a:t>
            </a:r>
            <a:r>
              <a:rPr lang="en-US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 factor</a:t>
            </a:r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bold" panose="020B0702040204020203" pitchFamily="34" charset="0"/>
            </a:endParaRPr>
          </a:p>
          <a:p>
            <a:pPr marL="26855" marR="163813" defTabSz="1219170">
              <a:lnSpc>
                <a:spcPct val="102699"/>
              </a:lnSpc>
            </a:pPr>
            <a:r>
              <a:rPr lang="da-DK"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levels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</a:t>
            </a:r>
            <a:r>
              <a:rPr lang="da-DK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etoh2)</a:t>
            </a:r>
            <a:r>
              <a:rPr lang="da-DK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 				# check levels</a:t>
            </a:r>
            <a:endParaRPr lang="da-DK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lvl="0"/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"every day" "3-5/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"&lt;1/month" "never"</a:t>
            </a:r>
            <a:endParaRPr lang="en-US" alt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9600" y="630113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Putting things together to recode factors in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vipcls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330" y="12985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1790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&lt;=15] &lt;- NA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 Semibold" panose="020B0702040204020203" pitchFamily="34" charset="0"/>
            </a:endParaRP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&lt;=19] &lt;- 1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&gt;19 &amp; 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&lt;30] &lt;- 2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&gt;=30] &lt;- 3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435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check the contents</a:t>
            </a: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19287"/>
            <a:ext cx="9420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levels = 1:3,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labels = c(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"&lt;20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"20-29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"30+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table(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&lt;20 years  20-29 years  30+ years  &lt;NA&gt;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    2875         7974       2430     6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Converting to a labelled factor variable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maternal age category in which you categorize maternal age in 5-year bins (i.e. &lt;20, 20-24, 25-29, 30-34, 35+).  Convert this to a labelled factor variable.</a:t>
            </a:r>
          </a:p>
        </p:txBody>
      </p:sp>
    </p:spTree>
    <p:extLst>
      <p:ext uri="{BB962C8B-B14F-4D97-AF65-F5344CB8AC3E}">
        <p14:creationId xmlns:p14="http://schemas.microsoft.com/office/powerpoint/2010/main" val="1788850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remove a single column by assigning it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alternatively code 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415009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13" y="4029206"/>
            <a:ext cx="11415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F9905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16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allows us to remove multiple columns at once: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62358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[,c("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delmo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deldy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delyr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")]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"etoh1"  "etoh2"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[12]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839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60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flip what we just did to keep selected columns: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080" y="1763410"/>
            <a:ext cx="1147384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 c(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enrmo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enrdy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enryr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momage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raceth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"grade"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marstat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[1] "</a:t>
            </a:r>
            <a:r>
              <a:rPr lang="en-US" dirty="0" err="1">
                <a:latin typeface="Consolas" panose="020B0609020204030204" pitchFamily="49" charset="0"/>
              </a:rPr>
              <a:t>enrmo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enrdy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enryr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momage</a:t>
            </a:r>
            <a:r>
              <a:rPr lang="en-US" dirty="0">
                <a:latin typeface="Consolas" panose="020B0609020204030204" pitchFamily="49" charset="0"/>
              </a:rPr>
              <a:t>"  "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>
                <a:latin typeface="Consolas" panose="020B0609020204030204" pitchFamily="49" charset="0"/>
              </a:rPr>
              <a:t>"  "grade"   "</a:t>
            </a:r>
            <a:r>
              <a:rPr lang="en-US" dirty="0" err="1">
                <a:latin typeface="Consolas" panose="020B0609020204030204" pitchFamily="49" charset="0"/>
              </a:rPr>
              <a:t>marstat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90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1"/>
            <a:ext cx="10972801" cy="9801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order() </a:t>
            </a:r>
            <a:r>
              <a:rPr lang="en-US" dirty="0"/>
              <a:t>function gives you the indices of a vector according to the rank</a:t>
            </a:r>
          </a:p>
          <a:p>
            <a:r>
              <a:rPr lang="en-US" dirty="0"/>
              <a:t>order of the values of that vector: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1" y="1805694"/>
            <a:ext cx="8664738" cy="4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We can use this to sort rows of a data frame by index: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401767"/>
            <a:ext cx="8714563" cy="4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Jeff: Thursdays 4-5pm via Zoom (</a:t>
            </a:r>
            <a:r>
              <a:rPr lang="en-US" dirty="0">
                <a:hlinkClick r:id="rId2"/>
              </a:rPr>
              <a:t>https://washington.zoom.us/s/6310876038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Francis: Fridays 11:30am - 12:30pm, Health Sciences Library Commons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45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364296"/>
            <a:ext cx="8745207" cy="494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Can also be used to sort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1160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11200" y="1456749"/>
            <a:ext cx="10066456" cy="12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Documentation for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 functions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accessed from R and RStudio using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?</a:t>
            </a:r>
            <a:r>
              <a:rPr lang="en-US"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operator (e.g.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?names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609600" y="713435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924695-4767-4448-8621-50FC4C3613DC}"/>
              </a:ext>
            </a:extLst>
          </p:cNvPr>
          <p:cNvGrpSpPr/>
          <p:nvPr/>
        </p:nvGrpSpPr>
        <p:grpSpPr>
          <a:xfrm>
            <a:off x="600893" y="2413000"/>
            <a:ext cx="9762308" cy="3307556"/>
            <a:chOff x="450669" y="1952188"/>
            <a:chExt cx="7321731" cy="2480667"/>
          </a:xfrm>
        </p:grpSpPr>
        <p:sp>
          <p:nvSpPr>
            <p:cNvPr id="68" name="object 68"/>
            <p:cNvSpPr/>
            <p:nvPr/>
          </p:nvSpPr>
          <p:spPr>
            <a:xfrm>
              <a:off x="1996534" y="2289152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996534" y="2678778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6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1976392" y="2745285"/>
              <a:ext cx="1224008" cy="1659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Description Usage Arguments Details Value Examples</a:t>
              </a: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3382227" y="2745284"/>
              <a:ext cx="4390173" cy="165189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defTabSz="1219170"/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function does</a:t>
              </a: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Syntax for how to call the function </a:t>
              </a:r>
              <a:endPara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Options for controlling function behavior More detail on function behavior</a:t>
              </a: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</a:t>
              </a: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function returns</a:t>
              </a:r>
              <a:endParaRPr lang="en-US" sz="2327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Working </a:t>
              </a: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code using the function</a:t>
              </a:r>
            </a:p>
          </p:txBody>
        </p:sp>
        <p:sp>
          <p:nvSpPr>
            <p:cNvPr id="73" name="object 73"/>
            <p:cNvSpPr/>
            <p:nvPr/>
          </p:nvSpPr>
          <p:spPr>
            <a:xfrm>
              <a:off x="1996534" y="4432855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A72743-2C3A-4725-BC7A-BCE8246185C3}"/>
                </a:ext>
              </a:extLst>
            </p:cNvPr>
            <p:cNvSpPr/>
            <p:nvPr/>
          </p:nvSpPr>
          <p:spPr>
            <a:xfrm>
              <a:off x="450669" y="1952188"/>
              <a:ext cx="4572000" cy="7155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>
                <a:spcBef>
                  <a:spcPts val="7"/>
                </a:spcBef>
              </a:pPr>
              <a:endParaRPr lang="en-US" sz="3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926830" defTabSz="1219170">
                <a:tabLst>
                  <a:tab pos="3801293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Help Section	Describes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574964" y="867930"/>
            <a:ext cx="10202692" cy="1599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documentation when you don't know the function name with 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</a:t>
            </a: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??graph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564493" y="124616"/>
            <a:ext cx="3378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6" y="1420092"/>
            <a:ext cx="7277086" cy="54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699" y="688063"/>
            <a:ext cx="5957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CRAN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699" y="1498600"/>
            <a:ext cx="10720367" cy="303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Comprehensive R Archive Network (CRAN) is a network of servers around the world that store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identical, up-to-date, versions of code and documentation for 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6855" defTabSz="1219170">
              <a:spcBef>
                <a:spcPts val="1332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Accessing CRAN: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Go to website and search for package.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the internet for package name and “CRAN”(e.g. “ggplot2 CRAN”).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https://cran.r-project.org/ 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97001"/>
            <a:ext cx="10705596" cy="39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>
              <a:spcBef>
                <a:spcPts val="182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When will help files not be helpful?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don’t not know the name of the function that you need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help file is confusing or doesn’t seem to explain your problem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looking for a new package</a:t>
            </a:r>
          </a:p>
          <a:p>
            <a:pPr defTabSz="1219170">
              <a:spcBef>
                <a:spcPts val="48"/>
              </a:spcBef>
              <a:buClr>
                <a:srgbClr val="3333B2"/>
              </a:buClr>
              <a:buFont typeface="Arial"/>
              <a:buChar char="•"/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0282" defTabSz="1219170"/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What now? 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Try searching the internet for: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you are trying to do (e.g. “conditionally select rows in R”)</a:t>
            </a:r>
          </a:p>
          <a:p>
            <a:pPr marL="625716" marR="10742" indent="-292717" defTabSz="1219170">
              <a:lnSpc>
                <a:spcPct val="102600"/>
              </a:lnSpc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quote the text of an error (e.g. “Error in sum(”a“,”a“) : invalid ‘type’ (character) of argument”)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F93977-36C6-4CE9-BF28-0B4144903402}"/>
              </a:ext>
            </a:extLst>
          </p:cNvPr>
          <p:cNvSpPr/>
          <p:nvPr/>
        </p:nvSpPr>
        <p:spPr>
          <a:xfrm>
            <a:off x="508001" y="584201"/>
            <a:ext cx="4375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</p:spTree>
    <p:extLst>
      <p:ext uri="{BB962C8B-B14F-4D97-AF65-F5344CB8AC3E}">
        <p14:creationId xmlns:p14="http://schemas.microsoft.com/office/powerpoint/2010/main" val="22450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0" y="688063"/>
            <a:ext cx="73392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0" y="1498601"/>
            <a:ext cx="9955009" cy="32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This will often bring you to: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 instructional pages (like Quick-R)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Programming forums such as StackExchange and StackOverflow</a:t>
            </a:r>
          </a:p>
          <a:p>
            <a:pPr defTabSz="1219170">
              <a:spcBef>
                <a:spcPts val="97"/>
              </a:spcBef>
            </a:pPr>
            <a:endParaRPr sz="2116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marR="10742" defTabSz="1219170">
              <a:lnSpc>
                <a:spcPct val="102600"/>
              </a:lnSpc>
            </a:pP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Important culture note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Before posting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question on these forums, read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 the community guidelines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 Posts asking for answers to homework problems are widely frowned upon and may violate academic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6180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70" y="688063"/>
            <a:ext cx="763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information on help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34369" y="1701800"/>
            <a:ext cx="9801939" cy="179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5271591" defTabSz="1219170">
              <a:lnSpc>
                <a:spcPct val="1479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places to look for help: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https://www.r-project.org/help.html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https://support.rstudio.com/hc/en-us/articles/200552336-Getting-Help-with-R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https://support.rstudio.com/hc/en-us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8484-614A-4E37-8AA0-E0366BCEB1AC}"/>
              </a:ext>
            </a:extLst>
          </p:cNvPr>
          <p:cNvSpPr txBox="1"/>
          <p:nvPr/>
        </p:nvSpPr>
        <p:spPr>
          <a:xfrm>
            <a:off x="2112510" y="5211441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0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 in tables?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70" y="34780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9360" y="1231381"/>
            <a:ext cx="7035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table(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vipcls$raceth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vipcls$induclab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1    2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0  349 3683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1  344 3567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2  467 4410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0" y="4324624"/>
            <a:ext cx="10963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10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674" y="447326"/>
            <a:ext cx="23514657" cy="53367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lang="en-US" spc="-69" dirty="0"/>
              <a:t>Reading</a:t>
            </a:r>
            <a:r>
              <a:rPr spc="30" dirty="0"/>
              <a:t> </a:t>
            </a:r>
            <a:r>
              <a:rPr lang="en-US" spc="30" dirty="0"/>
              <a:t>and saving </a:t>
            </a:r>
            <a:r>
              <a:rPr spc="-69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674" y="1300979"/>
            <a:ext cx="10960689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 lvl="0" indent="0" algn="l" defTabSz="9144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Data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9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any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rmats,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but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3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ones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1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  <a:r>
              <a:rPr kumimoji="0" sz="24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ou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7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li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</a:t>
            </a:r>
            <a:r>
              <a:rPr kumimoji="0" sz="24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ely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encoun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most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often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delimited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(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.csv)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rds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and .</a:t>
            </a:r>
            <a:r>
              <a:rPr kumimoji="0" lang="en-US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rdata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Stata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dta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SAS .sas7bcat, .sas7bdat, and SAS transport files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SPSS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and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files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endParaRPr kumimoji="0" lang="en-US" sz="17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endParaRPr kumimoji="0" sz="17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8724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.csv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901812"/>
            <a:ext cx="10972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"myData.csv"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write.csv(data,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"myData.csv"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row.names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1766A-1C6A-4400-B4E8-80B8CD73C456}"/>
              </a:ext>
            </a:extLst>
          </p:cNvPr>
          <p:cNvSpPr txBox="1">
            <a:spLocks/>
          </p:cNvSpPr>
          <p:nvPr/>
        </p:nvSpPr>
        <p:spPr bwMode="auto">
          <a:xfrm>
            <a:off x="484718" y="1143003"/>
            <a:ext cx="10972801" cy="15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.csv files are comma-delimited plain text files 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Ubiquitous and universal 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Does not retain formatting</a:t>
            </a:r>
          </a:p>
        </p:txBody>
      </p:sp>
    </p:spTree>
    <p:extLst>
      <p:ext uri="{BB962C8B-B14F-4D97-AF65-F5344CB8AC3E}">
        <p14:creationId xmlns:p14="http://schemas.microsoft.com/office/powerpoint/2010/main" val="38559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rds</a:t>
            </a:r>
            <a:r>
              <a:rPr lang="en-US" dirty="0"/>
              <a:t>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901812"/>
            <a:ext cx="10972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(object,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myData.rds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Restore the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myData.rds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1766A-1C6A-4400-B4E8-80B8CD73C456}"/>
              </a:ext>
            </a:extLst>
          </p:cNvPr>
          <p:cNvSpPr txBox="1">
            <a:spLocks/>
          </p:cNvSpPr>
          <p:nvPr/>
        </p:nvSpPr>
        <p:spPr bwMode="auto">
          <a:xfrm>
            <a:off x="484718" y="1143003"/>
            <a:ext cx="10972801" cy="15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.</a:t>
            </a:r>
            <a:r>
              <a:rPr kumimoji="0" lang="en-US" sz="2401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rds</a:t>
            </a: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 files may contain any type of R object but can only have a single object.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Much like R’s equivalent of Stata’s .</a:t>
            </a:r>
            <a:r>
              <a:rPr kumimoji="0" lang="en-US" sz="2401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dta</a:t>
            </a: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 file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As with .csv files, we assign these to an object when we read them into R</a:t>
            </a:r>
          </a:p>
        </p:txBody>
      </p:sp>
    </p:spTree>
    <p:extLst>
      <p:ext uri="{BB962C8B-B14F-4D97-AF65-F5344CB8AC3E}">
        <p14:creationId xmlns:p14="http://schemas.microsoft.com/office/powerpoint/2010/main" val="3655448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rds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544538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rds</a:t>
            </a:r>
            <a:r>
              <a:rPr lang="en-US" dirty="0"/>
              <a:t> files may contain any type of R object but can only have a single object.</a:t>
            </a:r>
          </a:p>
          <a:p>
            <a:r>
              <a:rPr lang="en-US" dirty="0"/>
              <a:t>Much like R’s equivalent of Stata’s .</a:t>
            </a:r>
            <a:r>
              <a:rPr lang="en-US" dirty="0" err="1"/>
              <a:t>dta</a:t>
            </a:r>
            <a:r>
              <a:rPr lang="en-US" dirty="0"/>
              <a:t> file</a:t>
            </a:r>
          </a:p>
          <a:p>
            <a:r>
              <a:rPr lang="en-US" dirty="0"/>
              <a:t>As with .csv files, we assign these to an object when we read them into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828511"/>
            <a:ext cx="1097280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Restore the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Test to see if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version is the same as what we saved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identical(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990113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62249"/>
            <a:ext cx="10972801" cy="171715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may contain any type of R object and may have more than one object.</a:t>
            </a:r>
          </a:p>
          <a:p>
            <a:r>
              <a:rPr lang="en-US" dirty="0"/>
              <a:t>The data in these files are loaded using the </a:t>
            </a:r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function, which will put all of the stored objects directly into the work space with names already assigned: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2893743"/>
            <a:ext cx="1097280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on object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save(data1,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multiple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save(data1, data2,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the entire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save.image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To load the data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10309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A04-4D1D-4468-BFD0-3898E5ED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35C9F-ECE9-43D4-97B6-D9D853645BB5}"/>
              </a:ext>
            </a:extLst>
          </p:cNvPr>
          <p:cNvSpPr/>
          <p:nvPr/>
        </p:nvSpPr>
        <p:spPr>
          <a:xfrm>
            <a:off x="484717" y="132498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create a few objects to use as examples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x &lt;- 4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 &lt;- 1:100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on object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save(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rm(list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remove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from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"x"          "y"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load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"x"          "y"         </a:t>
            </a:r>
          </a:p>
        </p:txBody>
      </p:sp>
    </p:spTree>
    <p:extLst>
      <p:ext uri="{BB962C8B-B14F-4D97-AF65-F5344CB8AC3E}">
        <p14:creationId xmlns:p14="http://schemas.microsoft.com/office/powerpoint/2010/main" val="35726381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A04-4D1D-4468-BFD0-3898E5ED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35C9F-ECE9-43D4-97B6-D9D853645BB5}"/>
              </a:ext>
            </a:extLst>
          </p:cNvPr>
          <p:cNvSpPr/>
          <p:nvPr/>
        </p:nvSpPr>
        <p:spPr>
          <a:xfrm>
            <a:off x="484717" y="1193004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multiple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save(x, y,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xy.RData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x &amp; y to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the entire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save.image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To load the data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(list=ls())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delete everything in the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load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 to confirm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"x"          "y" </a:t>
            </a:r>
          </a:p>
        </p:txBody>
      </p:sp>
    </p:spTree>
    <p:extLst>
      <p:ext uri="{BB962C8B-B14F-4D97-AF65-F5344CB8AC3E}">
        <p14:creationId xmlns:p14="http://schemas.microsoft.com/office/powerpoint/2010/main" val="9646982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91DC-07C5-436D-A885-B6695D7A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BA4F-E404-436A-B587-34C9D383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R native (retains all details of data structures, types, etc.)</a:t>
            </a:r>
          </a:p>
          <a:p>
            <a:pPr lvl="1"/>
            <a:r>
              <a:rPr lang="en-US" dirty="0"/>
              <a:t>Great way to save/load/transfer an entire workspace image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Can’t be read by most other software</a:t>
            </a:r>
          </a:p>
          <a:p>
            <a:pPr lvl="1"/>
            <a:r>
              <a:rPr lang="en-US" dirty="0"/>
              <a:t>No control over names assigned to loaded objects</a:t>
            </a:r>
          </a:p>
          <a:p>
            <a:pPr lvl="1"/>
            <a:r>
              <a:rPr lang="en-US" dirty="0"/>
              <a:t>Will overwrite objects in workspace with same name</a:t>
            </a:r>
          </a:p>
        </p:txBody>
      </p:sp>
    </p:spTree>
    <p:extLst>
      <p:ext uri="{BB962C8B-B14F-4D97-AF65-F5344CB8AC3E}">
        <p14:creationId xmlns:p14="http://schemas.microsoft.com/office/powerpoint/2010/main" val="372949594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4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F46-1651-4372-B750-C7CAF3205822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817" y="603592"/>
            <a:ext cx="8134986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abs(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Absolute value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exp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e</a:t>
            </a:r>
            <a:r>
              <a:rPr kumimoji="0" lang="en-US" sz="2800" b="0" i="1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natural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x, 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base-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sqrt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square-root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x%%y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modulus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with respect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factorial(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factorial of x (x!)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16601" y="601957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31603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columns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92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new columns using assignment operator: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716" y="2252580"/>
            <a:ext cx="11258436" cy="2444719"/>
            <a:chOff x="484716" y="2252580"/>
            <a:chExt cx="11258436" cy="24447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84716" y="2252580"/>
              <a:ext cx="1125843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vipcls$bwLbs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/ 453.592 </a:t>
              </a:r>
            </a:p>
            <a:p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vipcls$index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&lt;- 1:nrow(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 head(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vipcls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n=10)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718" y="3081472"/>
              <a:ext cx="1125843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     </a:t>
              </a:r>
              <a:r>
                <a:rPr lang="en-US" sz="900" dirty="0" err="1">
                  <a:latin typeface="Consolas" panose="020B0609020204030204" pitchFamily="49" charset="0"/>
                </a:rPr>
                <a:t>patid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momage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raceth</a:t>
              </a:r>
              <a:r>
                <a:rPr lang="en-US" sz="900" dirty="0">
                  <a:latin typeface="Consolas" panose="020B0609020204030204" pitchFamily="49" charset="0"/>
                </a:rPr>
                <a:t> grade </a:t>
              </a:r>
              <a:r>
                <a:rPr lang="en-US" sz="900" dirty="0" err="1">
                  <a:latin typeface="Consolas" panose="020B0609020204030204" pitchFamily="49" charset="0"/>
                </a:rPr>
                <a:t>marstat</a:t>
              </a:r>
              <a:r>
                <a:rPr lang="en-US" sz="900" dirty="0">
                  <a:latin typeface="Consolas" panose="020B0609020204030204" pitchFamily="49" charset="0"/>
                </a:rPr>
                <a:t> cigs1 cigs2 etoh1 etoh2 </a:t>
              </a:r>
              <a:r>
                <a:rPr lang="en-US" sz="900" dirty="0" err="1">
                  <a:latin typeface="Consolas" panose="020B0609020204030204" pitchFamily="49" charset="0"/>
                </a:rPr>
                <a:t>partyr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pregnum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delges</a:t>
              </a:r>
              <a:r>
                <a:rPr lang="en-US" sz="900" dirty="0">
                  <a:latin typeface="Consolas" panose="020B0609020204030204" pitchFamily="49" charset="0"/>
                </a:rPr>
                <a:t>   </a:t>
              </a:r>
              <a:r>
                <a:rPr lang="en-US" sz="900" dirty="0" err="1">
                  <a:latin typeface="Consolas" panose="020B0609020204030204" pitchFamily="49" charset="0"/>
                </a:rPr>
                <a:t>bw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deltype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induclab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auglab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intrapih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bwLbs</a:t>
              </a:r>
              <a:r>
                <a:rPr lang="en-US" sz="900" dirty="0">
                  <a:latin typeface="Consolas" panose="020B0609020204030204" pitchFamily="49" charset="0"/>
                </a:rPr>
                <a:t> index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  1200005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4    27  1987     24      1    13       1     0     0     6     6      1       2     40 2650       1        2      2        2 5.842255     1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2  1200104    11     9  1987     5    13  1987     26      2    11       5     0     0     4     4      1       4     40 2725       1        2      2        2 6.007602     2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3  1200203    10    31  1987     3    31  1987     22      2    12       5     0     0     6     6      1       2     39 3232       1        2      2        2 7.125346     3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4  1200302    11     3  1987     7     1  1987     26      1    16       3     0     0     6     6      1       2     38 3195       1        2      2        2 7.043775     4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5  1200401    11     3  1987     6     2  1987     21      2    12       5     0     0     6     6      1       1     38 2720       1        1      2        1 5.996578     5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6  1200500    11     1  1987     4     3  1987     25      1    12       5     0     0     6     6      1       3     38 3629       1        2      1        2 8.000582     6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7  1200609    10    24  1987     5     8  1987     20      2    11       5     3     3     6     6      1       2     37 2090       1        2      2        2 4.607665     7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8  1200708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4    10  1987     35      1     8       3     0     0     6     6      1       8     37 3015       1        2      2        2 6.646943     8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9  1200807    10     4  1987     3    18  1987     20      1    12       1     0     0     6     6      1       1     38 3430       1        2      1        2 7.561862     9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10 1201003    10     2  1987     3    23  1987     29      1    12       2     0     0     6     6      1       4     40 3686       1        2      2        2 8.126246    10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322AF-8904-44EC-BC46-95AD22595233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5730" y="904674"/>
            <a:ext cx="9527852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functions: rounding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ceiling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floor(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trunc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toward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 nearest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,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with y digits after the decimal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548576" y="608881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19565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291-812C-4B10-83E8-EBC2166A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1EE3-6A74-4AFA-B1A5-CF651266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4756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has several functions for matching patterns in character vectors, including </a:t>
            </a:r>
            <a:r>
              <a:rPr lang="en-US" dirty="0" err="1">
                <a:latin typeface="Consolas" panose="020B0609020204030204" pitchFamily="49" charset="0"/>
              </a:rPr>
              <a:t>grepl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which returns a logical vector telling you where there are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grep()</a:t>
            </a:r>
            <a:r>
              <a:rPr lang="en-US" dirty="0"/>
              <a:t>, which return the indices of any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the actual matches, if value = TRUE: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3E202-C6A2-42B1-9473-826230494627}"/>
              </a:ext>
            </a:extLst>
          </p:cNvPr>
          <p:cNvSpPr/>
          <p:nvPr/>
        </p:nvSpPr>
        <p:spPr>
          <a:xfrm>
            <a:off x="484717" y="2217200"/>
            <a:ext cx="10922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states &lt;-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Carolina"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"South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("Dakota",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FALSE  TRUE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7CD3D-0978-4B9D-BFC4-3BD867855B05}"/>
              </a:ext>
            </a:extLst>
          </p:cNvPr>
          <p:cNvSpPr/>
          <p:nvPr/>
        </p:nvSpPr>
        <p:spPr>
          <a:xfrm>
            <a:off x="535519" y="4008735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2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572A-347C-46AE-9ECA-70E416011295}"/>
              </a:ext>
            </a:extLst>
          </p:cNvPr>
          <p:cNvSpPr/>
          <p:nvPr/>
        </p:nvSpPr>
        <p:spPr>
          <a:xfrm>
            <a:off x="535519" y="5253332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states, value = 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Dakota" "South Dakota"</a:t>
            </a:r>
          </a:p>
        </p:txBody>
      </p:sp>
    </p:spTree>
    <p:extLst>
      <p:ext uri="{BB962C8B-B14F-4D97-AF65-F5344CB8AC3E}">
        <p14:creationId xmlns:p14="http://schemas.microsoft.com/office/powerpoint/2010/main" val="16623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6" y="1090750"/>
            <a:ext cx="10972801" cy="442528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to find all variable names that contain "del"</a:t>
            </a:r>
          </a:p>
          <a:p>
            <a:r>
              <a:rPr lang="en-US" dirty="0"/>
              <a:t>Use the above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function nested in a summary function to summarize all variables with names that contain "del"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763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2EDE-20AC-4D88-BB79-CF1196F1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9533-090E-4C4C-9C68-C18DCAB8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50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(MANY!!!) more string functions are available: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DBC8-D1D2-45D6-884A-BAB66CAF7DE7}"/>
              </a:ext>
            </a:extLst>
          </p:cNvPr>
          <p:cNvSpPr/>
          <p:nvPr/>
        </p:nvSpPr>
        <p:spPr>
          <a:xfrm>
            <a:off x="484717" y="1859340"/>
            <a:ext cx="10922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tolower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convert all strings to lower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carolina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"south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toupper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# convert all strings to upper case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CAROLINA" "NORTH DAKOTA"   "SOUTH DAKOTA"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substr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(states, 1, 5)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first 5 characters of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"North" "North" "South"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number of characters in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14 12 12</a:t>
            </a:r>
          </a:p>
        </p:txBody>
      </p:sp>
    </p:spTree>
    <p:extLst>
      <p:ext uri="{BB962C8B-B14F-4D97-AF65-F5344CB8AC3E}">
        <p14:creationId xmlns:p14="http://schemas.microsoft.com/office/powerpoint/2010/main" val="11409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EEE0-E0C0-4B10-9711-1DE3C8D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3908-6442-44D0-9090-A440E580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8024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concatenate strings or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allows you to choose the separator (default is a space)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places no separator between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CA3-C559-4221-A255-B342CCB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851B1-6CBE-462A-A8DF-2CCF309F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look at paste more closely: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86AA5-789F-47E9-9F8A-8CDD0319275C}"/>
              </a:ext>
            </a:extLst>
          </p:cNvPr>
          <p:cNvSpPr/>
          <p:nvPr/>
        </p:nvSpPr>
        <p:spPr>
          <a:xfrm>
            <a:off x="484717" y="2060270"/>
            <a:ext cx="10922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day &lt;- 19:21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month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"September"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year &lt;- 2017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paste0(month,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"September192017" "September202017" "September212017"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 19 2017" "September 20 2017" "September 21 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"-"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"September-19-2017" "September-20-2017" "September-21-2017"</a:t>
            </a:r>
          </a:p>
        </p:txBody>
      </p:sp>
    </p:spTree>
    <p:extLst>
      <p:ext uri="{BB962C8B-B14F-4D97-AF65-F5344CB8AC3E}">
        <p14:creationId xmlns:p14="http://schemas.microsoft.com/office/powerpoint/2010/main" val="20636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1418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We've used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cs typeface="Segoe UI Semilight" panose="020B0402040204020203" pitchFamily="34" charset="0"/>
              </a:rPr>
              <a:t> to avoid retyping full paths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alternative is to use </a:t>
            </a: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625" y="2708290"/>
            <a:ext cx="10580985" cy="720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"C:/epi510/r/data/"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read.csv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paste0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"vipcls.csv"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067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A192-7F1B-48EC-AF33-161489A8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2A8-532E-4187-B1BD-89823CE6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285998"/>
          </a:xfrm>
        </p:spPr>
        <p:txBody>
          <a:bodyPr/>
          <a:lstStyle/>
          <a:p>
            <a:r>
              <a:rPr lang="en-US" dirty="0"/>
              <a:t>Usually advantageous to store dates and date components as a Date type variable</a:t>
            </a:r>
          </a:p>
          <a:p>
            <a:r>
              <a:rPr lang="en-US" dirty="0"/>
              <a:t>Make using </a:t>
            </a:r>
            <a:r>
              <a:rPr lang="en-US" dirty="0" err="1">
                <a:latin typeface="Consolas" panose="020B0609020204030204" pitchFamily="49" charset="0"/>
              </a:rPr>
              <a:t>as.Date</a:t>
            </a:r>
            <a:r>
              <a:rPr lang="en-US" dirty="0">
                <a:latin typeface="Consolas" panose="020B0609020204030204" pitchFamily="49" charset="0"/>
              </a:rPr>
              <a:t>("YYYY-MM-DD")</a:t>
            </a:r>
          </a:p>
          <a:p>
            <a:r>
              <a:rPr lang="en-US" dirty="0"/>
              <a:t>Converts to numeric value of number of days from January 1</a:t>
            </a:r>
            <a:r>
              <a:rPr lang="en-US" baseline="30000" dirty="0"/>
              <a:t>st</a:t>
            </a:r>
            <a:r>
              <a:rPr lang="en-US" dirty="0"/>
              <a:t> 1970, labelled in HRF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3B873-A0D9-4104-8C56-7E034313C3FE}"/>
              </a:ext>
            </a:extLst>
          </p:cNvPr>
          <p:cNvSpPr/>
          <p:nvPr/>
        </p:nvSpPr>
        <p:spPr>
          <a:xfrm>
            <a:off x="484718" y="3605566"/>
            <a:ext cx="1097280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"1970-01-01"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"1971-01-01"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365</a:t>
            </a:r>
          </a:p>
        </p:txBody>
      </p:sp>
    </p:spTree>
    <p:extLst>
      <p:ext uri="{BB962C8B-B14F-4D97-AF65-F5344CB8AC3E}">
        <p14:creationId xmlns:p14="http://schemas.microsoft.com/office/powerpoint/2010/main" val="6535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49859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date variables for delivery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1442736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Error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charToDate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(x)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character string is not in a standard unambiguous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look at first few observations of the del date variables to investigate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   NA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2    11     9  1987     40       1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3    10    31  1987     39       1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6    11     1  1987     38       1</a:t>
            </a:r>
          </a:p>
        </p:txBody>
      </p:sp>
    </p:spTree>
    <p:extLst>
      <p:ext uri="{BB962C8B-B14F-4D97-AF65-F5344CB8AC3E}">
        <p14:creationId xmlns:p14="http://schemas.microsoft.com/office/powerpoint/2010/main" val="6658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2058919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[order(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51     1     6  1988     41       2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71     1     8  1988     40       1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82     1     1  1988     42       1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84     1    31  1988     38       1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88     1     8  1988     39       1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96     1     6  1988     36       1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370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56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modify columns using assignment operator: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49667"/>
            <a:ext cx="110955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23.00   38.00   39.00   39.07   41.00   70.00 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&gt; 53] &lt;- 53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23.00   38.00   39.00   39.07   41.00   53.00 </a:t>
            </a:r>
          </a:p>
        </p:txBody>
      </p:sp>
    </p:spTree>
    <p:extLst>
      <p:ext uri="{BB962C8B-B14F-4D97-AF65-F5344CB8AC3E}">
        <p14:creationId xmlns:p14="http://schemas.microsoft.com/office/powerpoint/2010/main" val="726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  <a:p>
            <a:r>
              <a:rPr lang="en-US" dirty="0"/>
              <a:t>We can first paste the date components, recode NAs, and then convert to date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574169" y="274770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a) paste components and look at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"NA-NA-NA"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b) recode NAs and take a look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NA        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#c) convert to date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9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242359" y="1442736"/>
            <a:ext cx="1170728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Min.      1st Qu.       Median         Mean      3rd Qu.         Max.     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"1984-11-18" "1986-03-03" "1987-02-17" "1987-03-29" "1988-04-07" "1989-09-05"        "610"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5435    5905    6256    6296    6671    7187     610 </a:t>
            </a:r>
          </a:p>
        </p:txBody>
      </p:sp>
    </p:spTree>
    <p:extLst>
      <p:ext uri="{BB962C8B-B14F-4D97-AF65-F5344CB8AC3E}">
        <p14:creationId xmlns:p14="http://schemas.microsoft.com/office/powerpoint/2010/main" val="2235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date variable for enrollment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38144"/>
            <a:ext cx="795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year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vipcls$enryr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month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vipcls$enrmo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day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vipcls$enrdy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585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B84-5F24-4970-A4F9-789D06CB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978-D5E8-4B1D-82E4-C15FDD6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8682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if we want to know the number of days between enrollment and delivery? Use </a:t>
            </a:r>
            <a:r>
              <a:rPr lang="en-US" err="1">
                <a:latin typeface="Consolas" panose="020B0609020204030204" pitchFamily="49" charset="0"/>
              </a:rPr>
              <a:t>difftime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E101-6E8F-45C4-B0DB-07474638FD7D}"/>
              </a:ext>
            </a:extLst>
          </p:cNvPr>
          <p:cNvSpPr/>
          <p:nvPr/>
        </p:nvSpPr>
        <p:spPr>
          <a:xfrm>
            <a:off x="484717" y="1720014"/>
            <a:ext cx="10922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-18.0   135.0   169.0   165.8   198.0   549.0     628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units=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"weeks"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-2.571  19.286  24.143  23.689  28.286  78.429     628 </a:t>
            </a:r>
          </a:p>
        </p:txBody>
      </p:sp>
    </p:spTree>
    <p:extLst>
      <p:ext uri="{BB962C8B-B14F-4D97-AF65-F5344CB8AC3E}">
        <p14:creationId xmlns:p14="http://schemas.microsoft.com/office/powerpoint/2010/main" val="585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D230-6A7A-4812-9BBD-0C8E55C5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C37-5DBC-4F0D-B369-0DFEC7B0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0" y="823844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extract date components using the </a:t>
            </a:r>
            <a:r>
              <a:rPr lang="en-US">
                <a:latin typeface="Consolas" panose="020B0609020204030204" pitchFamily="49" charset="0"/>
              </a:rPr>
              <a:t>format() </a:t>
            </a:r>
            <a:r>
              <a:rPr lang="en-US"/>
              <a:t>function: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214B3-5DE6-4ECF-A1A1-D9AB1D948414}"/>
              </a:ext>
            </a:extLst>
          </p:cNvPr>
          <p:cNvSpPr/>
          <p:nvPr/>
        </p:nvSpPr>
        <p:spPr>
          <a:xfrm>
            <a:off x="451170" y="1364469"/>
            <a:ext cx="11289661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"%Y"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1984 1985 1986 1987 1988 1989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9 2609 3297 2737 2730 1293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01   02   03   04   05   06   07   08   09   10   11   12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1074 1098 1090  878 1117 1171 1171 1022  904 1049 1019 1082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"%B"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April    August  December  February   January      July      June     March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878      1022      1082      1098      1074      1171      1171      1090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May  November   October September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1117      1019      1049       904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01  02  03  04  05  06  07  08  09  10  11  12  13  14  15  16  17  18  19  20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459 437 408 396 424 405 434 435 424 388 424 413 397 436 422 362 427 405 408 411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21  22  23  24  25  26  27  28  29  30  31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407 422 408 407 463 440 414 390 400 372 237 </a:t>
            </a:r>
          </a:p>
        </p:txBody>
      </p:sp>
    </p:spTree>
    <p:extLst>
      <p:ext uri="{BB962C8B-B14F-4D97-AF65-F5344CB8AC3E}">
        <p14:creationId xmlns:p14="http://schemas.microsoft.com/office/powerpoint/2010/main" val="33376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696263" y="2601187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681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E4A-1572-42BB-80F9-EF36209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D80B-89E1-48F9-99DF-D843FDF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813389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allow you to add rows and columns to an existing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3B5A-EC70-4F0E-B36B-422988D96473}"/>
              </a:ext>
            </a:extLst>
          </p:cNvPr>
          <p:cNvSpPr/>
          <p:nvPr/>
        </p:nvSpPr>
        <p:spPr>
          <a:xfrm>
            <a:off x="484717" y="2241514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rbind(1:4, 5:8)         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Combine as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[,1] [,2] [,3] [,4]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[1,]    1    2    3   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[2,]    5    6    7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cbind(1:4, 5:8)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# Combine as columns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[,1] [,2]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[1,]    1   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[2,]    2   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[3,]    3  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[4,]    4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c(1:4, 5:8)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Combine into a single vector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 2 3 4 5 6 7 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E4A-1572-42BB-80F9-EF36209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D80B-89E1-48F9-99DF-D843FDF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3290775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allow you to add rows and columns to an existing object</a:t>
            </a:r>
          </a:p>
          <a:p>
            <a:r>
              <a:rPr lang="en-US" dirty="0"/>
              <a:t>We can use these functions to merge or append data frames, but…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requires that all columns in both data frames be named the same, and that all columns be present (except with </a:t>
            </a:r>
            <a:r>
              <a:rPr lang="en-US" dirty="0">
                <a:latin typeface="Consolas" panose="020B0609020204030204" pitchFamily="49" charset="0"/>
              </a:rPr>
              <a:t>fill = TRUE </a:t>
            </a:r>
            <a:r>
              <a:rPr lang="en-US" dirty="0"/>
              <a:t>option)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requires the two data frames have the same number of rows and that those rows are sorted in the same order (e.g. patient 1 is the first row in each data frame)</a:t>
            </a:r>
          </a:p>
          <a:p>
            <a:r>
              <a:rPr lang="en-US" dirty="0"/>
              <a:t>Put simply, these are not smart functions and will do no housekeeping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4288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A613-027D-47D1-8651-4F5D890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58337"/>
            <a:ext cx="10972801" cy="1718731"/>
          </a:xfrm>
        </p:spPr>
        <p:txBody>
          <a:bodyPr/>
          <a:lstStyle/>
          <a:p>
            <a:r>
              <a:rPr lang="en-US" dirty="0"/>
              <a:t>We can append data frames with </a:t>
            </a:r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if they are formatted the same way</a:t>
            </a:r>
          </a:p>
          <a:p>
            <a:r>
              <a:rPr lang="en-US" dirty="0"/>
              <a:t>We received our </a:t>
            </a:r>
            <a:r>
              <a:rPr lang="en-US" dirty="0" err="1"/>
              <a:t>vipcls</a:t>
            </a:r>
            <a:r>
              <a:rPr lang="en-US" dirty="0"/>
              <a:t> dataset not as a whole, but as a separate file for each year (named vipcls1984.csv – vipcls1989.csv)</a:t>
            </a:r>
          </a:p>
          <a:p>
            <a:r>
              <a:rPr lang="en-US" dirty="0"/>
              <a:t>We want to read and append these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3028075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year1984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year1985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year1986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year1987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year1988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year1989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append them into a single data frame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(year1984, year1985, year1986, year1987, year1988, year1989)</a:t>
            </a:r>
          </a:p>
        </p:txBody>
      </p:sp>
    </p:spTree>
    <p:extLst>
      <p:ext uri="{BB962C8B-B14F-4D97-AF65-F5344CB8AC3E}">
        <p14:creationId xmlns:p14="http://schemas.microsoft.com/office/powerpoint/2010/main" val="4071469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A613-027D-47D1-8651-4F5D890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58337"/>
            <a:ext cx="10972801" cy="1718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Alternatively, if we don't need the year-specific objects…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2176021"/>
            <a:ext cx="10922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5385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36532"/>
            <a:ext cx="10972801" cy="497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values that correspond to missing with NAs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1561569"/>
            <a:ext cx="10972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-1.000   3.000   6.000   6.116   9.000  12.000 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==-1] &lt;- NA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   NA's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1.000   3.000   6.000   6.458   9.000  12.000     610 </a:t>
            </a:r>
          </a:p>
        </p:txBody>
      </p:sp>
      <p:sp>
        <p:nvSpPr>
          <p:cNvPr id="6" name="object 69"/>
          <p:cNvSpPr txBox="1"/>
          <p:nvPr/>
        </p:nvSpPr>
        <p:spPr>
          <a:xfrm>
            <a:off x="499575" y="4157251"/>
            <a:ext cx="109014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recode a value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across the entire dataframe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use the following syntax.</a:t>
            </a:r>
          </a:p>
        </p:txBody>
      </p:sp>
      <p:sp>
        <p:nvSpPr>
          <p:cNvPr id="7" name="object 70"/>
          <p:cNvSpPr txBox="1"/>
          <p:nvPr/>
        </p:nvSpPr>
        <p:spPr>
          <a:xfrm>
            <a:off x="499575" y="4658794"/>
            <a:ext cx="10818385" cy="6283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==-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1] &lt;- 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numeric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000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"-1"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&lt;-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character or factor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75349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/>
              <a:t> to join columns where you are certain that columns have the same number of observations and sort order</a:t>
            </a:r>
          </a:p>
          <a:p>
            <a:r>
              <a:rPr lang="en-US" dirty="0"/>
              <a:t>Mostly useful for creating data (e.g. simulations or fake datasets for testing or examples) or combining function outputs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35519" y="3128666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table(vipcls$etoh1)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prop.table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)*100)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every day       74  0.5571031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123  0.9259956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558  4.2008582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624  4.6977339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&lt;1/month      1932 14.5449070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never         9972 75.0734021</a:t>
            </a:r>
          </a:p>
        </p:txBody>
      </p:sp>
    </p:spTree>
    <p:extLst>
      <p:ext uri="{BB962C8B-B14F-4D97-AF65-F5344CB8AC3E}">
        <p14:creationId xmlns:p14="http://schemas.microsoft.com/office/powerpoint/2010/main" val="24741152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75349"/>
          </a:xfrm>
        </p:spPr>
        <p:txBody>
          <a:bodyPr/>
          <a:lstStyle/>
          <a:p>
            <a:r>
              <a:rPr lang="en-US" dirty="0"/>
              <a:t>You can also label the columns: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35519" y="1953505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table(vipcls$etoh1)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(N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Percent = round(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prop.table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)*100, 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N Percent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every day   74    0.56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123    0.93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558    4.20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624    4.70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&lt;1/month  1932   14.54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never     9972   75.07</a:t>
            </a:r>
          </a:p>
        </p:txBody>
      </p:sp>
    </p:spTree>
    <p:extLst>
      <p:ext uri="{BB962C8B-B14F-4D97-AF65-F5344CB8AC3E}">
        <p14:creationId xmlns:p14="http://schemas.microsoft.com/office/powerpoint/2010/main" val="38568186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unusual for data to be structured and stored in such a way that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useful:</a:t>
            </a:r>
          </a:p>
          <a:p>
            <a:pPr lvl="1"/>
            <a:r>
              <a:rPr lang="en-US" dirty="0"/>
              <a:t>Generally no guarantee that the exact same observations (i.e., rows) are in two separately stored data sets, </a:t>
            </a:r>
          </a:p>
          <a:p>
            <a:pPr lvl="1"/>
            <a:r>
              <a:rPr lang="en-US" dirty="0"/>
              <a:t>or that they’re sorted the same way.</a:t>
            </a:r>
          </a:p>
          <a:p>
            <a:r>
              <a:rPr lang="en-US" dirty="0"/>
              <a:t>Instead, for combining columns from different data frames, we usually use </a:t>
            </a:r>
            <a:r>
              <a:rPr lang="en-US" dirty="0">
                <a:latin typeface="Consolas" panose="020B0609020204030204" pitchFamily="49" charset="0"/>
              </a:rPr>
              <a:t>merge() </a:t>
            </a:r>
            <a:r>
              <a:rPr lang="en-US" dirty="0"/>
              <a:t>which handles mismatches between rows by requiring you to specify one or more variables to make this match on (generally some sort of ID)</a:t>
            </a:r>
          </a:p>
          <a:p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6295249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A655-3CE4-4DEE-949C-338DDF0B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B90E-EE77-4688-9DE8-3C9AD9A5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51617"/>
            <a:ext cx="10972801" cy="1759686"/>
          </a:xfrm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</a:rPr>
              <a:t>merge() </a:t>
            </a:r>
            <a:r>
              <a:rPr lang="en-US" sz="2200" dirty="0"/>
              <a:t>function is similar to </a:t>
            </a:r>
            <a:r>
              <a:rPr lang="en-US" sz="2200" dirty="0">
                <a:latin typeface="Consolas" panose="020B0609020204030204" pitchFamily="49" charset="0"/>
              </a:rPr>
              <a:t>merge </a:t>
            </a:r>
            <a:r>
              <a:rPr lang="en-US" sz="2200" dirty="0"/>
              <a:t>in Stata</a:t>
            </a:r>
          </a:p>
          <a:p>
            <a:r>
              <a:rPr lang="en-US" sz="2200" dirty="0"/>
              <a:t>You must have one or more variables, present in both data frames, to make a match on</a:t>
            </a:r>
          </a:p>
          <a:p>
            <a:r>
              <a:rPr lang="en-US" sz="2200" dirty="0"/>
              <a:t>Instead of receiving </a:t>
            </a:r>
            <a:r>
              <a:rPr lang="en-US" sz="2200" dirty="0" err="1"/>
              <a:t>vipcls</a:t>
            </a:r>
            <a:r>
              <a:rPr lang="en-US" sz="2200" dirty="0"/>
              <a:t>, you received the data in two files, each with a subset of variables: one with demographic variables and the other with pregnancy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08DC5-DD82-4111-A85B-6326408876BF}"/>
              </a:ext>
            </a:extLst>
          </p:cNvPr>
          <p:cNvSpPr/>
          <p:nvPr/>
        </p:nvSpPr>
        <p:spPr>
          <a:xfrm>
            <a:off x="554247" y="2950479"/>
            <a:ext cx="1108350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demogData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take a look at the demographic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5023502, 5026901, 5028600, 5029806, 7024706, 7029507, 8030702, 9130709, 91356...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7, 10, 10, 9, 8, 10, 10, 11, 9, 10, 7, 11, 7, 7, 7, 7, 11, 7, 10, 7, 9, 10, 8...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24, 4, 25, 24, 17, 23, 20, 7, 19, 4, 9, 2, 14, 1, 25, 7, 5, 5, 15, 25, 11, 15...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1984, 1984, 1984, 1984, 1984, 1984, 1984, 1984, 1984, 1984, 1984, 1984, 1984,...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33, 22, 30, 20, 22, 22, 22, 16, 22, 27, 30, 22, 27, 25, 19, 22, 22, 31, NA,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2, 2, 2, 0, 2, 1, 2, 1, 1, 1, 1, 1, 1, 1, 0, 1, 0, 2, 0, 2, 1, 1, 0, 2,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&lt;int&gt; 10, 9, 13, 11, 12, 12, 9, 10, 14, 10, 12, 14, 14, 11, 10, 12, 10, 18, 10, 12,...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5, 5, 5, 5, 1, 5, 2, 5, 1, 2, 1, 5, 1, 3, 5, 1, 2, 1, 5, 1, 5, 5, 5, 5, 5, 1,...</a:t>
            </a:r>
          </a:p>
        </p:txBody>
      </p:sp>
    </p:spTree>
    <p:extLst>
      <p:ext uri="{BB962C8B-B14F-4D97-AF65-F5344CB8AC3E}">
        <p14:creationId xmlns:p14="http://schemas.microsoft.com/office/powerpoint/2010/main" val="331207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0D1-7B93-40E9-B39A-BBD6F86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2A3AC-522D-4BB4-8D3E-3A24F6127D5C}"/>
              </a:ext>
            </a:extLst>
          </p:cNvPr>
          <p:cNvSpPr/>
          <p:nvPr/>
        </p:nvSpPr>
        <p:spPr>
          <a:xfrm>
            <a:off x="554247" y="1043731"/>
            <a:ext cx="11083506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have a look at the pregnancy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5023502, 5026901, 5028600, 5029806, 7024706, 7029507, 8030702, 9130709, 9135...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12, 11, 12, 12, 12, 12, 11, 12, 12, 2, 2, 1, 2, 1, 1, 2, 3, 3, 3,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28, 21, 30, 18, 29, 30, 18, 20, 25, 11, 14, 1, 6, 4, 6, 28, 2, 6, 5, 23, 11,...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1984, 1984, 1984, 1984, 1984, 1984, 1984, 1984, 1984, 1985, 1985, 1985, 1985...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&lt;int&gt; 0, 20, 0, 2, 0, 4, 3, 0, 0, 0, 0, 0, 0, 0, 0, 0, 1, 10, 0, 0, 0, 0, 0, 15,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&lt;int&gt; 0, 20, 0, 2, 0, 4, 0, 0, 0, 0, 0, 0, 0, 0, 0, 0, 20, 10, 0, 0, 0, 0, 0, 3,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&lt;int&gt; 6, 3, 5, 6, 5, 5, 5, 6, 6, 6, 6, 6, 6, 6, 6, 5, 3, 4, 6, 6, 5, 5, 5, 5, 5, 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&lt;int&gt; 6, 3, 5, 6, 5, 3, 6, 6, NA, 6, 6, 6, 6, 6, 6, 3, 3, 4, 6, 6, 5, 5, 5, 5, 5,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NA, 1, 2, 1, 1, 3, 1, 2, 1, 1, 1, 1, 1, 1, 1, 1, 2, 1, 1, 1, 1, 1, 1, 1,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5, 3, 2, 1, 2, 2, 4, 1, 1, 3, 2, 2, 3, 3, 1, 4, 2, 3, 1, 2, 6, 3, 1, 1, 6,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38, 36, 40, 34, 35, 38, 40, 41, 40, 37, 37, 39, 40, 39, 39, 37, 40, 34, 39,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&lt;int&gt; 4000, 3000, 2700, 2020, 1470, 3000, 2980, 3600, 2680, 3300, 3760, 3300, 4000...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2, 1, 1, NA, NA, NA, 1, 1, 1, 1, 1, 1, 1, 1, 1, 1, 1, 1, 1, 1, NA, 1, NA, NA...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1, 1, 2, 2, 2, 2, 2, 2, 2, 2, 2, 2, 2, 2, 2, 2, 2, 2, 2, NA, 2, 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2, 2, 2, 2, 2, 2, 2, 1, 1, 2, 1, 2, 2, 2, 2, 2, 2, 2, 2, 2, 2, 1, NA, 2, 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1, 1, 2, 2, 2, 2, 2, 2, 2, 2, 2, 2, 2, 2, 2, 2, 2, 2, 1, NA, 1, 2, ...</a:t>
            </a:r>
          </a:p>
        </p:txBody>
      </p:sp>
    </p:spTree>
    <p:extLst>
      <p:ext uri="{BB962C8B-B14F-4D97-AF65-F5344CB8AC3E}">
        <p14:creationId xmlns:p14="http://schemas.microsoft.com/office/powerpoint/2010/main" val="9353593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0D1-7B93-40E9-B39A-BBD6F86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218A-799F-44E9-BB76-AB99A87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798574"/>
            <a:ext cx="10972801" cy="62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patid</a:t>
            </a:r>
            <a:r>
              <a:rPr lang="en-US" dirty="0"/>
              <a:t> variable is a common, unique identifier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2A3AC-522D-4BB4-8D3E-3A24F6127D5C}"/>
              </a:ext>
            </a:extLst>
          </p:cNvPr>
          <p:cNvSpPr/>
          <p:nvPr/>
        </p:nvSpPr>
        <p:spPr>
          <a:xfrm>
            <a:off x="484717" y="1322441"/>
            <a:ext cx="11083506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merge(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demogData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by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merge the two datasets on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   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take a look at the product of the merge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1200005, 1200104, 1200203, 1200302, 1200401, 1200500, 1200609, 1200708, 1200...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4, 5, 3, 7, 6, 4, 5, 4, 3, 3, 3, 5, 6, 7, 6, 7, 7, 4, 3, 4, 7, 4, 4, 6, 4, 4...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27, 13, 31, 1, 2, 3, 8, 10, 18, 23, 16, 27, 3, 8, 19, 8, 29, 1, 26, 17, 23,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1987, 1987, 1987, 1987, 1987, 1987, 1987, 1987, 1987, 1987, 1987, 1987, 1987...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24, 26, 22, 26, 21, 25, 20, 35, 20, 29, 24, 21, 28, 21, 23, 29, 25, 27, 29,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1, 2, 2, 1, 2, 1, 2, 1, 1, 1, 2, 2, 1, 2, 1, 2, 2, 2, 2, 1, 2, 2,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 &lt;int&gt; 13, 11, 12, 16, 12, 12, 11, 8, 12, 12, 8, 12, 8, 12, 12, 12, 12, 12, 16, 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5, 5, 3, 5, 5, 5, 3, 1, 2, 5, 5, 2, 5, 2, 5, 1, 2, 1, 5, 5, 5, 5, 5, 5, 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11, 10, 11, 11, 11, 10, NA, 10, 10, 10, 11, NA, 12, 11, 10, 12, 10, 10,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9, 31, 3, 3, 1, 24, NA, 4, 2, 11, 13, NA, 8, 10, 13, 19, 11, 15, 21, NA,...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1987, 1987, 1987, 1987, 1987, 1987, NA, 1987, 1987, 1987, 1987, NA, 1987...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&lt;int&gt; 0, 0, 0, 0, 0, 0, 3, 0, 0, 0, 0, 0, 0, 0, 0, 10, 0, 0, 0, 0, 10, 0, 6, 20,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&lt;int&gt; 0, 0, 0, 0, 0, 0, 3, 0, 0, 0, 0, 0, 0, 0, 0, 10, 0, 0, 0, 0, 5, 0, 0, 10,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&lt;int&gt; 6, 4, 6, 6, 6, 6, 6, 6, 6, 6, 6, 6, 6, 6, 6, 3, 5, 6, 6, 5, 6, 6, 3, 3, 6, 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&lt;int&gt; 6, 4, 6, 6, 6, 6, 6, 6, 6, 6, 6, 6, 6, 6, 6, 3, 5, 6, 6, 5, 6, 6, 3, 3, 6, 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1, 1, 1, 1, 1, 1, 1, 1, 1, 1, 1, 1, 1, 1, 1, 1, 1, 1, 1, 1, 1, 1, 2, 1, 2, 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2, 4, 2, 2, 1, 3, 2, 8, 1, 4, 5, 4, 2, 2, 2, 3, 8, 3, 2, 2, 1, 1, 3, 5, 2, 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40, 40, 39, 38, 38, 38, 37, 37, 38, 40, 44, 41, 38, 42, 38, 38, 38, 41, 37,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&lt;int&gt; 2650, 2725, 3232, 3195, 2720, 3629, 2090, 3015, 3430, 3686, 4050, 3520, 3215...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1, 1, 1, 1, 1, 1, 1, 1, 1, 1, 1, 1, 1, 1, 1, 2, 1, 2, 2, 1, 2, 1, 1, 1,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2, 1, 2, 2, 2, 2, 2, 2, 2, 1, 2, 2, 2, 2, NA, 2, 2, 2, 1, 2, 2,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2, 2, 2, 2, 2, 1, 2, 2, 1, 2, 2, 2, 2, 1, 2, 2, 2, NA, 2, 2, 2, 2, 1, 2,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2, 1, 2, 2, 2, 2, 2, 2, 2, 2, 2, 2, 2, 2, 2, 2, 1, 2, 1, 2, 2, 2, 2...</a:t>
            </a:r>
          </a:p>
        </p:txBody>
      </p:sp>
    </p:spTree>
    <p:extLst>
      <p:ext uri="{BB962C8B-B14F-4D97-AF65-F5344CB8AC3E}">
        <p14:creationId xmlns:p14="http://schemas.microsoft.com/office/powerpoint/2010/main" val="21502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013-3AD8-4894-9769-E7A8D127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FAF5-3A68-4597-A5EF-CAAE7624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48957"/>
            <a:ext cx="10972801" cy="496008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  <a:r>
              <a:rPr lang="en-US" dirty="0"/>
              <a:t> options:</a:t>
            </a:r>
          </a:p>
          <a:p>
            <a:pPr lvl="1"/>
            <a:r>
              <a:rPr lang="en-US" dirty="0"/>
              <a:t>You can have multiple identifiers for your merge: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Identifiers can have different names in the two data frames being merged: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Match options: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= FALSE</a:t>
            </a:r>
            <a:r>
              <a:rPr lang="en-US" dirty="0"/>
              <a:t>: default; keep only rows found in both datasets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= TRUE</a:t>
            </a:r>
            <a:r>
              <a:rPr lang="en-US" dirty="0"/>
              <a:t>: keep rows found in either or both datasets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all.x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/>
              <a:t>: keep all rows from the x dataset, regardless of matching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all.y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/>
              <a:t>: keep all rows from the y dataset, regardless of matching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5605D-4F77-4AB2-881B-02223BEC6B20}"/>
              </a:ext>
            </a:extLst>
          </p:cNvPr>
          <p:cNvSpPr/>
          <p:nvPr/>
        </p:nvSpPr>
        <p:spPr>
          <a:xfrm>
            <a:off x="1779906" y="1872723"/>
            <a:ext cx="86321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 = </a:t>
            </a:r>
            <a:r>
              <a:rPr kumimoji="0" lang="en-US" sz="1800" b="1" i="0" u="none" strike="noStrike" kern="1200" cap="none" spc="-238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 Black"/>
              </a:rPr>
              <a:t>c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(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“id1"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“id2"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54CE6-2C46-4D6B-8999-FD598C4C2252}"/>
              </a:ext>
            </a:extLst>
          </p:cNvPr>
          <p:cNvSpPr/>
          <p:nvPr/>
        </p:nvSpPr>
        <p:spPr>
          <a:xfrm>
            <a:off x="1276270" y="2811940"/>
            <a:ext cx="96394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names(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pregData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)[1] &lt;-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vipclsMerge2 &lt;- merge(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demogData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pregData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by.x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 =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patid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by.y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 =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"id"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218" y="1049949"/>
            <a:ext cx="1083425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There are five GBD Child Mortality datasets,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each covering one decade: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gbdChildMortality_1970s.csv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…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gbdChildMortality_2010s.csv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Append these five datasets to make a single dataset comprising data from 1970 through 2010, inclusive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Merge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worldBankCountryIndicators.csv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Merge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worldBankCountryInfo.csv</a:t>
            </a:r>
          </a:p>
        </p:txBody>
      </p:sp>
    </p:spTree>
    <p:extLst>
      <p:ext uri="{BB962C8B-B14F-4D97-AF65-F5344CB8AC3E}">
        <p14:creationId xmlns:p14="http://schemas.microsoft.com/office/powerpoint/2010/main" val="585356430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155427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654801" y="2609015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34355" y="4082601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4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23531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41672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8" y="688064"/>
            <a:ext cx="10979539" cy="526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7317" marR="10742" indent="-5111804" defTabSz="1219170">
              <a:lnSpc>
                <a:spcPct val="106700"/>
              </a:lnSpc>
            </a:pP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ecod</a:t>
            </a: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binary variables to </a:t>
            </a:r>
            <a:r>
              <a:rPr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4368" y="1613512"/>
            <a:ext cx="108210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394765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Now we know enough to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convert a binary variable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found in vipcls to a more useful coding scheme.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D6B074-D922-4FD3-8866-B8D196BE22A4}"/>
              </a:ext>
            </a:extLst>
          </p:cNvPr>
          <p:cNvSpPr/>
          <p:nvPr/>
        </p:nvSpPr>
        <p:spPr>
          <a:xfrm>
            <a:off x="754688" y="2819400"/>
            <a:ext cx="10821072" cy="1213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855" defTabSz="1219170">
              <a:tabLst>
                <a:tab pos="6792912" algn="l"/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&lt;- 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0  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change 2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 to 0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>
              <a:spcBef>
                <a:spcPts val="73"/>
              </a:spcBef>
              <a:tabLst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&lt;- </a:t>
            </a:r>
            <a:r>
              <a:rPr lang="en-US" sz="2400" b="1" dirty="0" err="1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as.logical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</a:t>
            </a:r>
            <a:b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</a:b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	   logical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epi510_R_1</Template>
  <TotalTime>16728</TotalTime>
  <Words>7615</Words>
  <Application>Microsoft Macintosh PowerPoint</Application>
  <PresentationFormat>Widescreen</PresentationFormat>
  <Paragraphs>649</Paragraphs>
  <Slides>68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Calibri</vt:lpstr>
      <vt:lpstr>Segoe UI</vt:lpstr>
      <vt:lpstr>Arial</vt:lpstr>
      <vt:lpstr>Consolas</vt:lpstr>
      <vt:lpstr>Courier New</vt:lpstr>
      <vt:lpstr>Segoe UI Semilight</vt:lpstr>
      <vt:lpstr>Dakota</vt:lpstr>
      <vt:lpstr>Trebuchet MS</vt:lpstr>
      <vt:lpstr>Segoe UI Semibold</vt:lpstr>
      <vt:lpstr>Times New Roman</vt:lpstr>
      <vt:lpstr>Lucida Console</vt:lpstr>
      <vt:lpstr>IHME ppt template_1109</vt:lpstr>
      <vt:lpstr>1_IHME ppt template_1109</vt:lpstr>
      <vt:lpstr>2_IHME ppt template_1109</vt:lpstr>
      <vt:lpstr>4_IHME ppt template_1109</vt:lpstr>
      <vt:lpstr>5_IHME ppt template_1109</vt:lpstr>
      <vt:lpstr>Epi 510: Data management</vt:lpstr>
      <vt:lpstr>Office hours</vt:lpstr>
      <vt:lpstr>Zeros in tables?</vt:lpstr>
      <vt:lpstr>Creating columns</vt:lpstr>
      <vt:lpstr>Modifying columns</vt:lpstr>
      <vt:lpstr>Modifying columns: missing values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Removing columns</vt:lpstr>
      <vt:lpstr>Removing columns</vt:lpstr>
      <vt:lpstr>Keeping columns</vt:lpstr>
      <vt:lpstr>Sorting: order()</vt:lpstr>
      <vt:lpstr>Sorting: order()</vt:lpstr>
      <vt:lpstr>Sorting: order()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and saving data</vt:lpstr>
      <vt:lpstr>.csv files</vt:lpstr>
      <vt:lpstr>R .rds files</vt:lpstr>
      <vt:lpstr>R .rds files</vt:lpstr>
      <vt:lpstr>R .RData files</vt:lpstr>
      <vt:lpstr>R .RData files</vt:lpstr>
      <vt:lpstr>R .RData files</vt:lpstr>
      <vt:lpstr>R .RData files</vt:lpstr>
      <vt:lpstr>PowerPoint Presentation</vt:lpstr>
      <vt:lpstr>PowerPoint Presentation</vt:lpstr>
      <vt:lpstr>PowerPoint Presentation</vt:lpstr>
      <vt:lpstr>Pattern matching</vt:lpstr>
      <vt:lpstr>Exercise</vt:lpstr>
      <vt:lpstr>Other string functions</vt:lpstr>
      <vt:lpstr>Pasting</vt:lpstr>
      <vt:lpstr>Paste</vt:lpstr>
      <vt:lpstr>Pasting file paths</vt:lpstr>
      <vt:lpstr>Dates</vt:lpstr>
      <vt:lpstr>Dates</vt:lpstr>
      <vt:lpstr>Dates</vt:lpstr>
      <vt:lpstr>Dates</vt:lpstr>
      <vt:lpstr>Dates</vt:lpstr>
      <vt:lpstr>Exercise</vt:lpstr>
      <vt:lpstr>Dates</vt:lpstr>
      <vt:lpstr>Dates</vt:lpstr>
      <vt:lpstr>PowerPoint Presentation</vt:lpstr>
      <vt:lpstr>Adding rows and columns</vt:lpstr>
      <vt:lpstr>Adding rows and columns</vt:lpstr>
      <vt:lpstr>Appending files</vt:lpstr>
      <vt:lpstr>Appending files</vt:lpstr>
      <vt:lpstr>Adding additional columns</vt:lpstr>
      <vt:lpstr>Adding additional columns</vt:lpstr>
      <vt:lpstr>Adding additional columns</vt:lpstr>
      <vt:lpstr>Merging</vt:lpstr>
      <vt:lpstr>Merging</vt:lpstr>
      <vt:lpstr>Merging</vt:lpstr>
      <vt:lpstr>Merging</vt:lpstr>
      <vt:lpstr>Exercise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 Introduction to R</dc:title>
  <dc:creator>Jeff Stanaway</dc:creator>
  <cp:lastModifiedBy>Susan C. Glenn</cp:lastModifiedBy>
  <cp:revision>76</cp:revision>
  <dcterms:created xsi:type="dcterms:W3CDTF">2019-01-23T18:32:24Z</dcterms:created>
  <dcterms:modified xsi:type="dcterms:W3CDTF">2022-10-12T00:38:22Z</dcterms:modified>
</cp:coreProperties>
</file>